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56" r:id="rId2"/>
    <p:sldId id="302" r:id="rId3"/>
    <p:sldId id="284" r:id="rId4"/>
    <p:sldId id="301" r:id="rId5"/>
    <p:sldId id="281" r:id="rId6"/>
    <p:sldId id="303" r:id="rId7"/>
    <p:sldId id="280" r:id="rId8"/>
    <p:sldId id="285" r:id="rId9"/>
    <p:sldId id="283" r:id="rId10"/>
    <p:sldId id="282" r:id="rId11"/>
    <p:sldId id="295" r:id="rId12"/>
    <p:sldId id="294" r:id="rId13"/>
    <p:sldId id="296" r:id="rId14"/>
    <p:sldId id="304" r:id="rId15"/>
    <p:sldId id="259" r:id="rId16"/>
    <p:sldId id="261" r:id="rId17"/>
    <p:sldId id="271" r:id="rId18"/>
    <p:sldId id="272" r:id="rId19"/>
    <p:sldId id="286" r:id="rId20"/>
    <p:sldId id="306" r:id="rId21"/>
    <p:sldId id="307" r:id="rId22"/>
    <p:sldId id="288" r:id="rId23"/>
    <p:sldId id="258" r:id="rId24"/>
    <p:sldId id="293" r:id="rId25"/>
    <p:sldId id="260" r:id="rId26"/>
    <p:sldId id="270" r:id="rId27"/>
    <p:sldId id="267" r:id="rId28"/>
    <p:sldId id="297" r:id="rId29"/>
    <p:sldId id="305" r:id="rId30"/>
    <p:sldId id="29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F82A9-504C-5541-93B6-4F1DB5F9BA6D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B8F3E-C70D-2C4E-ABAD-FF048DE71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01949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52AB2-6691-4EB0-BDF2-142F8F983BA2}" type="datetimeFigureOut">
              <a:rPr lang="en-GB" smtClean="0"/>
              <a:pPr/>
              <a:t>18/01/2013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A443D-D089-4F9A-B743-B76070A523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940540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A443D-D089-4F9A-B743-B76070A523C7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Examples – Provenance, QB,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A443D-D089-4F9A-B743-B76070A523C7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Point source variables with Delta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mag</a:t>
            </a:r>
            <a:r>
              <a:rPr lang="en-GB" baseline="0" dirty="0" smtClean="0"/>
              <a:t>&gt;0.1 in at least one band, z=0.06 </a:t>
            </a:r>
            <a:r>
              <a:rPr lang="en-GB" baseline="0" dirty="0" err="1" smtClean="0"/>
              <a:t>PanSTARRS</a:t>
            </a:r>
            <a:r>
              <a:rPr lang="en-GB" baseline="0" dirty="0" smtClean="0"/>
              <a:t> SN, no host galaxy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A443D-D089-4F9A-B743-B76070A523C7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A443D-D089-4F9A-B743-B76070A523C7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Cut</a:t>
            </a:r>
            <a:r>
              <a:rPr lang="en-GB" baseline="0" dirty="0" smtClean="0"/>
              <a:t> down slides, leave out some details. Add a few new examples (e.g. VVV transients). Emphasise that this cannot be done through ESO archive. Draw on experience from WSA, lead to new archives in future. Audience: engineers, scientists, bigwigs, from STFC etc.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A443D-D089-4F9A-B743-B76070A523C7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18th January 2013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VISTA, A Celebration!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6BEC-EB6D-490A-A0D7-EA5A9A2375D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18th January 2013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VISTA, A Celebration!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6BEC-EB6D-490A-A0D7-EA5A9A2375D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18th January 2013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VISTA, A Celebration!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6BEC-EB6D-490A-A0D7-EA5A9A2375D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18th January 2013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VISTA, A Celebration!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6BEC-EB6D-490A-A0D7-EA5A9A2375D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18th January 2013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VISTA, A Celebration!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6BEC-EB6D-490A-A0D7-EA5A9A2375D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18th January 2013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VISTA, A Celebration!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6BEC-EB6D-490A-A0D7-EA5A9A2375D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18th January 2013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VISTA, A Celebration!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6BEC-EB6D-490A-A0D7-EA5A9A2375D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18th January 2013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VISTA, A Celebration!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6BEC-EB6D-490A-A0D7-EA5A9A2375D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18th January 2013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VISTA, A Celebration!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6BEC-EB6D-490A-A0D7-EA5A9A2375D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18th January 2013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VISTA, A Celebration!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6BEC-EB6D-490A-A0D7-EA5A9A2375D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18th January 2013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VISTA, A Celebration!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1FB6BEC-EB6D-490A-A0D7-EA5A9A2375D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18th January 2013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VISTA, A Celebration!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FB6BEC-EB6D-490A-A0D7-EA5A9A2375D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jer.roe.ac.uk/vsa/vvv/iipmooviewer-2.0-beta/lb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gif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gif"/><Relationship Id="rId9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gif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gif"/><Relationship Id="rId11" Type="http://schemas.openxmlformats.org/officeDocument/2006/relationships/image" Target="../media/image44.gif"/><Relationship Id="rId5" Type="http://schemas.openxmlformats.org/officeDocument/2006/relationships/image" Target="../media/image38.gif"/><Relationship Id="rId10" Type="http://schemas.openxmlformats.org/officeDocument/2006/relationships/image" Target="../media/image43.jpeg"/><Relationship Id="rId4" Type="http://schemas.openxmlformats.org/officeDocument/2006/relationships/image" Target="../media/image5.gif"/><Relationship Id="rId9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so0949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93776"/>
            <a:ext cx="9144000" cy="5870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7851648" cy="182880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00B0F0"/>
                </a:solidFill>
              </a:rPr>
              <a:t>VDFS: The VISTA Science Archive 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4365104"/>
            <a:ext cx="7560840" cy="1752600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Nicholas Cross</a:t>
            </a:r>
            <a:r>
              <a:rPr lang="en-GB" dirty="0" smtClean="0">
                <a:solidFill>
                  <a:srgbClr val="FF0000"/>
                </a:solidFill>
              </a:rPr>
              <a:t>, Rob Blake, Ross Collins, Mark Holliman, Mike Read, </a:t>
            </a:r>
            <a:r>
              <a:rPr lang="en-GB" dirty="0" err="1" smtClean="0">
                <a:solidFill>
                  <a:srgbClr val="FF0000"/>
                </a:solidFill>
              </a:rPr>
              <a:t>Eckhard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Sutorius</a:t>
            </a:r>
            <a:r>
              <a:rPr lang="en-GB" dirty="0" smtClean="0">
                <a:solidFill>
                  <a:srgbClr val="FF0000"/>
                </a:solidFill>
              </a:rPr>
              <a:t>, Nigel </a:t>
            </a:r>
            <a:r>
              <a:rPr lang="en-GB" dirty="0" err="1" smtClean="0">
                <a:solidFill>
                  <a:srgbClr val="FF0000"/>
                </a:solidFill>
              </a:rPr>
              <a:t>Hambly</a:t>
            </a:r>
            <a:r>
              <a:rPr lang="en-GB" dirty="0" smtClean="0">
                <a:solidFill>
                  <a:srgbClr val="FF0000"/>
                </a:solidFill>
              </a:rPr>
              <a:t>, 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Andy Lawrence, Bob Mann, Keith Noddle</a:t>
            </a:r>
          </a:p>
          <a:p>
            <a:r>
              <a:rPr lang="en-GB" i="1" dirty="0" smtClean="0">
                <a:solidFill>
                  <a:srgbClr val="FF0000"/>
                </a:solidFill>
              </a:rPr>
              <a:t>Wide Field Astronomy Unit, Institute for Astronomy, University of Edinburgh, UK</a:t>
            </a:r>
            <a:endParaRPr lang="en-GB" i="1" dirty="0">
              <a:solidFill>
                <a:srgbClr val="FF0000"/>
              </a:solidFill>
            </a:endParaRPr>
          </a:p>
        </p:txBody>
      </p:sp>
      <p:pic>
        <p:nvPicPr>
          <p:cNvPr id="10" name="Content Placeholder 7" descr="wfau_tran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534765"/>
            <a:ext cx="2662209" cy="1886123"/>
          </a:xfrm>
          <a:prstGeom prst="rect">
            <a:avLst/>
          </a:prstGeom>
        </p:spPr>
      </p:pic>
      <p:pic>
        <p:nvPicPr>
          <p:cNvPr id="6" name="Picture 5" descr="Ifa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692695"/>
            <a:ext cx="1512168" cy="1528605"/>
          </a:xfrm>
          <a:prstGeom prst="rect">
            <a:avLst/>
          </a:prstGeom>
        </p:spPr>
      </p:pic>
      <p:pic>
        <p:nvPicPr>
          <p:cNvPr id="7" name="Picture 6" descr="vs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620688"/>
            <a:ext cx="2088232" cy="1771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8984"/>
          </a:xfrm>
        </p:spPr>
        <p:txBody>
          <a:bodyPr/>
          <a:lstStyle/>
          <a:p>
            <a:r>
              <a:rPr lang="en-GB" dirty="0" smtClean="0"/>
              <a:t>Data Rates WFCAM </a:t>
            </a:r>
            <a:r>
              <a:rPr lang="en-GB" dirty="0" smtClean="0">
                <a:sym typeface="Wingdings" pitchFamily="2" charset="2"/>
              </a:rPr>
              <a:t> VISTA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82453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Images:</a:t>
            </a:r>
          </a:p>
          <a:p>
            <a:pPr lvl="1"/>
            <a:r>
              <a:rPr lang="en-GB" dirty="0" smtClean="0"/>
              <a:t>WFCAM 1720 raw image frames a day (4 2kx2k)</a:t>
            </a:r>
          </a:p>
          <a:p>
            <a:pPr lvl="1"/>
            <a:r>
              <a:rPr lang="en-GB" dirty="0" smtClean="0"/>
              <a:t>VISTA 580 raw image frames a day (16 2kx2k)</a:t>
            </a:r>
          </a:p>
          <a:p>
            <a:pPr lvl="1"/>
            <a:r>
              <a:rPr lang="en-GB" dirty="0" smtClean="0"/>
              <a:t>Only 30% increase in raw image volume. 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Catalogues:</a:t>
            </a:r>
          </a:p>
          <a:p>
            <a:pPr lvl="1"/>
            <a:r>
              <a:rPr lang="en-GB" dirty="0" smtClean="0"/>
              <a:t>More area (2.9x), increased sensitivity (~2x), tile + </a:t>
            </a:r>
            <a:r>
              <a:rPr lang="en-GB" dirty="0" err="1" smtClean="0"/>
              <a:t>pawprints</a:t>
            </a:r>
            <a:r>
              <a:rPr lang="en-GB" dirty="0" smtClean="0"/>
              <a:t> (~3x). Expect 15-20x as many detections. </a:t>
            </a:r>
          </a:p>
          <a:p>
            <a:pPr lvl="1"/>
            <a:r>
              <a:rPr lang="en-GB" sz="4400" dirty="0" smtClean="0">
                <a:solidFill>
                  <a:srgbClr val="FF0000"/>
                </a:solidFill>
              </a:rPr>
              <a:t>14x</a:t>
            </a:r>
            <a:r>
              <a:rPr lang="en-GB" dirty="0" smtClean="0"/>
              <a:t> WSA: 3.2M detections per day, VSA: 44M 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Catalogues are important factor for relational DB</a:t>
            </a:r>
          </a:p>
          <a:p>
            <a:pPr lvl="1"/>
            <a:r>
              <a:rPr lang="en-GB" dirty="0" smtClean="0"/>
              <a:t>VVV: VSA currently has &gt;21billion rows, </a:t>
            </a:r>
            <a:r>
              <a:rPr lang="en-GB" dirty="0" smtClean="0">
                <a:solidFill>
                  <a:srgbClr val="FF0000"/>
                </a:solidFill>
              </a:rPr>
              <a:t>expect </a:t>
            </a:r>
            <a:r>
              <a:rPr lang="en-GB" sz="4000" dirty="0" smtClean="0">
                <a:solidFill>
                  <a:srgbClr val="FF0000"/>
                </a:solidFill>
              </a:rPr>
              <a:t>~10</a:t>
            </a:r>
            <a:r>
              <a:rPr lang="en-GB" sz="4000" baseline="30000" dirty="0" smtClean="0">
                <a:solidFill>
                  <a:srgbClr val="FF0000"/>
                </a:solidFill>
              </a:rPr>
              <a:t>11</a:t>
            </a:r>
            <a:endParaRPr lang="en-GB" sz="4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18th January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VISTA, A Celebration!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B0FB-1096-496B-9FFE-8481DE6E43B4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VVV takes archive to new level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Up to P87:</a:t>
            </a:r>
          </a:p>
          <a:p>
            <a:pPr lvl="1"/>
            <a:r>
              <a:rPr lang="en-GB" dirty="0" smtClean="0"/>
              <a:t>VMC: 500 million detections, 18 million objects</a:t>
            </a:r>
          </a:p>
          <a:p>
            <a:pPr lvl="1"/>
            <a:r>
              <a:rPr lang="en-GB" dirty="0" smtClean="0"/>
              <a:t> VHS: 1.9 billion detections, 270 million objects </a:t>
            </a:r>
          </a:p>
          <a:p>
            <a:pPr lvl="1"/>
            <a:r>
              <a:rPr lang="en-GB" dirty="0" smtClean="0"/>
              <a:t>VVV: 21 billion detections, 500 million objects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Data rate of VVV is 10x other surveys.</a:t>
            </a:r>
            <a:r>
              <a:rPr lang="en-GB" dirty="0" smtClean="0"/>
              <a:t> Combination of shallow and dense fields</a:t>
            </a:r>
          </a:p>
          <a:p>
            <a:r>
              <a:rPr lang="en-GB" dirty="0" smtClean="0"/>
              <a:t>~1 billion stars, 80 – 100 epochs. </a:t>
            </a:r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18th January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VISTA, A Celebration!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B0FB-1096-496B-9FFE-8481DE6E43B4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8012" cy="1141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/>
              <a:t>Galactic Plane and Bulge from VISTA and WFCAM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524375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eaLnBrk="1" hangingPunct="1">
              <a:buClr>
                <a:srgbClr val="FFFF00"/>
              </a:buClr>
            </a:pPr>
            <a:endParaRPr lang="en-GB" dirty="0" smtClean="0">
              <a:solidFill>
                <a:srgbClr val="FFFF00"/>
              </a:solidFill>
            </a:endParaRPr>
          </a:p>
          <a:p>
            <a:pPr eaLnBrk="1" hangingPunct="1"/>
            <a:endParaRPr lang="en-GB" dirty="0" smtClean="0">
              <a:solidFill>
                <a:srgbClr val="FFFF00"/>
              </a:solidFill>
            </a:endParaRPr>
          </a:p>
          <a:p>
            <a:pPr eaLnBrk="1" hangingPunct="1"/>
            <a:endParaRPr lang="en-GB" dirty="0" smtClean="0">
              <a:solidFill>
                <a:srgbClr val="FFFF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18th January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VISTA, A Celebration!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6BEC-EB6D-490A-A0D7-EA5A9A2375D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Picture 3" descr="vvv_gps_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2132856"/>
            <a:ext cx="8640960" cy="8245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2682" y="3645024"/>
            <a:ext cx="784958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VVV + GPS mosaic  ~ 1 billion stars</a:t>
            </a:r>
          </a:p>
          <a:p>
            <a:pPr algn="ctr"/>
            <a:r>
              <a:rPr lang="en-GB" sz="2000" dirty="0" smtClean="0">
                <a:hlinkClick r:id="rId3"/>
              </a:rPr>
              <a:t>http://djer.roe.ac.uk/vsa/vvv/iipmooviewer-2.0-beta/lb.html</a:t>
            </a:r>
            <a:endParaRPr lang="en-GB" sz="2000" dirty="0" smtClean="0"/>
          </a:p>
          <a:p>
            <a:pPr algn="ctr"/>
            <a:endParaRPr lang="en-GB" sz="2000" dirty="0" smtClean="0"/>
          </a:p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March 29</a:t>
            </a:r>
            <a:r>
              <a:rPr lang="en-GB" sz="3200" b="1" baseline="30000" dirty="0" smtClean="0">
                <a:solidFill>
                  <a:srgbClr val="FF0000"/>
                </a:solidFill>
              </a:rPr>
              <a:t>th</a:t>
            </a:r>
            <a:r>
              <a:rPr lang="en-GB" sz="3200" b="1" dirty="0" smtClean="0">
                <a:solidFill>
                  <a:srgbClr val="FF0000"/>
                </a:solidFill>
              </a:rPr>
              <a:t> 2012, #1 most read article on BBC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en-GB" dirty="0" smtClean="0"/>
              <a:t>VVV processing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VVV takes months to process 1 year of data.</a:t>
            </a:r>
          </a:p>
          <a:p>
            <a:r>
              <a:rPr lang="en-GB" dirty="0" smtClean="0"/>
              <a:t>Variability statistics is slowest stage. </a:t>
            </a:r>
          </a:p>
          <a:p>
            <a:pPr lvl="1"/>
            <a:r>
              <a:rPr lang="en-GB" dirty="0" smtClean="0"/>
              <a:t>Many speed ups already </a:t>
            </a:r>
          </a:p>
          <a:p>
            <a:pPr lvl="2"/>
            <a:r>
              <a:rPr lang="en-GB" dirty="0" smtClean="0"/>
              <a:t>separate servers for main and release DBs</a:t>
            </a:r>
          </a:p>
          <a:p>
            <a:pPr lvl="2"/>
            <a:r>
              <a:rPr lang="en-GB" dirty="0" smtClean="0"/>
              <a:t>Split detection tables into months</a:t>
            </a:r>
          </a:p>
          <a:p>
            <a:pPr lvl="2"/>
            <a:r>
              <a:rPr lang="en-GB" dirty="0" smtClean="0"/>
              <a:t>Parallelisation of CPU intensive processes that do not call DB</a:t>
            </a:r>
          </a:p>
          <a:p>
            <a:pPr lvl="1"/>
            <a:r>
              <a:rPr lang="en-GB" dirty="0" smtClean="0"/>
              <a:t>I/O is main bottleneck now. Solutions:</a:t>
            </a:r>
          </a:p>
          <a:p>
            <a:pPr lvl="2"/>
            <a:r>
              <a:rPr lang="en-GB" dirty="0" smtClean="0"/>
              <a:t>Improved optimisation of </a:t>
            </a:r>
            <a:r>
              <a:rPr lang="en-GB" dirty="0" err="1" smtClean="0"/>
              <a:t>curation</a:t>
            </a:r>
            <a:r>
              <a:rPr lang="en-GB" dirty="0" smtClean="0"/>
              <a:t> queries</a:t>
            </a:r>
          </a:p>
          <a:p>
            <a:pPr lvl="2"/>
            <a:r>
              <a:rPr lang="en-GB" dirty="0" smtClean="0"/>
              <a:t>Column orientated databases</a:t>
            </a:r>
          </a:p>
          <a:p>
            <a:pPr lvl="2"/>
            <a:r>
              <a:rPr lang="en-GB" dirty="0" smtClean="0"/>
              <a:t>Solid state disks for DB. </a:t>
            </a:r>
          </a:p>
          <a:p>
            <a:pPr lvl="1"/>
            <a:r>
              <a:rPr lang="en-GB" dirty="0" smtClean="0"/>
              <a:t>Reprocessing of data a major headache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18th January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VISTA, A Celebration!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B0FB-1096-496B-9FFE-8481DE6E43B4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GB" dirty="0" smtClean="0"/>
              <a:t>Using the Archive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r>
              <a:rPr lang="en-GB" dirty="0" smtClean="0"/>
              <a:t>Support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Documentation / Publications</a:t>
            </a:r>
          </a:p>
          <a:p>
            <a:endParaRPr lang="en-GB" dirty="0" smtClean="0"/>
          </a:p>
          <a:p>
            <a:r>
              <a:rPr lang="en-GB" dirty="0" smtClean="0"/>
              <a:t>Quality Control</a:t>
            </a:r>
          </a:p>
          <a:p>
            <a:endParaRPr lang="en-GB" dirty="0" smtClean="0"/>
          </a:p>
          <a:p>
            <a:r>
              <a:rPr lang="en-GB" dirty="0" smtClean="0"/>
              <a:t>Different Interfaces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18th January 2013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VISTA, A Celebration!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6BEC-EB6D-490A-A0D7-EA5A9A2375D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Expert support: 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vsa-support@roe.ac.uk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VSA: 10-20 helpdesk queries per month</a:t>
            </a:r>
          </a:p>
          <a:p>
            <a:pPr lvl="1"/>
            <a:r>
              <a:rPr lang="en-US" dirty="0" smtClean="0"/>
              <a:t>Similar in WSA, more mature archive.</a:t>
            </a:r>
            <a:endParaRPr lang="en-US" dirty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Types of queries posed</a:t>
            </a:r>
          </a:p>
          <a:p>
            <a:pPr lvl="1"/>
            <a:r>
              <a:rPr lang="en-US" dirty="0" smtClean="0"/>
              <a:t>Detailed knowledge of data (and data quality)</a:t>
            </a:r>
          </a:p>
          <a:p>
            <a:pPr lvl="1"/>
            <a:r>
              <a:rPr lang="en-US" dirty="0" smtClean="0"/>
              <a:t>Detailed knowledge of SQL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WFAU have a mixture of technical and scientific knowledge.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18th January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VISTA, A Celebration!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B0FB-1096-496B-9FFE-8481DE6E43B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8071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Provenance tracking is crucial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Rare object search is major analysis mode</a:t>
            </a:r>
          </a:p>
          <a:p>
            <a:pPr lvl="1"/>
            <a:r>
              <a:rPr lang="en-US" dirty="0" smtClean="0"/>
              <a:t>Selecting on wide range of attributes</a:t>
            </a:r>
          </a:p>
          <a:p>
            <a:r>
              <a:rPr lang="en-US" dirty="0" smtClean="0"/>
              <a:t>Reproducibility</a:t>
            </a:r>
          </a:p>
          <a:p>
            <a:r>
              <a:rPr lang="en-US" dirty="0" smtClean="0"/>
              <a:t>Is this an unusual object or a junk data value?</a:t>
            </a:r>
          </a:p>
          <a:p>
            <a:pPr lvl="1"/>
            <a:r>
              <a:rPr lang="en-US" dirty="0" smtClean="0"/>
              <a:t>Quality control at image and detection level is vital.</a:t>
            </a:r>
          </a:p>
          <a:p>
            <a:r>
              <a:rPr lang="en-US" dirty="0" smtClean="0"/>
              <a:t>Track back from each data value to parent data and processing chain</a:t>
            </a:r>
          </a:p>
          <a:p>
            <a:pPr lvl="1"/>
            <a:r>
              <a:rPr lang="en-US" dirty="0" smtClean="0"/>
              <a:t>Complex data structure – absent in flat-file catalogue</a:t>
            </a:r>
          </a:p>
          <a:p>
            <a:pPr lvl="1"/>
            <a:r>
              <a:rPr lang="en-US" dirty="0" smtClean="0"/>
              <a:t>At file level, e.g. tiles – </a:t>
            </a:r>
            <a:r>
              <a:rPr lang="en-US" dirty="0" err="1" smtClean="0"/>
              <a:t>pawprints</a:t>
            </a:r>
            <a:r>
              <a:rPr lang="en-US" dirty="0" smtClean="0"/>
              <a:t>, deeps – OBs, stack – raw.</a:t>
            </a:r>
          </a:p>
          <a:p>
            <a:pPr lvl="1"/>
            <a:r>
              <a:rPr lang="en-US" dirty="0" smtClean="0"/>
              <a:t>Detection level, multi-band – single band, tile detection matched to </a:t>
            </a:r>
            <a:r>
              <a:rPr lang="en-US" dirty="0" err="1" smtClean="0"/>
              <a:t>pawprint</a:t>
            </a:r>
            <a:r>
              <a:rPr lang="en-US" dirty="0" smtClean="0"/>
              <a:t> detections.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18th January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VISTA, A Celebration!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B0FB-1096-496B-9FFE-8481DE6E43B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0450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Bit-wise flagging of detection data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92080" y="1600200"/>
            <a:ext cx="339472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/>
              <a:t>VMC deep tile</a:t>
            </a:r>
            <a:r>
              <a:rPr lang="en-GB" dirty="0" smtClean="0"/>
              <a:t>.</a:t>
            </a:r>
          </a:p>
          <a:p>
            <a:r>
              <a:rPr lang="en-GB" dirty="0" smtClean="0"/>
              <a:t>Under-exposed strip</a:t>
            </a:r>
          </a:p>
          <a:p>
            <a:r>
              <a:rPr lang="en-GB" dirty="0" smtClean="0"/>
              <a:t>Edges</a:t>
            </a:r>
          </a:p>
          <a:p>
            <a:r>
              <a:rPr lang="en-GB" dirty="0" smtClean="0"/>
              <a:t>Low confidence</a:t>
            </a:r>
          </a:p>
          <a:p>
            <a:r>
              <a:rPr lang="en-GB" dirty="0" err="1" smtClean="0"/>
              <a:t>Deblends</a:t>
            </a:r>
            <a:endParaRPr lang="en-GB" dirty="0" smtClean="0"/>
          </a:p>
          <a:p>
            <a:r>
              <a:rPr lang="en-GB" dirty="0" smtClean="0"/>
              <a:t>Saturated</a:t>
            </a:r>
          </a:p>
          <a:p>
            <a:r>
              <a:rPr lang="en-GB" dirty="0" smtClean="0"/>
              <a:t>Bad pixels</a:t>
            </a:r>
          </a:p>
          <a:p>
            <a:r>
              <a:rPr lang="en-GB" dirty="0" smtClean="0"/>
              <a:t>Detector 16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Bright stars to come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18th January 2013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VISTA, A Celebration!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B0FB-1096-496B-9FFE-8481DE6E43B4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3" name="Picture 2" descr="VMC_flagge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4680520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Provenance: ZP and seeing of input files to a VIDEO mosaic </a:t>
            </a:r>
            <a:r>
              <a:rPr lang="en-GB" dirty="0" err="1" smtClean="0"/>
              <a:t>wrt</a:t>
            </a:r>
            <a:r>
              <a:rPr lang="en-GB" dirty="0" smtClean="0"/>
              <a:t> time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18th January 2013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VISTA, A Celebration!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B0FB-1096-496B-9FFE-8481DE6E43B4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6" name="Picture 5" descr="SEEvsMJD_VIDE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77072"/>
            <a:ext cx="8496944" cy="2316775"/>
          </a:xfrm>
          <a:prstGeom prst="rect">
            <a:avLst/>
          </a:prstGeom>
        </p:spPr>
      </p:pic>
      <p:pic>
        <p:nvPicPr>
          <p:cNvPr id="7" name="Picture 6" descr="ZPvsMJD_VIDE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700808"/>
            <a:ext cx="8496944" cy="231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GB" dirty="0" smtClean="0"/>
              <a:t>Using the VSA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00"/>
              </a:buClr>
            </a:pPr>
            <a:r>
              <a:rPr lang="en-GB" dirty="0" smtClean="0"/>
              <a:t>Freeform SQL query (enhanced)</a:t>
            </a:r>
          </a:p>
          <a:p>
            <a:pPr>
              <a:buClr>
                <a:srgbClr val="FFFF00"/>
              </a:buClr>
            </a:pPr>
            <a:r>
              <a:rPr lang="en-GB" dirty="0" smtClean="0"/>
              <a:t>Cross ID (now includes Synoptic Source)</a:t>
            </a:r>
          </a:p>
          <a:p>
            <a:pPr>
              <a:buClr>
                <a:srgbClr val="FFFF00"/>
              </a:buClr>
            </a:pPr>
            <a:r>
              <a:rPr lang="en-GB" dirty="0" smtClean="0"/>
              <a:t> Archive Listing</a:t>
            </a:r>
          </a:p>
          <a:p>
            <a:pPr>
              <a:buClr>
                <a:srgbClr val="FFFF00"/>
              </a:buClr>
            </a:pPr>
            <a:r>
              <a:rPr lang="en-GB" dirty="0" err="1" smtClean="0"/>
              <a:t>GetImage</a:t>
            </a:r>
            <a:r>
              <a:rPr lang="en-GB" dirty="0" smtClean="0"/>
              <a:t> / </a:t>
            </a:r>
            <a:r>
              <a:rPr lang="en-GB" dirty="0" err="1" smtClean="0"/>
              <a:t>MultiGetImage</a:t>
            </a:r>
            <a:endParaRPr lang="en-GB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18th January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VISTA, A Celebration!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6BEC-EB6D-490A-A0D7-EA5A9A2375D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Picture 3" descr="VSA_hom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91440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GB" dirty="0" smtClean="0"/>
              <a:t>What is the VSA?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Relational Database Management System </a:t>
            </a:r>
          </a:p>
          <a:p>
            <a:pPr lvl="1"/>
            <a:r>
              <a:rPr lang="en-GB" dirty="0" smtClean="0"/>
              <a:t>Linked tables containing different types of data</a:t>
            </a:r>
          </a:p>
          <a:p>
            <a:pPr lvl="2"/>
            <a:r>
              <a:rPr lang="en-GB" dirty="0" smtClean="0"/>
              <a:t>Design emulates data structure.</a:t>
            </a:r>
          </a:p>
          <a:p>
            <a:pPr lvl="2"/>
            <a:r>
              <a:rPr lang="en-GB" dirty="0" smtClean="0"/>
              <a:t>meta-data from images</a:t>
            </a:r>
          </a:p>
          <a:p>
            <a:pPr lvl="2"/>
            <a:r>
              <a:rPr lang="en-GB" dirty="0" smtClean="0"/>
              <a:t>Catalogue data – detections, merged sources, variability statistics</a:t>
            </a:r>
          </a:p>
          <a:p>
            <a:pPr lvl="2"/>
            <a:r>
              <a:rPr lang="en-GB" dirty="0" smtClean="0"/>
              <a:t>Self-describing: information about each programme and processing in </a:t>
            </a:r>
            <a:r>
              <a:rPr lang="en-GB" dirty="0" err="1" smtClean="0"/>
              <a:t>curation</a:t>
            </a:r>
            <a:r>
              <a:rPr lang="en-GB" dirty="0" smtClean="0"/>
              <a:t> tables</a:t>
            </a:r>
          </a:p>
          <a:p>
            <a:pPr lvl="1"/>
            <a:r>
              <a:rPr lang="en-GB" dirty="0" smtClean="0"/>
              <a:t>Microsoft SQL Server: reliable product used by SDSS, WSA, 2 of the most successful astronomical archives. </a:t>
            </a:r>
          </a:p>
          <a:p>
            <a:r>
              <a:rPr lang="en-GB" dirty="0" smtClean="0"/>
              <a:t>Main DB and documented static releases </a:t>
            </a:r>
          </a:p>
          <a:p>
            <a:r>
              <a:rPr lang="en-GB" dirty="0" smtClean="0"/>
              <a:t>Multiple interfaces for different scientific usage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18th January 2013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VISTA, A Celebration!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6BEC-EB6D-490A-A0D7-EA5A9A2375D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GB" dirty="0" smtClean="0"/>
              <a:t>VSA – schema browser</a:t>
            </a:r>
            <a:endParaRPr lang="en-GB" dirty="0"/>
          </a:p>
        </p:txBody>
      </p:sp>
      <p:pic>
        <p:nvPicPr>
          <p:cNvPr id="6" name="Content Placeholder 5" descr="VSAbrows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8418770" cy="492941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SpS15 Data Intensive Astronomy </a:t>
            </a:r>
            <a:r>
              <a:rPr lang="zh-CN" altLang="en-US" smtClean="0"/>
              <a:t>北京</a:t>
            </a:r>
            <a:endParaRPr lang="en-GB"/>
          </a:p>
        </p:txBody>
      </p:sp>
      <p:pic>
        <p:nvPicPr>
          <p:cNvPr id="7" name="Picture 6" descr="VSAbrowser2-VH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8748464" cy="5122455"/>
          </a:xfrm>
          <a:prstGeom prst="rect">
            <a:avLst/>
          </a:prstGeom>
        </p:spPr>
      </p:pic>
      <p:pic>
        <p:nvPicPr>
          <p:cNvPr id="8" name="Picture 7" descr="VSAbrowser3-DR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568" y="1124744"/>
            <a:ext cx="9066432" cy="5308634"/>
          </a:xfrm>
          <a:prstGeom prst="rect">
            <a:avLst/>
          </a:prstGeom>
        </p:spPr>
      </p:pic>
      <p:pic>
        <p:nvPicPr>
          <p:cNvPr id="9" name="Picture 8" descr="VSAbrowser4-tabl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340768"/>
            <a:ext cx="9144000" cy="5354052"/>
          </a:xfrm>
          <a:prstGeom prst="rect">
            <a:avLst/>
          </a:prstGeom>
        </p:spPr>
      </p:pic>
      <p:pic>
        <p:nvPicPr>
          <p:cNvPr id="10" name="Picture 9" descr="VSAbrowser5-vhsSourc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340768"/>
            <a:ext cx="9144000" cy="53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320" y="110893"/>
            <a:ext cx="8847360" cy="663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320" y="110893"/>
            <a:ext cx="8847360" cy="663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28/1/2010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VSA catalogues  VISTA PSPI Meeting</a:t>
            </a: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82944" y="4396495"/>
            <a:ext cx="1963008" cy="677447"/>
          </a:xfrm>
          <a:custGeom>
            <a:avLst/>
            <a:gdLst>
              <a:gd name="connsiteX0" fmla="*/ 1249680 w 2164080"/>
              <a:gd name="connsiteY0" fmla="*/ 655320 h 746760"/>
              <a:gd name="connsiteX1" fmla="*/ 1432560 w 2164080"/>
              <a:gd name="connsiteY1" fmla="*/ 624840 h 746760"/>
              <a:gd name="connsiteX2" fmla="*/ 1691640 w 2164080"/>
              <a:gd name="connsiteY2" fmla="*/ 518160 h 746760"/>
              <a:gd name="connsiteX3" fmla="*/ 2026920 w 2164080"/>
              <a:gd name="connsiteY3" fmla="*/ 472440 h 746760"/>
              <a:gd name="connsiteX4" fmla="*/ 2148840 w 2164080"/>
              <a:gd name="connsiteY4" fmla="*/ 457200 h 746760"/>
              <a:gd name="connsiteX5" fmla="*/ 2164080 w 2164080"/>
              <a:gd name="connsiteY5" fmla="*/ 411480 h 746760"/>
              <a:gd name="connsiteX6" fmla="*/ 2133600 w 2164080"/>
              <a:gd name="connsiteY6" fmla="*/ 213360 h 746760"/>
              <a:gd name="connsiteX7" fmla="*/ 2087880 w 2164080"/>
              <a:gd name="connsiteY7" fmla="*/ 137160 h 746760"/>
              <a:gd name="connsiteX8" fmla="*/ 1996440 w 2164080"/>
              <a:gd name="connsiteY8" fmla="*/ 45720 h 746760"/>
              <a:gd name="connsiteX9" fmla="*/ 1950720 w 2164080"/>
              <a:gd name="connsiteY9" fmla="*/ 30480 h 746760"/>
              <a:gd name="connsiteX10" fmla="*/ 1767840 w 2164080"/>
              <a:gd name="connsiteY10" fmla="*/ 0 h 746760"/>
              <a:gd name="connsiteX11" fmla="*/ 1493520 w 2164080"/>
              <a:gd name="connsiteY11" fmla="*/ 15240 h 746760"/>
              <a:gd name="connsiteX12" fmla="*/ 1417320 w 2164080"/>
              <a:gd name="connsiteY12" fmla="*/ 30480 h 746760"/>
              <a:gd name="connsiteX13" fmla="*/ 1310640 w 2164080"/>
              <a:gd name="connsiteY13" fmla="*/ 45720 h 746760"/>
              <a:gd name="connsiteX14" fmla="*/ 868680 w 2164080"/>
              <a:gd name="connsiteY14" fmla="*/ 76200 h 746760"/>
              <a:gd name="connsiteX15" fmla="*/ 472440 w 2164080"/>
              <a:gd name="connsiteY15" fmla="*/ 106680 h 746760"/>
              <a:gd name="connsiteX16" fmla="*/ 411480 w 2164080"/>
              <a:gd name="connsiteY16" fmla="*/ 137160 h 746760"/>
              <a:gd name="connsiteX17" fmla="*/ 365760 w 2164080"/>
              <a:gd name="connsiteY17" fmla="*/ 152400 h 746760"/>
              <a:gd name="connsiteX18" fmla="*/ 259080 w 2164080"/>
              <a:gd name="connsiteY18" fmla="*/ 182880 h 746760"/>
              <a:gd name="connsiteX19" fmla="*/ 60960 w 2164080"/>
              <a:gd name="connsiteY19" fmla="*/ 274320 h 746760"/>
              <a:gd name="connsiteX20" fmla="*/ 15240 w 2164080"/>
              <a:gd name="connsiteY20" fmla="*/ 304800 h 746760"/>
              <a:gd name="connsiteX21" fmla="*/ 0 w 2164080"/>
              <a:gd name="connsiteY21" fmla="*/ 350520 h 746760"/>
              <a:gd name="connsiteX22" fmla="*/ 60960 w 2164080"/>
              <a:gd name="connsiteY22" fmla="*/ 441960 h 746760"/>
              <a:gd name="connsiteX23" fmla="*/ 152400 w 2164080"/>
              <a:gd name="connsiteY23" fmla="*/ 502920 h 746760"/>
              <a:gd name="connsiteX24" fmla="*/ 259080 w 2164080"/>
              <a:gd name="connsiteY24" fmla="*/ 594360 h 746760"/>
              <a:gd name="connsiteX25" fmla="*/ 304800 w 2164080"/>
              <a:gd name="connsiteY25" fmla="*/ 655320 h 746760"/>
              <a:gd name="connsiteX26" fmla="*/ 487680 w 2164080"/>
              <a:gd name="connsiteY26" fmla="*/ 746760 h 746760"/>
              <a:gd name="connsiteX27" fmla="*/ 1036320 w 2164080"/>
              <a:gd name="connsiteY27" fmla="*/ 685800 h 746760"/>
              <a:gd name="connsiteX28" fmla="*/ 1143000 w 2164080"/>
              <a:gd name="connsiteY28" fmla="*/ 655320 h 746760"/>
              <a:gd name="connsiteX29" fmla="*/ 1203960 w 2164080"/>
              <a:gd name="connsiteY29" fmla="*/ 640080 h 746760"/>
              <a:gd name="connsiteX30" fmla="*/ 1249680 w 2164080"/>
              <a:gd name="connsiteY30" fmla="*/ 609600 h 746760"/>
              <a:gd name="connsiteX31" fmla="*/ 1295400 w 2164080"/>
              <a:gd name="connsiteY31" fmla="*/ 59436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164080" h="746760">
                <a:moveTo>
                  <a:pt x="1249680" y="655320"/>
                </a:moveTo>
                <a:cubicBezTo>
                  <a:pt x="1310640" y="645160"/>
                  <a:pt x="1373437" y="642834"/>
                  <a:pt x="1432560" y="624840"/>
                </a:cubicBezTo>
                <a:cubicBezTo>
                  <a:pt x="1602664" y="573069"/>
                  <a:pt x="1555988" y="548305"/>
                  <a:pt x="1691640" y="518160"/>
                </a:cubicBezTo>
                <a:cubicBezTo>
                  <a:pt x="1834152" y="486491"/>
                  <a:pt x="1887975" y="487878"/>
                  <a:pt x="2026920" y="472440"/>
                </a:cubicBezTo>
                <a:cubicBezTo>
                  <a:pt x="2067626" y="467917"/>
                  <a:pt x="2108200" y="462280"/>
                  <a:pt x="2148840" y="457200"/>
                </a:cubicBezTo>
                <a:cubicBezTo>
                  <a:pt x="2153920" y="441960"/>
                  <a:pt x="2164080" y="427544"/>
                  <a:pt x="2164080" y="411480"/>
                </a:cubicBezTo>
                <a:cubicBezTo>
                  <a:pt x="2164080" y="376514"/>
                  <a:pt x="2159686" y="265532"/>
                  <a:pt x="2133600" y="213360"/>
                </a:cubicBezTo>
                <a:cubicBezTo>
                  <a:pt x="2120353" y="186866"/>
                  <a:pt x="2103579" y="162279"/>
                  <a:pt x="2087880" y="137160"/>
                </a:cubicBezTo>
                <a:cubicBezTo>
                  <a:pt x="2057110" y="87928"/>
                  <a:pt x="2052917" y="77992"/>
                  <a:pt x="1996440" y="45720"/>
                </a:cubicBezTo>
                <a:cubicBezTo>
                  <a:pt x="1982492" y="37750"/>
                  <a:pt x="1966166" y="34893"/>
                  <a:pt x="1950720" y="30480"/>
                </a:cubicBezTo>
                <a:cubicBezTo>
                  <a:pt x="1872403" y="8104"/>
                  <a:pt x="1866789" y="12369"/>
                  <a:pt x="1767840" y="0"/>
                </a:cubicBezTo>
                <a:cubicBezTo>
                  <a:pt x="1676400" y="5080"/>
                  <a:pt x="1584757" y="7306"/>
                  <a:pt x="1493520" y="15240"/>
                </a:cubicBezTo>
                <a:cubicBezTo>
                  <a:pt x="1467714" y="17484"/>
                  <a:pt x="1442871" y="26222"/>
                  <a:pt x="1417320" y="30480"/>
                </a:cubicBezTo>
                <a:cubicBezTo>
                  <a:pt x="1381888" y="36385"/>
                  <a:pt x="1346437" y="42737"/>
                  <a:pt x="1310640" y="45720"/>
                </a:cubicBezTo>
                <a:cubicBezTo>
                  <a:pt x="1163480" y="57983"/>
                  <a:pt x="868680" y="76200"/>
                  <a:pt x="868680" y="76200"/>
                </a:cubicBezTo>
                <a:cubicBezTo>
                  <a:pt x="696687" y="133531"/>
                  <a:pt x="950574" y="53554"/>
                  <a:pt x="472440" y="106680"/>
                </a:cubicBezTo>
                <a:cubicBezTo>
                  <a:pt x="449861" y="109189"/>
                  <a:pt x="432362" y="128211"/>
                  <a:pt x="411480" y="137160"/>
                </a:cubicBezTo>
                <a:cubicBezTo>
                  <a:pt x="396715" y="143488"/>
                  <a:pt x="381147" y="147784"/>
                  <a:pt x="365760" y="152400"/>
                </a:cubicBezTo>
                <a:cubicBezTo>
                  <a:pt x="330337" y="163027"/>
                  <a:pt x="293908" y="170441"/>
                  <a:pt x="259080" y="182880"/>
                </a:cubicBezTo>
                <a:cubicBezTo>
                  <a:pt x="210826" y="200114"/>
                  <a:pt x="107951" y="248214"/>
                  <a:pt x="60960" y="274320"/>
                </a:cubicBezTo>
                <a:cubicBezTo>
                  <a:pt x="44949" y="283215"/>
                  <a:pt x="30480" y="294640"/>
                  <a:pt x="15240" y="304800"/>
                </a:cubicBezTo>
                <a:cubicBezTo>
                  <a:pt x="10160" y="320040"/>
                  <a:pt x="0" y="334456"/>
                  <a:pt x="0" y="350520"/>
                </a:cubicBezTo>
                <a:cubicBezTo>
                  <a:pt x="0" y="390078"/>
                  <a:pt x="33471" y="420580"/>
                  <a:pt x="60960" y="441960"/>
                </a:cubicBezTo>
                <a:cubicBezTo>
                  <a:pt x="89876" y="464450"/>
                  <a:pt x="129516" y="474315"/>
                  <a:pt x="152400" y="502920"/>
                </a:cubicBezTo>
                <a:cubicBezTo>
                  <a:pt x="223395" y="591664"/>
                  <a:pt x="182501" y="568834"/>
                  <a:pt x="259080" y="594360"/>
                </a:cubicBezTo>
                <a:cubicBezTo>
                  <a:pt x="274320" y="614680"/>
                  <a:pt x="286839" y="637359"/>
                  <a:pt x="304800" y="655320"/>
                </a:cubicBezTo>
                <a:cubicBezTo>
                  <a:pt x="339740" y="690260"/>
                  <a:pt x="476944" y="741988"/>
                  <a:pt x="487680" y="746760"/>
                </a:cubicBezTo>
                <a:cubicBezTo>
                  <a:pt x="758715" y="730817"/>
                  <a:pt x="757989" y="739325"/>
                  <a:pt x="1036320" y="685800"/>
                </a:cubicBezTo>
                <a:cubicBezTo>
                  <a:pt x="1072638" y="678816"/>
                  <a:pt x="1107320" y="665051"/>
                  <a:pt x="1143000" y="655320"/>
                </a:cubicBezTo>
                <a:cubicBezTo>
                  <a:pt x="1163207" y="649809"/>
                  <a:pt x="1183640" y="645160"/>
                  <a:pt x="1203960" y="640080"/>
                </a:cubicBezTo>
                <a:cubicBezTo>
                  <a:pt x="1219200" y="629920"/>
                  <a:pt x="1233297" y="617791"/>
                  <a:pt x="1249680" y="609600"/>
                </a:cubicBezTo>
                <a:cubicBezTo>
                  <a:pt x="1264048" y="602416"/>
                  <a:pt x="1295400" y="594360"/>
                  <a:pt x="1295400" y="594360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936" tIns="41469" rIns="82936" bIns="41469"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GB" dirty="0" smtClean="0"/>
              <a:t>Archive Listing</a:t>
            </a:r>
          </a:p>
        </p:txBody>
      </p:sp>
      <p:pic>
        <p:nvPicPr>
          <p:cNvPr id="4" name="Content Placeholder 3" descr="ArchiveLis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8373" y="1935163"/>
            <a:ext cx="7807253" cy="4389437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18th January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VISTA, A Celebration!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6BEC-EB6D-490A-A0D7-EA5A9A2375D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 descr="ArchiveList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8424863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rchiveList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84784"/>
            <a:ext cx="8604250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lightCurveVideoV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140566"/>
            <a:ext cx="7578841" cy="5717434"/>
          </a:xfrm>
          <a:prstGeom prst="rect">
            <a:avLst/>
          </a:prstGeom>
        </p:spPr>
      </p:pic>
      <p:pic>
        <p:nvPicPr>
          <p:cNvPr id="13" name="Picture 12" descr="VISTAvarsRangeKsZ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76672"/>
            <a:ext cx="7254806" cy="58038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 Example: Selecting point source variables in VIDEO</a:t>
            </a:r>
            <a:endParaRPr lang="en-GB" dirty="0"/>
          </a:p>
        </p:txBody>
      </p:sp>
      <p:pic>
        <p:nvPicPr>
          <p:cNvPr id="25" name="Content Placeholder 24" descr="VIDEOSelection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668373" y="1935163"/>
            <a:ext cx="7807254" cy="438943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18th January 2013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VISTA, A Celebration!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6BEC-EB6D-490A-A0D7-EA5A9A2375D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" name="Picture 9" descr="VIDEOVariabl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340768"/>
            <a:ext cx="9144000" cy="5140990"/>
          </a:xfrm>
          <a:prstGeom prst="rect">
            <a:avLst/>
          </a:prstGeom>
        </p:spPr>
      </p:pic>
      <p:pic>
        <p:nvPicPr>
          <p:cNvPr id="11" name="Picture 10" descr="VISTAVariablesBo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340768"/>
            <a:ext cx="9144000" cy="5140990"/>
          </a:xfrm>
          <a:prstGeom prst="rect">
            <a:avLst/>
          </a:prstGeom>
        </p:spPr>
      </p:pic>
      <p:pic>
        <p:nvPicPr>
          <p:cNvPr id="15" name="Picture 14" descr="VISTAlightCurv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268760"/>
            <a:ext cx="9144000" cy="514099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755576" y="3717032"/>
            <a:ext cx="880772" cy="365758"/>
          </a:xfrm>
          <a:custGeom>
            <a:avLst/>
            <a:gdLst>
              <a:gd name="connsiteX0" fmla="*/ 1024788 w 1024788"/>
              <a:gd name="connsiteY0" fmla="*/ 65150 h 293750"/>
              <a:gd name="connsiteX1" fmla="*/ 933348 w 1024788"/>
              <a:gd name="connsiteY1" fmla="*/ 34670 h 293750"/>
              <a:gd name="connsiteX2" fmla="*/ 887628 w 1024788"/>
              <a:gd name="connsiteY2" fmla="*/ 19430 h 293750"/>
              <a:gd name="connsiteX3" fmla="*/ 750468 w 1024788"/>
              <a:gd name="connsiteY3" fmla="*/ 4190 h 293750"/>
              <a:gd name="connsiteX4" fmla="*/ 34188 w 1024788"/>
              <a:gd name="connsiteY4" fmla="*/ 19430 h 293750"/>
              <a:gd name="connsiteX5" fmla="*/ 3708 w 1024788"/>
              <a:gd name="connsiteY5" fmla="*/ 65150 h 293750"/>
              <a:gd name="connsiteX6" fmla="*/ 18948 w 1024788"/>
              <a:gd name="connsiteY6" fmla="*/ 187070 h 293750"/>
              <a:gd name="connsiteX7" fmla="*/ 64668 w 1024788"/>
              <a:gd name="connsiteY7" fmla="*/ 217550 h 293750"/>
              <a:gd name="connsiteX8" fmla="*/ 323748 w 1024788"/>
              <a:gd name="connsiteY8" fmla="*/ 278510 h 293750"/>
              <a:gd name="connsiteX9" fmla="*/ 399948 w 1024788"/>
              <a:gd name="connsiteY9" fmla="*/ 293750 h 293750"/>
              <a:gd name="connsiteX10" fmla="*/ 674268 w 1024788"/>
              <a:gd name="connsiteY10" fmla="*/ 278510 h 293750"/>
              <a:gd name="connsiteX11" fmla="*/ 735228 w 1024788"/>
              <a:gd name="connsiteY11" fmla="*/ 263270 h 293750"/>
              <a:gd name="connsiteX12" fmla="*/ 811428 w 1024788"/>
              <a:gd name="connsiteY12" fmla="*/ 248030 h 293750"/>
              <a:gd name="connsiteX13" fmla="*/ 872388 w 1024788"/>
              <a:gd name="connsiteY13" fmla="*/ 232790 h 293750"/>
              <a:gd name="connsiteX14" fmla="*/ 979068 w 1024788"/>
              <a:gd name="connsiteY14" fmla="*/ 187070 h 29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24788" h="293750">
                <a:moveTo>
                  <a:pt x="1024788" y="65150"/>
                </a:moveTo>
                <a:lnTo>
                  <a:pt x="933348" y="34670"/>
                </a:lnTo>
                <a:cubicBezTo>
                  <a:pt x="918108" y="29590"/>
                  <a:pt x="903594" y="21204"/>
                  <a:pt x="887628" y="19430"/>
                </a:cubicBezTo>
                <a:lnTo>
                  <a:pt x="750468" y="4190"/>
                </a:lnTo>
                <a:cubicBezTo>
                  <a:pt x="511708" y="9270"/>
                  <a:pt x="272210" y="0"/>
                  <a:pt x="34188" y="19430"/>
                </a:cubicBezTo>
                <a:cubicBezTo>
                  <a:pt x="15933" y="20920"/>
                  <a:pt x="5366" y="46909"/>
                  <a:pt x="3708" y="65150"/>
                </a:cubicBezTo>
                <a:cubicBezTo>
                  <a:pt x="0" y="105938"/>
                  <a:pt x="3737" y="149043"/>
                  <a:pt x="18948" y="187070"/>
                </a:cubicBezTo>
                <a:cubicBezTo>
                  <a:pt x="25750" y="204076"/>
                  <a:pt x="47930" y="210111"/>
                  <a:pt x="64668" y="217550"/>
                </a:cubicBezTo>
                <a:cubicBezTo>
                  <a:pt x="147050" y="254164"/>
                  <a:pt x="236183" y="262589"/>
                  <a:pt x="323748" y="278510"/>
                </a:cubicBezTo>
                <a:cubicBezTo>
                  <a:pt x="349233" y="283144"/>
                  <a:pt x="374548" y="288670"/>
                  <a:pt x="399948" y="293750"/>
                </a:cubicBezTo>
                <a:cubicBezTo>
                  <a:pt x="491388" y="288670"/>
                  <a:pt x="583063" y="286801"/>
                  <a:pt x="674268" y="278510"/>
                </a:cubicBezTo>
                <a:cubicBezTo>
                  <a:pt x="695127" y="276614"/>
                  <a:pt x="714781" y="267814"/>
                  <a:pt x="735228" y="263270"/>
                </a:cubicBezTo>
                <a:cubicBezTo>
                  <a:pt x="760514" y="257651"/>
                  <a:pt x="786142" y="253649"/>
                  <a:pt x="811428" y="248030"/>
                </a:cubicBezTo>
                <a:cubicBezTo>
                  <a:pt x="831875" y="243486"/>
                  <a:pt x="851849" y="236898"/>
                  <a:pt x="872388" y="232790"/>
                </a:cubicBezTo>
                <a:cubicBezTo>
                  <a:pt x="976933" y="211881"/>
                  <a:pt x="949310" y="246586"/>
                  <a:pt x="979068" y="187070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403648" y="5301208"/>
            <a:ext cx="889208" cy="374496"/>
          </a:xfrm>
          <a:custGeom>
            <a:avLst/>
            <a:gdLst>
              <a:gd name="connsiteX0" fmla="*/ 204682 w 600922"/>
              <a:gd name="connsiteY0" fmla="*/ 15240 h 472440"/>
              <a:gd name="connsiteX1" fmla="*/ 174202 w 600922"/>
              <a:gd name="connsiteY1" fmla="*/ 76200 h 472440"/>
              <a:gd name="connsiteX2" fmla="*/ 67522 w 600922"/>
              <a:gd name="connsiteY2" fmla="*/ 121920 h 472440"/>
              <a:gd name="connsiteX3" fmla="*/ 21802 w 600922"/>
              <a:gd name="connsiteY3" fmla="*/ 152400 h 472440"/>
              <a:gd name="connsiteX4" fmla="*/ 21802 w 600922"/>
              <a:gd name="connsiteY4" fmla="*/ 274320 h 472440"/>
              <a:gd name="connsiteX5" fmla="*/ 37042 w 600922"/>
              <a:gd name="connsiteY5" fmla="*/ 320040 h 472440"/>
              <a:gd name="connsiteX6" fmla="*/ 128482 w 600922"/>
              <a:gd name="connsiteY6" fmla="*/ 350520 h 472440"/>
              <a:gd name="connsiteX7" fmla="*/ 174202 w 600922"/>
              <a:gd name="connsiteY7" fmla="*/ 365760 h 472440"/>
              <a:gd name="connsiteX8" fmla="*/ 265642 w 600922"/>
              <a:gd name="connsiteY8" fmla="*/ 396240 h 472440"/>
              <a:gd name="connsiteX9" fmla="*/ 311362 w 600922"/>
              <a:gd name="connsiteY9" fmla="*/ 411480 h 472440"/>
              <a:gd name="connsiteX10" fmla="*/ 357082 w 600922"/>
              <a:gd name="connsiteY10" fmla="*/ 441960 h 472440"/>
              <a:gd name="connsiteX11" fmla="*/ 524722 w 600922"/>
              <a:gd name="connsiteY11" fmla="*/ 472440 h 472440"/>
              <a:gd name="connsiteX12" fmla="*/ 570442 w 600922"/>
              <a:gd name="connsiteY12" fmla="*/ 457200 h 472440"/>
              <a:gd name="connsiteX13" fmla="*/ 600922 w 600922"/>
              <a:gd name="connsiteY13" fmla="*/ 350520 h 472440"/>
              <a:gd name="connsiteX14" fmla="*/ 585682 w 600922"/>
              <a:gd name="connsiteY14" fmla="*/ 106680 h 472440"/>
              <a:gd name="connsiteX15" fmla="*/ 570442 w 600922"/>
              <a:gd name="connsiteY15" fmla="*/ 60960 h 472440"/>
              <a:gd name="connsiteX16" fmla="*/ 524722 w 600922"/>
              <a:gd name="connsiteY16" fmla="*/ 45720 h 472440"/>
              <a:gd name="connsiteX17" fmla="*/ 448522 w 600922"/>
              <a:gd name="connsiteY17" fmla="*/ 30480 h 472440"/>
              <a:gd name="connsiteX18" fmla="*/ 357082 w 600922"/>
              <a:gd name="connsiteY18" fmla="*/ 0 h 472440"/>
              <a:gd name="connsiteX19" fmla="*/ 265642 w 600922"/>
              <a:gd name="connsiteY19" fmla="*/ 3048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0922" h="472440">
                <a:moveTo>
                  <a:pt x="204682" y="15240"/>
                </a:moveTo>
                <a:cubicBezTo>
                  <a:pt x="194522" y="35560"/>
                  <a:pt x="190266" y="60136"/>
                  <a:pt x="174202" y="76200"/>
                </a:cubicBezTo>
                <a:cubicBezTo>
                  <a:pt x="142489" y="107913"/>
                  <a:pt x="103954" y="103704"/>
                  <a:pt x="67522" y="121920"/>
                </a:cubicBezTo>
                <a:cubicBezTo>
                  <a:pt x="51139" y="130111"/>
                  <a:pt x="37042" y="142240"/>
                  <a:pt x="21802" y="152400"/>
                </a:cubicBezTo>
                <a:cubicBezTo>
                  <a:pt x="0" y="217806"/>
                  <a:pt x="784" y="190249"/>
                  <a:pt x="21802" y="274320"/>
                </a:cubicBezTo>
                <a:cubicBezTo>
                  <a:pt x="25698" y="289905"/>
                  <a:pt x="23970" y="310703"/>
                  <a:pt x="37042" y="320040"/>
                </a:cubicBezTo>
                <a:cubicBezTo>
                  <a:pt x="63186" y="338714"/>
                  <a:pt x="98002" y="340360"/>
                  <a:pt x="128482" y="350520"/>
                </a:cubicBezTo>
                <a:lnTo>
                  <a:pt x="174202" y="365760"/>
                </a:lnTo>
                <a:lnTo>
                  <a:pt x="265642" y="396240"/>
                </a:lnTo>
                <a:cubicBezTo>
                  <a:pt x="280882" y="401320"/>
                  <a:pt x="297996" y="402569"/>
                  <a:pt x="311362" y="411480"/>
                </a:cubicBezTo>
                <a:cubicBezTo>
                  <a:pt x="326602" y="421640"/>
                  <a:pt x="340247" y="434745"/>
                  <a:pt x="357082" y="441960"/>
                </a:cubicBezTo>
                <a:cubicBezTo>
                  <a:pt x="393010" y="457358"/>
                  <a:pt x="500001" y="468908"/>
                  <a:pt x="524722" y="472440"/>
                </a:cubicBezTo>
                <a:cubicBezTo>
                  <a:pt x="539962" y="467360"/>
                  <a:pt x="559083" y="468559"/>
                  <a:pt x="570442" y="457200"/>
                </a:cubicBezTo>
                <a:cubicBezTo>
                  <a:pt x="577730" y="449912"/>
                  <a:pt x="600790" y="351047"/>
                  <a:pt x="600922" y="350520"/>
                </a:cubicBezTo>
                <a:cubicBezTo>
                  <a:pt x="595842" y="269240"/>
                  <a:pt x="594207" y="187671"/>
                  <a:pt x="585682" y="106680"/>
                </a:cubicBezTo>
                <a:cubicBezTo>
                  <a:pt x="584000" y="90704"/>
                  <a:pt x="581801" y="72319"/>
                  <a:pt x="570442" y="60960"/>
                </a:cubicBezTo>
                <a:cubicBezTo>
                  <a:pt x="559083" y="49601"/>
                  <a:pt x="540307" y="49616"/>
                  <a:pt x="524722" y="45720"/>
                </a:cubicBezTo>
                <a:cubicBezTo>
                  <a:pt x="499592" y="39438"/>
                  <a:pt x="473512" y="37296"/>
                  <a:pt x="448522" y="30480"/>
                </a:cubicBezTo>
                <a:cubicBezTo>
                  <a:pt x="417525" y="22026"/>
                  <a:pt x="357082" y="0"/>
                  <a:pt x="357082" y="0"/>
                </a:cubicBezTo>
                <a:cubicBezTo>
                  <a:pt x="285102" y="17995"/>
                  <a:pt x="314856" y="5873"/>
                  <a:pt x="265642" y="30480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10778" y="5212080"/>
            <a:ext cx="1054233" cy="305152"/>
          </a:xfrm>
          <a:custGeom>
            <a:avLst/>
            <a:gdLst>
              <a:gd name="connsiteX0" fmla="*/ 2582 w 1054233"/>
              <a:gd name="connsiteY0" fmla="*/ 30480 h 579120"/>
              <a:gd name="connsiteX1" fmla="*/ 17822 w 1054233"/>
              <a:gd name="connsiteY1" fmla="*/ 289560 h 579120"/>
              <a:gd name="connsiteX2" fmla="*/ 124502 w 1054233"/>
              <a:gd name="connsiteY2" fmla="*/ 350520 h 579120"/>
              <a:gd name="connsiteX3" fmla="*/ 170222 w 1054233"/>
              <a:gd name="connsiteY3" fmla="*/ 381000 h 579120"/>
              <a:gd name="connsiteX4" fmla="*/ 215942 w 1054233"/>
              <a:gd name="connsiteY4" fmla="*/ 396240 h 579120"/>
              <a:gd name="connsiteX5" fmla="*/ 261662 w 1054233"/>
              <a:gd name="connsiteY5" fmla="*/ 426720 h 579120"/>
              <a:gd name="connsiteX6" fmla="*/ 322622 w 1054233"/>
              <a:gd name="connsiteY6" fmla="*/ 457200 h 579120"/>
              <a:gd name="connsiteX7" fmla="*/ 398822 w 1054233"/>
              <a:gd name="connsiteY7" fmla="*/ 502920 h 579120"/>
              <a:gd name="connsiteX8" fmla="*/ 535982 w 1054233"/>
              <a:gd name="connsiteY8" fmla="*/ 563880 h 579120"/>
              <a:gd name="connsiteX9" fmla="*/ 596942 w 1054233"/>
              <a:gd name="connsiteY9" fmla="*/ 579120 h 579120"/>
              <a:gd name="connsiteX10" fmla="*/ 734102 w 1054233"/>
              <a:gd name="connsiteY10" fmla="*/ 518160 h 579120"/>
              <a:gd name="connsiteX11" fmla="*/ 795062 w 1054233"/>
              <a:gd name="connsiteY11" fmla="*/ 502920 h 579120"/>
              <a:gd name="connsiteX12" fmla="*/ 871262 w 1054233"/>
              <a:gd name="connsiteY12" fmla="*/ 472440 h 579120"/>
              <a:gd name="connsiteX13" fmla="*/ 962702 w 1054233"/>
              <a:gd name="connsiteY13" fmla="*/ 441960 h 579120"/>
              <a:gd name="connsiteX14" fmla="*/ 1038902 w 1054233"/>
              <a:gd name="connsiteY14" fmla="*/ 350520 h 579120"/>
              <a:gd name="connsiteX15" fmla="*/ 1054142 w 1054233"/>
              <a:gd name="connsiteY15" fmla="*/ 304800 h 579120"/>
              <a:gd name="connsiteX16" fmla="*/ 1038902 w 1054233"/>
              <a:gd name="connsiteY16" fmla="*/ 213360 h 579120"/>
              <a:gd name="connsiteX17" fmla="*/ 993182 w 1054233"/>
              <a:gd name="connsiteY17" fmla="*/ 198120 h 579120"/>
              <a:gd name="connsiteX18" fmla="*/ 916982 w 1054233"/>
              <a:gd name="connsiteY18" fmla="*/ 137160 h 579120"/>
              <a:gd name="connsiteX19" fmla="*/ 886502 w 1054233"/>
              <a:gd name="connsiteY19" fmla="*/ 91440 h 579120"/>
              <a:gd name="connsiteX20" fmla="*/ 673142 w 1054233"/>
              <a:gd name="connsiteY20" fmla="*/ 15240 h 579120"/>
              <a:gd name="connsiteX21" fmla="*/ 215942 w 1054233"/>
              <a:gd name="connsiteY21" fmla="*/ 0 h 579120"/>
              <a:gd name="connsiteX22" fmla="*/ 2582 w 1054233"/>
              <a:gd name="connsiteY22" fmla="*/ 3048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54233" h="579120">
                <a:moveTo>
                  <a:pt x="2582" y="30480"/>
                </a:moveTo>
                <a:cubicBezTo>
                  <a:pt x="7662" y="116840"/>
                  <a:pt x="0" y="204906"/>
                  <a:pt x="17822" y="289560"/>
                </a:cubicBezTo>
                <a:cubicBezTo>
                  <a:pt x="20361" y="301619"/>
                  <a:pt x="124165" y="350328"/>
                  <a:pt x="124502" y="350520"/>
                </a:cubicBezTo>
                <a:cubicBezTo>
                  <a:pt x="140405" y="359607"/>
                  <a:pt x="153839" y="372809"/>
                  <a:pt x="170222" y="381000"/>
                </a:cubicBezTo>
                <a:cubicBezTo>
                  <a:pt x="184590" y="388184"/>
                  <a:pt x="201574" y="389056"/>
                  <a:pt x="215942" y="396240"/>
                </a:cubicBezTo>
                <a:cubicBezTo>
                  <a:pt x="232325" y="404431"/>
                  <a:pt x="245759" y="417633"/>
                  <a:pt x="261662" y="426720"/>
                </a:cubicBezTo>
                <a:cubicBezTo>
                  <a:pt x="281387" y="437992"/>
                  <a:pt x="302763" y="446167"/>
                  <a:pt x="322622" y="457200"/>
                </a:cubicBezTo>
                <a:cubicBezTo>
                  <a:pt x="348516" y="471585"/>
                  <a:pt x="372928" y="488535"/>
                  <a:pt x="398822" y="502920"/>
                </a:cubicBezTo>
                <a:cubicBezTo>
                  <a:pt x="438654" y="525049"/>
                  <a:pt x="493594" y="549751"/>
                  <a:pt x="535982" y="563880"/>
                </a:cubicBezTo>
                <a:cubicBezTo>
                  <a:pt x="555853" y="570504"/>
                  <a:pt x="576622" y="574040"/>
                  <a:pt x="596942" y="579120"/>
                </a:cubicBezTo>
                <a:cubicBezTo>
                  <a:pt x="642662" y="558800"/>
                  <a:pt x="687405" y="536121"/>
                  <a:pt x="734102" y="518160"/>
                </a:cubicBezTo>
                <a:cubicBezTo>
                  <a:pt x="753651" y="510641"/>
                  <a:pt x="775191" y="509544"/>
                  <a:pt x="795062" y="502920"/>
                </a:cubicBezTo>
                <a:cubicBezTo>
                  <a:pt x="821015" y="494269"/>
                  <a:pt x="845552" y="481789"/>
                  <a:pt x="871262" y="472440"/>
                </a:cubicBezTo>
                <a:cubicBezTo>
                  <a:pt x="901456" y="461460"/>
                  <a:pt x="962702" y="441960"/>
                  <a:pt x="962702" y="441960"/>
                </a:cubicBezTo>
                <a:cubicBezTo>
                  <a:pt x="996407" y="408255"/>
                  <a:pt x="1017684" y="392955"/>
                  <a:pt x="1038902" y="350520"/>
                </a:cubicBezTo>
                <a:cubicBezTo>
                  <a:pt x="1046086" y="336152"/>
                  <a:pt x="1049062" y="320040"/>
                  <a:pt x="1054142" y="304800"/>
                </a:cubicBezTo>
                <a:cubicBezTo>
                  <a:pt x="1049062" y="274320"/>
                  <a:pt x="1054233" y="240189"/>
                  <a:pt x="1038902" y="213360"/>
                </a:cubicBezTo>
                <a:cubicBezTo>
                  <a:pt x="1030932" y="199412"/>
                  <a:pt x="1005726" y="208155"/>
                  <a:pt x="993182" y="198120"/>
                </a:cubicBezTo>
                <a:cubicBezTo>
                  <a:pt x="894705" y="119338"/>
                  <a:pt x="1031900" y="175466"/>
                  <a:pt x="916982" y="137160"/>
                </a:cubicBezTo>
                <a:cubicBezTo>
                  <a:pt x="906822" y="121920"/>
                  <a:pt x="900286" y="103501"/>
                  <a:pt x="886502" y="91440"/>
                </a:cubicBezTo>
                <a:cubicBezTo>
                  <a:pt x="805239" y="20335"/>
                  <a:pt x="781933" y="20966"/>
                  <a:pt x="673142" y="15240"/>
                </a:cubicBezTo>
                <a:cubicBezTo>
                  <a:pt x="520868" y="7226"/>
                  <a:pt x="368342" y="5080"/>
                  <a:pt x="215942" y="0"/>
                </a:cubicBezTo>
                <a:lnTo>
                  <a:pt x="2582" y="3048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768032" y="350520"/>
            <a:ext cx="429239" cy="441960"/>
          </a:xfrm>
          <a:custGeom>
            <a:avLst/>
            <a:gdLst>
              <a:gd name="connsiteX0" fmla="*/ 160328 w 429239"/>
              <a:gd name="connsiteY0" fmla="*/ 0 h 441960"/>
              <a:gd name="connsiteX1" fmla="*/ 129848 w 429239"/>
              <a:gd name="connsiteY1" fmla="*/ 45720 h 441960"/>
              <a:gd name="connsiteX2" fmla="*/ 84128 w 429239"/>
              <a:gd name="connsiteY2" fmla="*/ 76200 h 441960"/>
              <a:gd name="connsiteX3" fmla="*/ 23168 w 429239"/>
              <a:gd name="connsiteY3" fmla="*/ 152400 h 441960"/>
              <a:gd name="connsiteX4" fmla="*/ 7928 w 429239"/>
              <a:gd name="connsiteY4" fmla="*/ 198120 h 441960"/>
              <a:gd name="connsiteX5" fmla="*/ 23168 w 429239"/>
              <a:gd name="connsiteY5" fmla="*/ 243840 h 441960"/>
              <a:gd name="connsiteX6" fmla="*/ 38408 w 429239"/>
              <a:gd name="connsiteY6" fmla="*/ 320040 h 441960"/>
              <a:gd name="connsiteX7" fmla="*/ 53648 w 429239"/>
              <a:gd name="connsiteY7" fmla="*/ 365760 h 441960"/>
              <a:gd name="connsiteX8" fmla="*/ 190808 w 429239"/>
              <a:gd name="connsiteY8" fmla="*/ 411480 h 441960"/>
              <a:gd name="connsiteX9" fmla="*/ 236528 w 429239"/>
              <a:gd name="connsiteY9" fmla="*/ 426720 h 441960"/>
              <a:gd name="connsiteX10" fmla="*/ 282248 w 429239"/>
              <a:gd name="connsiteY10" fmla="*/ 441960 h 441960"/>
              <a:gd name="connsiteX11" fmla="*/ 312728 w 429239"/>
              <a:gd name="connsiteY11" fmla="*/ 396240 h 441960"/>
              <a:gd name="connsiteX12" fmla="*/ 373688 w 429239"/>
              <a:gd name="connsiteY12" fmla="*/ 335280 h 441960"/>
              <a:gd name="connsiteX13" fmla="*/ 312728 w 429239"/>
              <a:gd name="connsiteY13" fmla="*/ 45720 h 441960"/>
              <a:gd name="connsiteX14" fmla="*/ 267008 w 429239"/>
              <a:gd name="connsiteY14" fmla="*/ 30480 h 441960"/>
              <a:gd name="connsiteX15" fmla="*/ 160328 w 429239"/>
              <a:gd name="connsiteY15" fmla="*/ 60960 h 441960"/>
              <a:gd name="connsiteX16" fmla="*/ 99368 w 429239"/>
              <a:gd name="connsiteY16" fmla="*/ 91440 h 44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9239" h="441960">
                <a:moveTo>
                  <a:pt x="160328" y="0"/>
                </a:moveTo>
                <a:cubicBezTo>
                  <a:pt x="150168" y="15240"/>
                  <a:pt x="142800" y="32768"/>
                  <a:pt x="129848" y="45720"/>
                </a:cubicBezTo>
                <a:cubicBezTo>
                  <a:pt x="116896" y="58672"/>
                  <a:pt x="95570" y="61897"/>
                  <a:pt x="84128" y="76200"/>
                </a:cubicBezTo>
                <a:cubicBezTo>
                  <a:pt x="0" y="181360"/>
                  <a:pt x="154195" y="65049"/>
                  <a:pt x="23168" y="152400"/>
                </a:cubicBezTo>
                <a:cubicBezTo>
                  <a:pt x="18088" y="167640"/>
                  <a:pt x="7928" y="182056"/>
                  <a:pt x="7928" y="198120"/>
                </a:cubicBezTo>
                <a:cubicBezTo>
                  <a:pt x="7928" y="214184"/>
                  <a:pt x="19272" y="228255"/>
                  <a:pt x="23168" y="243840"/>
                </a:cubicBezTo>
                <a:cubicBezTo>
                  <a:pt x="29450" y="268970"/>
                  <a:pt x="32126" y="294910"/>
                  <a:pt x="38408" y="320040"/>
                </a:cubicBezTo>
                <a:cubicBezTo>
                  <a:pt x="42304" y="335625"/>
                  <a:pt x="40576" y="356423"/>
                  <a:pt x="53648" y="365760"/>
                </a:cubicBezTo>
                <a:lnTo>
                  <a:pt x="190808" y="411480"/>
                </a:lnTo>
                <a:lnTo>
                  <a:pt x="236528" y="426720"/>
                </a:lnTo>
                <a:lnTo>
                  <a:pt x="282248" y="441960"/>
                </a:lnTo>
                <a:cubicBezTo>
                  <a:pt x="292408" y="426720"/>
                  <a:pt x="298425" y="407682"/>
                  <a:pt x="312728" y="396240"/>
                </a:cubicBezTo>
                <a:cubicBezTo>
                  <a:pt x="386619" y="337127"/>
                  <a:pt x="340437" y="435033"/>
                  <a:pt x="373688" y="335280"/>
                </a:cubicBezTo>
                <a:cubicBezTo>
                  <a:pt x="362988" y="153375"/>
                  <a:pt x="429239" y="103976"/>
                  <a:pt x="312728" y="45720"/>
                </a:cubicBezTo>
                <a:cubicBezTo>
                  <a:pt x="298360" y="38536"/>
                  <a:pt x="282248" y="35560"/>
                  <a:pt x="267008" y="30480"/>
                </a:cubicBezTo>
                <a:cubicBezTo>
                  <a:pt x="247476" y="35363"/>
                  <a:pt x="182192" y="50028"/>
                  <a:pt x="160328" y="60960"/>
                </a:cubicBezTo>
                <a:cubicBezTo>
                  <a:pt x="93732" y="94258"/>
                  <a:pt x="137542" y="91440"/>
                  <a:pt x="99368" y="91440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840480" y="2499360"/>
            <a:ext cx="172627" cy="1341120"/>
          </a:xfrm>
          <a:custGeom>
            <a:avLst/>
            <a:gdLst>
              <a:gd name="connsiteX0" fmla="*/ 60960 w 172627"/>
              <a:gd name="connsiteY0" fmla="*/ 0 h 1341120"/>
              <a:gd name="connsiteX1" fmla="*/ 106680 w 172627"/>
              <a:gd name="connsiteY1" fmla="*/ 15240 h 1341120"/>
              <a:gd name="connsiteX2" fmla="*/ 137160 w 172627"/>
              <a:gd name="connsiteY2" fmla="*/ 106680 h 1341120"/>
              <a:gd name="connsiteX3" fmla="*/ 121920 w 172627"/>
              <a:gd name="connsiteY3" fmla="*/ 624840 h 1341120"/>
              <a:gd name="connsiteX4" fmla="*/ 152400 w 172627"/>
              <a:gd name="connsiteY4" fmla="*/ 670560 h 1341120"/>
              <a:gd name="connsiteX5" fmla="*/ 167640 w 172627"/>
              <a:gd name="connsiteY5" fmla="*/ 716280 h 1341120"/>
              <a:gd name="connsiteX6" fmla="*/ 152400 w 172627"/>
              <a:gd name="connsiteY6" fmla="*/ 792480 h 1341120"/>
              <a:gd name="connsiteX7" fmla="*/ 91440 w 172627"/>
              <a:gd name="connsiteY7" fmla="*/ 777240 h 1341120"/>
              <a:gd name="connsiteX8" fmla="*/ 76200 w 172627"/>
              <a:gd name="connsiteY8" fmla="*/ 822960 h 1341120"/>
              <a:gd name="connsiteX9" fmla="*/ 60960 w 172627"/>
              <a:gd name="connsiteY9" fmla="*/ 1203960 h 1341120"/>
              <a:gd name="connsiteX10" fmla="*/ 45720 w 172627"/>
              <a:gd name="connsiteY10" fmla="*/ 1249680 h 1341120"/>
              <a:gd name="connsiteX11" fmla="*/ 30480 w 172627"/>
              <a:gd name="connsiteY11" fmla="*/ 1310640 h 1341120"/>
              <a:gd name="connsiteX12" fmla="*/ 0 w 172627"/>
              <a:gd name="connsiteY12" fmla="*/ 134112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2627" h="1341120">
                <a:moveTo>
                  <a:pt x="60960" y="0"/>
                </a:moveTo>
                <a:cubicBezTo>
                  <a:pt x="76200" y="5080"/>
                  <a:pt x="97343" y="2168"/>
                  <a:pt x="106680" y="15240"/>
                </a:cubicBezTo>
                <a:cubicBezTo>
                  <a:pt x="125354" y="41384"/>
                  <a:pt x="137160" y="106680"/>
                  <a:pt x="137160" y="106680"/>
                </a:cubicBezTo>
                <a:cubicBezTo>
                  <a:pt x="132080" y="279400"/>
                  <a:pt x="117252" y="452108"/>
                  <a:pt x="121920" y="624840"/>
                </a:cubicBezTo>
                <a:cubicBezTo>
                  <a:pt x="122415" y="643150"/>
                  <a:pt x="144209" y="654177"/>
                  <a:pt x="152400" y="670560"/>
                </a:cubicBezTo>
                <a:cubicBezTo>
                  <a:pt x="159584" y="684928"/>
                  <a:pt x="162560" y="701040"/>
                  <a:pt x="167640" y="716280"/>
                </a:cubicBezTo>
                <a:cubicBezTo>
                  <a:pt x="162560" y="741680"/>
                  <a:pt x="172627" y="776299"/>
                  <a:pt x="152400" y="792480"/>
                </a:cubicBezTo>
                <a:cubicBezTo>
                  <a:pt x="136044" y="805564"/>
                  <a:pt x="110887" y="769461"/>
                  <a:pt x="91440" y="777240"/>
                </a:cubicBezTo>
                <a:cubicBezTo>
                  <a:pt x="76525" y="783206"/>
                  <a:pt x="81280" y="807720"/>
                  <a:pt x="76200" y="822960"/>
                </a:cubicBezTo>
                <a:cubicBezTo>
                  <a:pt x="71120" y="949960"/>
                  <a:pt x="70016" y="1077181"/>
                  <a:pt x="60960" y="1203960"/>
                </a:cubicBezTo>
                <a:cubicBezTo>
                  <a:pt x="59815" y="1219984"/>
                  <a:pt x="50133" y="1234234"/>
                  <a:pt x="45720" y="1249680"/>
                </a:cubicBezTo>
                <a:cubicBezTo>
                  <a:pt x="39966" y="1269819"/>
                  <a:pt x="39847" y="1291906"/>
                  <a:pt x="30480" y="1310640"/>
                </a:cubicBezTo>
                <a:cubicBezTo>
                  <a:pt x="24054" y="1323491"/>
                  <a:pt x="10160" y="1330960"/>
                  <a:pt x="0" y="13411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94760" y="3884500"/>
            <a:ext cx="220552" cy="1495220"/>
          </a:xfrm>
          <a:custGeom>
            <a:avLst/>
            <a:gdLst>
              <a:gd name="connsiteX0" fmla="*/ 76200 w 220552"/>
              <a:gd name="connsiteY0" fmla="*/ 47420 h 1495220"/>
              <a:gd name="connsiteX1" fmla="*/ 198120 w 220552"/>
              <a:gd name="connsiteY1" fmla="*/ 47420 h 1495220"/>
              <a:gd name="connsiteX2" fmla="*/ 182880 w 220552"/>
              <a:gd name="connsiteY2" fmla="*/ 626540 h 1495220"/>
              <a:gd name="connsiteX3" fmla="*/ 167640 w 220552"/>
              <a:gd name="connsiteY3" fmla="*/ 687500 h 1495220"/>
              <a:gd name="connsiteX4" fmla="*/ 152400 w 220552"/>
              <a:gd name="connsiteY4" fmla="*/ 763700 h 1495220"/>
              <a:gd name="connsiteX5" fmla="*/ 167640 w 220552"/>
              <a:gd name="connsiteY5" fmla="*/ 809420 h 1495220"/>
              <a:gd name="connsiteX6" fmla="*/ 182880 w 220552"/>
              <a:gd name="connsiteY6" fmla="*/ 900860 h 1495220"/>
              <a:gd name="connsiteX7" fmla="*/ 137160 w 220552"/>
              <a:gd name="connsiteY7" fmla="*/ 931340 h 1495220"/>
              <a:gd name="connsiteX8" fmla="*/ 106680 w 220552"/>
              <a:gd name="connsiteY8" fmla="*/ 1403780 h 1495220"/>
              <a:gd name="connsiteX9" fmla="*/ 45720 w 220552"/>
              <a:gd name="connsiteY9" fmla="*/ 1464740 h 1495220"/>
              <a:gd name="connsiteX10" fmla="*/ 0 w 220552"/>
              <a:gd name="connsiteY10" fmla="*/ 1495220 h 149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552" h="1495220">
                <a:moveTo>
                  <a:pt x="76200" y="47420"/>
                </a:moveTo>
                <a:cubicBezTo>
                  <a:pt x="92484" y="41992"/>
                  <a:pt x="193256" y="0"/>
                  <a:pt x="198120" y="47420"/>
                </a:cubicBezTo>
                <a:cubicBezTo>
                  <a:pt x="217822" y="239519"/>
                  <a:pt x="192065" y="433652"/>
                  <a:pt x="182880" y="626540"/>
                </a:cubicBezTo>
                <a:cubicBezTo>
                  <a:pt x="181884" y="647462"/>
                  <a:pt x="172184" y="667053"/>
                  <a:pt x="167640" y="687500"/>
                </a:cubicBezTo>
                <a:cubicBezTo>
                  <a:pt x="162021" y="712786"/>
                  <a:pt x="157480" y="738300"/>
                  <a:pt x="152400" y="763700"/>
                </a:cubicBezTo>
                <a:cubicBezTo>
                  <a:pt x="157480" y="778940"/>
                  <a:pt x="160456" y="795052"/>
                  <a:pt x="167640" y="809420"/>
                </a:cubicBezTo>
                <a:cubicBezTo>
                  <a:pt x="188058" y="850257"/>
                  <a:pt x="220552" y="853770"/>
                  <a:pt x="182880" y="900860"/>
                </a:cubicBezTo>
                <a:cubicBezTo>
                  <a:pt x="171438" y="915163"/>
                  <a:pt x="152400" y="921180"/>
                  <a:pt x="137160" y="931340"/>
                </a:cubicBezTo>
                <a:cubicBezTo>
                  <a:pt x="132045" y="1054099"/>
                  <a:pt x="135756" y="1258398"/>
                  <a:pt x="106680" y="1403780"/>
                </a:cubicBezTo>
                <a:cubicBezTo>
                  <a:pt x="93133" y="1471513"/>
                  <a:pt x="99907" y="1437647"/>
                  <a:pt x="45720" y="1464740"/>
                </a:cubicBezTo>
                <a:cubicBezTo>
                  <a:pt x="29337" y="1472931"/>
                  <a:pt x="0" y="1495220"/>
                  <a:pt x="0" y="14952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39953" y="270892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Calibri"/>
              </a:rPr>
              <a:t>Select light curve data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39953" y="4077072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Select variable: old selection + </a:t>
            </a:r>
            <a:r>
              <a:rPr lang="en-GB" sz="1400" dirty="0" err="1" smtClean="0">
                <a:solidFill>
                  <a:prstClr val="black"/>
                </a:solidFill>
                <a:latin typeface="Calibri"/>
              </a:rPr>
              <a:t>zRange</a:t>
            </a: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&gt;4 </a:t>
            </a:r>
            <a:r>
              <a:rPr lang="en-GB" sz="1400" dirty="0" err="1" smtClean="0">
                <a:solidFill>
                  <a:prstClr val="black"/>
                </a:solidFill>
                <a:latin typeface="Calibri"/>
              </a:rPr>
              <a:t>mag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27984" y="1412776"/>
            <a:ext cx="1897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Calibri"/>
              </a:rPr>
              <a:t>Type 1a SN2010gy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3" name="Picture 22" descr="selectedPSva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1412776"/>
            <a:ext cx="439248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640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19" grpId="0"/>
      <p:bldP spid="19" grpId="1"/>
      <p:bldP spid="20" grpId="0"/>
      <p:bldP spid="20" grpId="1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8012" cy="1141412"/>
          </a:xfrm>
        </p:spPr>
        <p:txBody>
          <a:bodyPr/>
          <a:lstStyle/>
          <a:p>
            <a:r>
              <a:rPr lang="en-GB" dirty="0" smtClean="0"/>
              <a:t>Enhanced Queries</a:t>
            </a:r>
          </a:p>
        </p:txBody>
      </p:sp>
      <p:pic>
        <p:nvPicPr>
          <p:cNvPr id="6" name="Content Placeholder 5" descr="OGLE_se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412875"/>
            <a:ext cx="8380412" cy="4711700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18th January 2013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VISTA, A Celebration!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6BEC-EB6D-490A-A0D7-EA5A9A2375D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 descr="CrossID_se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484313"/>
            <a:ext cx="8677275" cy="48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lightCurveSe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075" y="1196975"/>
            <a:ext cx="8474075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076056" y="3501008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Take data from outside the VSA, e.g. own data, online catalogue.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48064" y="3068960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Use </a:t>
            </a:r>
            <a:r>
              <a:rPr lang="en-GB" dirty="0" err="1" smtClean="0">
                <a:solidFill>
                  <a:srgbClr val="FF0000"/>
                </a:solidFill>
              </a:rPr>
              <a:t>crossID</a:t>
            </a:r>
            <a:r>
              <a:rPr lang="en-GB" dirty="0" smtClean="0">
                <a:solidFill>
                  <a:srgbClr val="FF0000"/>
                </a:solidFill>
              </a:rPr>
              <a:t> to match with main survey Source table.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Save matched table as FITS/</a:t>
            </a:r>
            <a:r>
              <a:rPr lang="en-GB" dirty="0" err="1" smtClean="0">
                <a:solidFill>
                  <a:srgbClr val="FF0000"/>
                </a:solidFill>
              </a:rPr>
              <a:t>VOTable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2040" y="3789040"/>
            <a:ext cx="3384376" cy="9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Upload matched table as #</a:t>
            </a:r>
            <a:r>
              <a:rPr lang="en-GB" dirty="0" err="1" smtClean="0">
                <a:solidFill>
                  <a:srgbClr val="FF0000"/>
                </a:solidFill>
              </a:rPr>
              <a:t>userTable</a:t>
            </a:r>
            <a:r>
              <a:rPr lang="en-GB" dirty="0" smtClean="0">
                <a:solidFill>
                  <a:srgbClr val="FF0000"/>
                </a:solidFill>
              </a:rPr>
              <a:t>, use in standard queries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Surveys </a:t>
            </a:r>
            <a:r>
              <a:rPr lang="en-US" dirty="0" smtClean="0"/>
              <a:t>are </a:t>
            </a:r>
            <a:r>
              <a:rPr lang="en-US" dirty="0"/>
              <a:t>not independent </a:t>
            </a:r>
            <a:r>
              <a:rPr lang="en-US" dirty="0" smtClean="0"/>
              <a:t>entities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Importance of multi-wavelength astronomy</a:t>
            </a:r>
          </a:p>
          <a:p>
            <a:pPr lvl="1"/>
            <a:r>
              <a:rPr lang="en-US" dirty="0" smtClean="0"/>
              <a:t>GAMA, COSMOS fields, deciphering galaxy evolution, with complex star formation histories with dust.</a:t>
            </a:r>
          </a:p>
          <a:p>
            <a:pPr lvl="1"/>
            <a:r>
              <a:rPr lang="en-US" dirty="0" smtClean="0"/>
              <a:t>Rare objects (e.g. high-z QSOs, BDs, odd transients)</a:t>
            </a:r>
          </a:p>
          <a:p>
            <a:r>
              <a:rPr lang="en-US" dirty="0" smtClean="0"/>
              <a:t>Common survey fields</a:t>
            </a:r>
          </a:p>
          <a:p>
            <a:pPr lvl="1"/>
            <a:r>
              <a:rPr lang="en-US" dirty="0" smtClean="0"/>
              <a:t>VST-ATLAS and VHS</a:t>
            </a:r>
          </a:p>
          <a:p>
            <a:pPr lvl="1"/>
            <a:r>
              <a:rPr lang="en-US" dirty="0" smtClean="0"/>
              <a:t>KIDS and VIKING (GAMA extends this in some areas)</a:t>
            </a:r>
          </a:p>
          <a:p>
            <a:pPr lvl="1"/>
            <a:r>
              <a:rPr lang="en-US" dirty="0" smtClean="0"/>
              <a:t>VVV, GPS, IPHAS, VPHAS+</a:t>
            </a:r>
          </a:p>
          <a:p>
            <a:r>
              <a:rPr lang="en-US" dirty="0" smtClean="0"/>
              <a:t>Need for data integration </a:t>
            </a:r>
          </a:p>
          <a:p>
            <a:pPr lvl="1"/>
            <a:r>
              <a:rPr lang="en-US" dirty="0" smtClean="0"/>
              <a:t>Cross-</a:t>
            </a:r>
            <a:r>
              <a:rPr lang="en-US" dirty="0" err="1" smtClean="0"/>
              <a:t>neighbours</a:t>
            </a:r>
            <a:r>
              <a:rPr lang="en-US" dirty="0" smtClean="0"/>
              <a:t> tables, publishing to VO</a:t>
            </a:r>
          </a:p>
          <a:p>
            <a:pPr lvl="1"/>
            <a:r>
              <a:rPr lang="en-US" dirty="0" smtClean="0"/>
              <a:t>Matched aperture photometry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18th January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VISTA, A Celebration!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B0FB-1096-496B-9FFE-8481DE6E43B4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4218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18th January 2013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VISTA, A Celebration!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B0FB-1096-496B-9FFE-8481DE6E43B4}" type="slidenum">
              <a:rPr lang="en-GB" smtClean="0"/>
              <a:pPr/>
              <a:t>26</a:t>
            </a:fld>
            <a:endParaRPr lang="en-GB"/>
          </a:p>
        </p:txBody>
      </p:sp>
      <p:pic>
        <p:nvPicPr>
          <p:cNvPr id="4" name="Content Placeholder 3" descr="allskyVISTA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95300" y="188913"/>
            <a:ext cx="8648700" cy="5903912"/>
          </a:xfrm>
          <a:gradFill>
            <a:gsLst>
              <a:gs pos="0">
                <a:schemeClr val="accent1">
                  <a:tint val="66000"/>
                  <a:satMod val="160000"/>
                  <a:alpha val="2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5" name="Picture 4" descr="allSkyVST_dro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39"/>
            <a:ext cx="8651010" cy="590465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51720" y="2132856"/>
            <a:ext cx="4320480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VHS -- ATLAS</a:t>
            </a:r>
          </a:p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VIKING  -- KIDS</a:t>
            </a:r>
          </a:p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VVV -- VPHAS+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95536" y="3717032"/>
            <a:ext cx="8352928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WFAU Science Archives</a:t>
            </a:r>
            <a:endParaRPr lang="en-GB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18th January 2013</a:t>
            </a:r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VISTA, A Celebration!</a:t>
            </a:r>
            <a:endParaRPr lang="en-GB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B0FB-1096-496B-9FFE-8481DE6E43B4}" type="slidenum">
              <a:rPr lang="en-GB" smtClean="0"/>
              <a:pPr/>
              <a:t>27</a:t>
            </a:fld>
            <a:endParaRPr lang="en-GB"/>
          </a:p>
        </p:txBody>
      </p:sp>
      <p:pic>
        <p:nvPicPr>
          <p:cNvPr id="3" name="Picture 2" descr="wsa_to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293096"/>
            <a:ext cx="2044099" cy="1152128"/>
          </a:xfrm>
          <a:prstGeom prst="rect">
            <a:avLst/>
          </a:prstGeom>
        </p:spPr>
      </p:pic>
      <p:pic>
        <p:nvPicPr>
          <p:cNvPr id="4" name="Picture 3" descr="vs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3861048"/>
            <a:ext cx="1879924" cy="1595086"/>
          </a:xfrm>
          <a:prstGeom prst="rect">
            <a:avLst/>
          </a:prstGeom>
        </p:spPr>
      </p:pic>
      <p:pic>
        <p:nvPicPr>
          <p:cNvPr id="5" name="Picture 4" descr="os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861048"/>
            <a:ext cx="1728192" cy="1571083"/>
          </a:xfrm>
          <a:prstGeom prst="rect">
            <a:avLst/>
          </a:prstGeom>
        </p:spPr>
      </p:pic>
      <p:pic>
        <p:nvPicPr>
          <p:cNvPr id="6" name="Picture 5" descr="ges2_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4077072"/>
            <a:ext cx="2052228" cy="1368152"/>
          </a:xfrm>
          <a:prstGeom prst="rect">
            <a:avLst/>
          </a:prstGeom>
        </p:spPr>
      </p:pic>
      <p:pic>
        <p:nvPicPr>
          <p:cNvPr id="7" name="Picture 6" descr="VISTAte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8850" y="1160746"/>
            <a:ext cx="1539134" cy="2308702"/>
          </a:xfrm>
          <a:prstGeom prst="rect">
            <a:avLst/>
          </a:prstGeom>
        </p:spPr>
      </p:pic>
      <p:pic>
        <p:nvPicPr>
          <p:cNvPr id="8" name="Picture 7" descr="FLAM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7" y="1196752"/>
            <a:ext cx="1624723" cy="2232248"/>
          </a:xfrm>
          <a:prstGeom prst="rect">
            <a:avLst/>
          </a:prstGeom>
        </p:spPr>
      </p:pic>
      <p:pic>
        <p:nvPicPr>
          <p:cNvPr id="9" name="Picture 8" descr="VS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88024" y="1124744"/>
            <a:ext cx="1512168" cy="2304543"/>
          </a:xfrm>
          <a:prstGeom prst="rect">
            <a:avLst/>
          </a:prstGeom>
        </p:spPr>
      </p:pic>
      <p:pic>
        <p:nvPicPr>
          <p:cNvPr id="10" name="Picture 9" descr="WFCAM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5536" y="1196752"/>
            <a:ext cx="2331094" cy="2232248"/>
          </a:xfrm>
          <a:prstGeom prst="rect">
            <a:avLst/>
          </a:prstGeom>
        </p:spPr>
      </p:pic>
      <p:pic>
        <p:nvPicPr>
          <p:cNvPr id="11" name="Picture 10" descr="WfauLogo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5536" y="260648"/>
            <a:ext cx="1296144" cy="924456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1475656" y="3356992"/>
            <a:ext cx="0" cy="5760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491880" y="3356992"/>
            <a:ext cx="0" cy="5760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436096" y="3284984"/>
            <a:ext cx="0" cy="5760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668344" y="3429000"/>
            <a:ext cx="0" cy="5760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15616" y="2924944"/>
            <a:ext cx="684076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GB" dirty="0" smtClean="0">
              <a:solidFill>
                <a:schemeClr val="bg1"/>
              </a:solidFill>
            </a:endParaRPr>
          </a:p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EARLIER PROCESSING AT CASU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51920" y="5661248"/>
            <a:ext cx="144016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WFAU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Combining Data from Surveys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Neighbour Tables (Main Existing method)</a:t>
            </a:r>
          </a:p>
          <a:p>
            <a:pPr lvl="1"/>
            <a:r>
              <a:rPr lang="en-GB" dirty="0" smtClean="0"/>
              <a:t>Joins to main external surveys: 2MASS, SDSS, SSA, GALEX, FIRST, WISE, …..</a:t>
            </a:r>
          </a:p>
          <a:p>
            <a:r>
              <a:rPr lang="en-GB" dirty="0" smtClean="0"/>
              <a:t>Matched aperture photometry. </a:t>
            </a:r>
          </a:p>
          <a:p>
            <a:pPr lvl="1"/>
            <a:r>
              <a:rPr lang="en-GB" dirty="0" smtClean="0"/>
              <a:t>Pipeline almost ready. First use on P90 data.</a:t>
            </a:r>
          </a:p>
          <a:p>
            <a:r>
              <a:rPr lang="en-GB" dirty="0" smtClean="0"/>
              <a:t>Using VO interfaces. </a:t>
            </a:r>
          </a:p>
          <a:p>
            <a:pPr lvl="1"/>
            <a:r>
              <a:rPr lang="en-GB" dirty="0" smtClean="0"/>
              <a:t>Output in </a:t>
            </a:r>
            <a:r>
              <a:rPr lang="en-GB" dirty="0" err="1" smtClean="0"/>
              <a:t>VOTables</a:t>
            </a:r>
            <a:r>
              <a:rPr lang="en-GB" dirty="0" smtClean="0"/>
              <a:t>, launcher for TOPCAT</a:t>
            </a:r>
          </a:p>
          <a:p>
            <a:pPr lvl="1"/>
            <a:r>
              <a:rPr lang="en-GB" dirty="0" smtClean="0"/>
              <a:t>SIAP services, footprints for Aladdin.</a:t>
            </a:r>
          </a:p>
          <a:p>
            <a:pPr lvl="1"/>
            <a:r>
              <a:rPr lang="en-GB" dirty="0" smtClean="0"/>
              <a:t>New </a:t>
            </a:r>
            <a:r>
              <a:rPr lang="en-GB" dirty="0" err="1" smtClean="0"/>
              <a:t>MyDB</a:t>
            </a:r>
            <a:r>
              <a:rPr lang="en-GB" dirty="0" smtClean="0"/>
              <a:t> style applications on the way.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18th January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VISTA, A Celebration!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B0FB-1096-496B-9FFE-8481DE6E43B4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en-US" dirty="0" smtClean="0"/>
              <a:t>WFAU VDFS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92514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Hambly</a:t>
            </a:r>
            <a:r>
              <a:rPr lang="en-US" dirty="0" smtClean="0">
                <a:solidFill>
                  <a:srgbClr val="FF0000"/>
                </a:solidFill>
              </a:rPr>
              <a:t> et al. 2008, MNRAS, 384, 637  </a:t>
            </a:r>
            <a:r>
              <a:rPr lang="en-US" dirty="0" smtClean="0"/>
              <a:t>(WSA)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Cross et al. 2009, MNRAS, 399, 1730 </a:t>
            </a:r>
            <a:r>
              <a:rPr lang="en-US" dirty="0" smtClean="0"/>
              <a:t>(Multi-Epoch processing)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Cross et al. 2012, A&amp;A, 548A, 119</a:t>
            </a:r>
            <a:r>
              <a:rPr lang="en-US" dirty="0" smtClean="0"/>
              <a:t> (VSA)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18th January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VISTA, A Celebration!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B0FB-1096-496B-9FFE-8481DE6E43B4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010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dirty="0" smtClean="0"/>
              <a:t>Purposes of Science Archive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8539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Interface for survey teams and community to explore survey products to do </a:t>
            </a:r>
            <a:r>
              <a:rPr lang="en-GB" dirty="0" smtClean="0">
                <a:solidFill>
                  <a:srgbClr val="FF0000"/>
                </a:solidFill>
              </a:rPr>
              <a:t>science</a:t>
            </a:r>
            <a:r>
              <a:rPr lang="en-GB" dirty="0" smtClean="0"/>
              <a:t>.</a:t>
            </a:r>
          </a:p>
          <a:p>
            <a:r>
              <a:rPr lang="en-GB" dirty="0" smtClean="0"/>
              <a:t>Interface for survey teams to check data for </a:t>
            </a:r>
            <a:r>
              <a:rPr lang="en-GB" dirty="0" smtClean="0">
                <a:solidFill>
                  <a:srgbClr val="FF0000"/>
                </a:solidFill>
              </a:rPr>
              <a:t>quality control</a:t>
            </a:r>
            <a:r>
              <a:rPr lang="en-GB" dirty="0" smtClean="0"/>
              <a:t>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Repository</a:t>
            </a:r>
            <a:r>
              <a:rPr lang="en-GB" dirty="0" smtClean="0"/>
              <a:t> of VISTA data from reduced images to complex, catalogue products.</a:t>
            </a:r>
          </a:p>
          <a:p>
            <a:r>
              <a:rPr lang="en-GB" dirty="0" smtClean="0"/>
              <a:t>Requires both:</a:t>
            </a:r>
          </a:p>
          <a:p>
            <a:pPr lvl="1"/>
            <a:r>
              <a:rPr lang="en-GB" dirty="0" smtClean="0"/>
              <a:t>a </a:t>
            </a:r>
            <a:r>
              <a:rPr lang="en-GB" dirty="0" smtClean="0">
                <a:solidFill>
                  <a:srgbClr val="FF0000"/>
                </a:solidFill>
              </a:rPr>
              <a:t>dynamic main-DB </a:t>
            </a:r>
            <a:r>
              <a:rPr lang="en-GB" dirty="0" smtClean="0"/>
              <a:t>which is updated with new data, better calibration, reprocessing, quality control, higher order products.</a:t>
            </a:r>
          </a:p>
          <a:p>
            <a:pPr lvl="1"/>
            <a:r>
              <a:rPr lang="en-GB" dirty="0" smtClean="0"/>
              <a:t>Static, well documented </a:t>
            </a:r>
            <a:r>
              <a:rPr lang="en-GB" dirty="0" smtClean="0">
                <a:solidFill>
                  <a:srgbClr val="FF0000"/>
                </a:solidFill>
              </a:rPr>
              <a:t>release-DBs</a:t>
            </a:r>
            <a:r>
              <a:rPr lang="en-GB" dirty="0" smtClean="0"/>
              <a:t> that can be referred to in publications. 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18th January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VISTA, A Celebration!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B0FB-1096-496B-9FFE-8481DE6E43B4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26976"/>
          </a:xfrm>
        </p:spPr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VISTA an order of magnitude increase in catalogue data volume of WFCAM</a:t>
            </a:r>
          </a:p>
          <a:p>
            <a:pPr lvl="1"/>
            <a:r>
              <a:rPr lang="en-GB" dirty="0" smtClean="0"/>
              <a:t>VSA met the challenge and producing regular releases to the survey teams and wider community.</a:t>
            </a:r>
          </a:p>
          <a:p>
            <a:pPr lvl="1"/>
            <a:r>
              <a:rPr lang="en-GB" dirty="0" smtClean="0"/>
              <a:t>VVV very difficult, but challenge helps to keep WFAU as one of the leading data centres in the world.</a:t>
            </a:r>
          </a:p>
          <a:p>
            <a:r>
              <a:rPr lang="en-GB" dirty="0" smtClean="0"/>
              <a:t>VSA is the most efficient way for many types of science: </a:t>
            </a:r>
          </a:p>
          <a:p>
            <a:pPr lvl="1"/>
            <a:r>
              <a:rPr lang="en-GB" dirty="0" smtClean="0"/>
              <a:t>to find rare objects (transients in the VVV, very cool brown dwarfs, z&gt;7 QSOs). </a:t>
            </a:r>
          </a:p>
          <a:p>
            <a:pPr lvl="1"/>
            <a:r>
              <a:rPr lang="en-GB" dirty="0" smtClean="0"/>
              <a:t>Working with data across wide areas, multi-wavelengths</a:t>
            </a:r>
          </a:p>
          <a:p>
            <a:r>
              <a:rPr lang="en-GB" dirty="0" smtClean="0"/>
              <a:t>Edinburgh Data Centre with VSA at the centre, linking with WSA, OSA, SSA and external data.  </a:t>
            </a:r>
          </a:p>
          <a:p>
            <a:r>
              <a:rPr lang="en-GB" dirty="0" smtClean="0"/>
              <a:t>VISTA will be very successful, many papers already published, many to come: see PI talks. 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18th January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VISTA, A Celebration!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6BEC-EB6D-490A-A0D7-EA5A9A2375D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05800" cy="86409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VSA: </a:t>
            </a:r>
            <a:r>
              <a:rPr lang="en-GB" sz="4400" dirty="0" smtClean="0">
                <a:solidFill>
                  <a:srgbClr val="FF0000"/>
                </a:solidFill>
              </a:rPr>
              <a:t>http://surveys.roe.ac.uk/vsa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18th January 2013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VISTA, A Celebration!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B0FB-1096-496B-9FFE-8481DE6E43B4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6" name="Picture 5" descr="VS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4000" cy="5140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dirty="0" smtClean="0"/>
              <a:t>WFAU tasks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Ingest</a:t>
            </a:r>
            <a:r>
              <a:rPr lang="en-GB" dirty="0" smtClean="0"/>
              <a:t> nightly processed image and catalogue data from CASU – </a:t>
            </a:r>
            <a:r>
              <a:rPr lang="en-GB" dirty="0" smtClean="0">
                <a:solidFill>
                  <a:srgbClr val="FF0000"/>
                </a:solidFill>
              </a:rPr>
              <a:t>See MJI talk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Provenance </a:t>
            </a:r>
            <a:r>
              <a:rPr lang="en-GB" dirty="0" smtClean="0"/>
              <a:t>- link related images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Quality Control: </a:t>
            </a:r>
            <a:r>
              <a:rPr lang="en-GB" dirty="0" smtClean="0"/>
              <a:t>Automated + input from teams.</a:t>
            </a:r>
          </a:p>
          <a:p>
            <a:r>
              <a:rPr lang="en-GB" dirty="0" smtClean="0"/>
              <a:t>Link </a:t>
            </a:r>
            <a:r>
              <a:rPr lang="en-GB" dirty="0" smtClean="0">
                <a:solidFill>
                  <a:srgbClr val="FF0000"/>
                </a:solidFill>
              </a:rPr>
              <a:t>tile and </a:t>
            </a:r>
            <a:r>
              <a:rPr lang="en-GB" dirty="0" err="1" smtClean="0">
                <a:solidFill>
                  <a:srgbClr val="FF0000"/>
                </a:solidFill>
              </a:rPr>
              <a:t>pawprint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data</a:t>
            </a:r>
          </a:p>
          <a:p>
            <a:r>
              <a:rPr lang="en-GB" dirty="0" smtClean="0"/>
              <a:t>Process data for </a:t>
            </a:r>
            <a:r>
              <a:rPr lang="en-GB" dirty="0" smtClean="0">
                <a:solidFill>
                  <a:srgbClr val="FF0000"/>
                </a:solidFill>
              </a:rPr>
              <a:t>semester </a:t>
            </a:r>
            <a:r>
              <a:rPr lang="en-GB" dirty="0" smtClean="0"/>
              <a:t>- done </a:t>
            </a:r>
            <a:r>
              <a:rPr lang="en-GB" dirty="0" smtClean="0">
                <a:solidFill>
                  <a:srgbClr val="FF0000"/>
                </a:solidFill>
              </a:rPr>
              <a:t>per programme 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Produce and ingest </a:t>
            </a:r>
            <a:r>
              <a:rPr lang="en-GB" dirty="0" smtClean="0">
                <a:solidFill>
                  <a:srgbClr val="FF0000"/>
                </a:solidFill>
              </a:rPr>
              <a:t>deep</a:t>
            </a:r>
            <a:r>
              <a:rPr lang="en-GB" dirty="0" smtClean="0"/>
              <a:t> stacks/tiles/mosaics + catalogues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Merge</a:t>
            </a:r>
            <a:r>
              <a:rPr lang="en-GB" dirty="0" smtClean="0"/>
              <a:t> pass-band catalogues to create source tables</a:t>
            </a:r>
          </a:p>
          <a:p>
            <a:pPr lvl="1"/>
            <a:r>
              <a:rPr lang="en-GB" dirty="0" smtClean="0"/>
              <a:t>Create </a:t>
            </a:r>
            <a:r>
              <a:rPr lang="en-GB" dirty="0" smtClean="0">
                <a:solidFill>
                  <a:srgbClr val="FF0000"/>
                </a:solidFill>
              </a:rPr>
              <a:t>neighbour</a:t>
            </a:r>
            <a:r>
              <a:rPr lang="en-GB" dirty="0" smtClean="0"/>
              <a:t> tables to link external catalogues</a:t>
            </a:r>
          </a:p>
          <a:p>
            <a:pPr lvl="1"/>
            <a:r>
              <a:rPr lang="en-GB" dirty="0" smtClean="0"/>
              <a:t>Link multi-epoch data and calculate </a:t>
            </a:r>
            <a:r>
              <a:rPr lang="en-GB" dirty="0" smtClean="0">
                <a:solidFill>
                  <a:srgbClr val="FF0000"/>
                </a:solidFill>
              </a:rPr>
              <a:t>variability</a:t>
            </a:r>
            <a:r>
              <a:rPr lang="en-GB" dirty="0" smtClean="0"/>
              <a:t> statistics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Release</a:t>
            </a:r>
            <a:r>
              <a:rPr lang="en-GB" dirty="0" smtClean="0"/>
              <a:t> a documented, static data product to users </a:t>
            </a:r>
          </a:p>
          <a:p>
            <a:r>
              <a:rPr lang="en-GB" dirty="0" smtClean="0"/>
              <a:t>Create useful </a:t>
            </a:r>
            <a:r>
              <a:rPr lang="en-GB" dirty="0" smtClean="0">
                <a:solidFill>
                  <a:srgbClr val="FF0000"/>
                </a:solidFill>
              </a:rPr>
              <a:t>interface tools </a:t>
            </a:r>
            <a:r>
              <a:rPr lang="en-GB" dirty="0" smtClean="0"/>
              <a:t>for users to query specific data, view and analyse it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18th January 2013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VISTA, A Celebration!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B0FB-1096-496B-9FFE-8481DE6E43B4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GB" dirty="0" smtClean="0"/>
              <a:t>Automated Pipeline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r>
              <a:rPr lang="en-GB" dirty="0" smtClean="0"/>
              <a:t> Post QC tasks run in automated pipeline</a:t>
            </a:r>
          </a:p>
          <a:p>
            <a:pPr lvl="1"/>
            <a:r>
              <a:rPr lang="en-GB" dirty="0" smtClean="0"/>
              <a:t>Uses DB to determine what needs to be done </a:t>
            </a:r>
          </a:p>
          <a:p>
            <a:pPr lvl="2"/>
            <a:r>
              <a:rPr lang="en-GB" dirty="0" smtClean="0"/>
              <a:t>How many </a:t>
            </a:r>
            <a:r>
              <a:rPr lang="en-GB" dirty="0" err="1" smtClean="0"/>
              <a:t>pointings</a:t>
            </a:r>
            <a:r>
              <a:rPr lang="en-GB" dirty="0" smtClean="0"/>
              <a:t>, how many filters, how many epochs?</a:t>
            </a:r>
          </a:p>
          <a:p>
            <a:pPr lvl="2"/>
            <a:r>
              <a:rPr lang="en-GB" dirty="0" smtClean="0"/>
              <a:t>What has already been completed?</a:t>
            </a:r>
          </a:p>
          <a:p>
            <a:pPr lvl="2"/>
            <a:r>
              <a:rPr lang="en-GB" dirty="0" smtClean="0"/>
              <a:t>Have processes been done in correct order?</a:t>
            </a:r>
          </a:p>
          <a:p>
            <a:pPr lvl="2"/>
            <a:r>
              <a:rPr lang="en-GB" dirty="0" smtClean="0"/>
              <a:t>Consistency between expected products and actual</a:t>
            </a:r>
          </a:p>
          <a:p>
            <a:r>
              <a:rPr lang="en-GB" dirty="0" smtClean="0"/>
              <a:t>Reduces workload on operations (when it is working)</a:t>
            </a:r>
          </a:p>
          <a:p>
            <a:r>
              <a:rPr lang="en-GB" dirty="0" smtClean="0"/>
              <a:t>Essential for processing many PI programmes with same range of products as main surveys.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18th January 2013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VISTA, A Celebration!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6BEC-EB6D-490A-A0D7-EA5A9A2375D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VISTA complications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Technical:</a:t>
            </a:r>
          </a:p>
          <a:p>
            <a:pPr lvl="1"/>
            <a:r>
              <a:rPr lang="en-GB" dirty="0" err="1" smtClean="0"/>
              <a:t>Pawprints</a:t>
            </a:r>
            <a:r>
              <a:rPr lang="en-GB" dirty="0" smtClean="0"/>
              <a:t> + Tiles: two layers of products, detections from both kept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10x </a:t>
            </a:r>
            <a:r>
              <a:rPr lang="en-GB" dirty="0" smtClean="0"/>
              <a:t>increase in catalogue data </a:t>
            </a:r>
          </a:p>
          <a:p>
            <a:pPr lvl="1"/>
            <a:r>
              <a:rPr lang="en-GB" dirty="0" smtClean="0"/>
              <a:t>VVV so time consuming that a separate server is needed, but some tables and data common – synchronisation </a:t>
            </a:r>
          </a:p>
          <a:p>
            <a:r>
              <a:rPr lang="en-GB" dirty="0" smtClean="0"/>
              <a:t>Political:</a:t>
            </a:r>
          </a:p>
          <a:p>
            <a:pPr lvl="1"/>
            <a:r>
              <a:rPr lang="en-GB" dirty="0" smtClean="0"/>
              <a:t>WFCAM: WFAU deal with UKIDSS, CASU, UKIRT (v. occasionally) </a:t>
            </a:r>
          </a:p>
          <a:p>
            <a:pPr lvl="1"/>
            <a:r>
              <a:rPr lang="en-GB" dirty="0" smtClean="0"/>
              <a:t>VISTA: WFAU deal with separate survey teams, ESO, CASU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18th January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VISTA, A Celebration!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B0FB-1096-496B-9FFE-8481DE6E43B4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/>
          <a:lstStyle/>
          <a:p>
            <a:r>
              <a:rPr lang="en-GB" dirty="0" smtClean="0"/>
              <a:t>VISTA Tiles</a:t>
            </a:r>
            <a:endParaRPr lang="en-GB" dirty="0"/>
          </a:p>
        </p:txBody>
      </p:sp>
      <p:pic>
        <p:nvPicPr>
          <p:cNvPr id="6" name="Content Placeholder 5" descr="FocalPlan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2276061"/>
            <a:ext cx="4035362" cy="381723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18th January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VISTA, A Celebration!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B0FB-1096-496B-9FFE-8481DE6E43B4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7" name="Picture 6" descr="coverage_ma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9" y="2636912"/>
            <a:ext cx="4109963" cy="31485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148478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Pawprint</a:t>
            </a:r>
            <a:r>
              <a:rPr lang="en-GB" dirty="0" smtClean="0"/>
              <a:t>: 16 detectors spaced 90% apart in X direction and 42% in Y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427984" y="1484784"/>
            <a:ext cx="4104456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 </a:t>
            </a:r>
            <a:r>
              <a:rPr lang="en-GB" dirty="0" err="1" smtClean="0"/>
              <a:t>pawprints</a:t>
            </a:r>
            <a:r>
              <a:rPr lang="en-GB" dirty="0" smtClean="0"/>
              <a:t> can make a tile: 2x depth on average, but “ears” have single depth.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dirty="0" smtClean="0"/>
              <a:t>Tile-</a:t>
            </a:r>
            <a:r>
              <a:rPr lang="en-GB" dirty="0" err="1" smtClean="0"/>
              <a:t>pawprint</a:t>
            </a:r>
            <a:r>
              <a:rPr lang="en-GB" dirty="0" smtClean="0"/>
              <a:t> detections linked</a:t>
            </a:r>
            <a:endParaRPr lang="en-GB" dirty="0"/>
          </a:p>
        </p:txBody>
      </p:sp>
      <p:pic>
        <p:nvPicPr>
          <p:cNvPr id="9" name="Content Placeholder 8" descr="pawPrintOnTile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6480720" cy="5184577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2708920"/>
            <a:ext cx="4038600" cy="3417243"/>
          </a:xfrm>
        </p:spPr>
        <p:txBody>
          <a:bodyPr/>
          <a:lstStyle/>
          <a:p>
            <a:r>
              <a:rPr lang="en-GB" dirty="0" smtClean="0"/>
              <a:t>Able to compare tile and </a:t>
            </a:r>
            <a:r>
              <a:rPr lang="en-GB" dirty="0" err="1" smtClean="0"/>
              <a:t>pawprint</a:t>
            </a:r>
            <a:r>
              <a:rPr lang="en-GB" dirty="0" smtClean="0"/>
              <a:t> photometry. </a:t>
            </a:r>
          </a:p>
          <a:p>
            <a:r>
              <a:rPr lang="en-GB" dirty="0" smtClean="0"/>
              <a:t>Select data from specific regions of the tile or specific </a:t>
            </a:r>
            <a:r>
              <a:rPr lang="en-GB" dirty="0" err="1" smtClean="0"/>
              <a:t>pawprints</a:t>
            </a:r>
            <a:r>
              <a:rPr lang="en-GB" dirty="0" smtClean="0"/>
              <a:t>.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18th January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VISTA, A Celebration!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B0FB-1096-496B-9FFE-8481DE6E43B4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2909</TotalTime>
  <Words>1710</Words>
  <Application>Microsoft Office PowerPoint</Application>
  <PresentationFormat>On-screen Show (4:3)</PresentationFormat>
  <Paragraphs>285</Paragraphs>
  <Slides>30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Flow</vt:lpstr>
      <vt:lpstr>VDFS: The VISTA Science Archive </vt:lpstr>
      <vt:lpstr>What is the VSA?</vt:lpstr>
      <vt:lpstr>Purposes of Science Archive</vt:lpstr>
      <vt:lpstr>The VSA: http://surveys.roe.ac.uk/vsa</vt:lpstr>
      <vt:lpstr>WFAU tasks</vt:lpstr>
      <vt:lpstr>Automated Pipeline</vt:lpstr>
      <vt:lpstr>VISTA complications</vt:lpstr>
      <vt:lpstr>VISTA Tiles</vt:lpstr>
      <vt:lpstr>Tile-pawprint detections linked</vt:lpstr>
      <vt:lpstr>Data Rates WFCAM  VISTA</vt:lpstr>
      <vt:lpstr>VVV takes archive to new level</vt:lpstr>
      <vt:lpstr>Galactic Plane and Bulge from VISTA and WFCAM</vt:lpstr>
      <vt:lpstr>VVV processing</vt:lpstr>
      <vt:lpstr>Using the Archive</vt:lpstr>
      <vt:lpstr>Expert support:   vsa-support@roe.ac.uk</vt:lpstr>
      <vt:lpstr>Provenance tracking is crucial </vt:lpstr>
      <vt:lpstr>Bit-wise flagging of detection data</vt:lpstr>
      <vt:lpstr>Provenance: ZP and seeing of input files to a VIDEO mosaic wrt time</vt:lpstr>
      <vt:lpstr>Using the VSA</vt:lpstr>
      <vt:lpstr>VSA – schema browser</vt:lpstr>
      <vt:lpstr>Slide 21</vt:lpstr>
      <vt:lpstr>Archive Listing</vt:lpstr>
      <vt:lpstr>An Example: Selecting point source variables in VIDEO</vt:lpstr>
      <vt:lpstr>Enhanced Queries</vt:lpstr>
      <vt:lpstr>Surveys are not independent entities</vt:lpstr>
      <vt:lpstr>Slide 26</vt:lpstr>
      <vt:lpstr>WFAU Science Archives</vt:lpstr>
      <vt:lpstr>Combining Data from Surveys</vt:lpstr>
      <vt:lpstr>WFAU VDFS Publications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Public Data Releases from the VISTA Science Archive</dc:title>
  <dc:creator>Nick Cross</dc:creator>
  <cp:lastModifiedBy>Nick</cp:lastModifiedBy>
  <cp:revision>199</cp:revision>
  <dcterms:created xsi:type="dcterms:W3CDTF">2012-08-22T08:32:42Z</dcterms:created>
  <dcterms:modified xsi:type="dcterms:W3CDTF">2013-01-18T09:14:54Z</dcterms:modified>
</cp:coreProperties>
</file>