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304" r:id="rId3"/>
    <p:sldId id="306" r:id="rId4"/>
    <p:sldId id="298" r:id="rId5"/>
    <p:sldId id="308" r:id="rId6"/>
    <p:sldId id="307" r:id="rId7"/>
    <p:sldId id="309" r:id="rId8"/>
    <p:sldId id="310" r:id="rId9"/>
    <p:sldId id="311" r:id="rId10"/>
    <p:sldId id="321" r:id="rId11"/>
    <p:sldId id="328" r:id="rId12"/>
    <p:sldId id="327" r:id="rId13"/>
    <p:sldId id="325" r:id="rId14"/>
    <p:sldId id="324" r:id="rId15"/>
    <p:sldId id="326" r:id="rId16"/>
    <p:sldId id="345" r:id="rId17"/>
    <p:sldId id="330" r:id="rId18"/>
    <p:sldId id="302" r:id="rId19"/>
    <p:sldId id="303" r:id="rId20"/>
    <p:sldId id="305" r:id="rId21"/>
    <p:sldId id="329" r:id="rId22"/>
    <p:sldId id="301" r:id="rId23"/>
    <p:sldId id="317" r:id="rId24"/>
    <p:sldId id="320" r:id="rId25"/>
    <p:sldId id="323" r:id="rId26"/>
    <p:sldId id="337" r:id="rId27"/>
    <p:sldId id="318" r:id="rId28"/>
    <p:sldId id="344" r:id="rId29"/>
    <p:sldId id="347" r:id="rId30"/>
    <p:sldId id="343" r:id="rId31"/>
    <p:sldId id="319" r:id="rId32"/>
    <p:sldId id="332" r:id="rId33"/>
    <p:sldId id="331" r:id="rId34"/>
    <p:sldId id="338" r:id="rId35"/>
    <p:sldId id="333" r:id="rId36"/>
    <p:sldId id="334" r:id="rId37"/>
    <p:sldId id="340" r:id="rId38"/>
    <p:sldId id="335" r:id="rId39"/>
    <p:sldId id="346" r:id="rId40"/>
    <p:sldId id="342" r:id="rId41"/>
  </p:sldIdLst>
  <p:sldSz cx="9144000" cy="6858000" type="screen4x3"/>
  <p:notesSz cx="6746875" cy="9867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33"/>
    <a:srgbClr val="33CC3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38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2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8CB26B2-16DF-43C4-BFAC-3E55D54B5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34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1BB897-004E-46E7-94DB-A62209AD7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62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A3157-772E-432D-9787-D00CC3F117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80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76DA1-CE47-4989-BC1F-745C844646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87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1813" y="1524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0D60F-372D-4E40-B785-31555740D5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69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04F38-F325-4DCD-B007-7AEB57293D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02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86420-0E38-44D4-9833-989E692974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74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3" y="17526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7526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78488-6F1D-4205-83DE-DE5FD5B549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91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0A977-2E90-44D5-837A-429EC95E2F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38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130EE-DF0D-402B-9C8E-2C59C5A077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48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1FC81-8128-42CF-B79F-50EC2F53B0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73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2B4C-A824-4F67-A508-D75013439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18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95B03-5BDB-461E-B4F4-F3F9BA175F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93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D:\Multimedia Files\Graphics\Logos\ATC Logo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199188"/>
            <a:ext cx="20399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60388" y="152400"/>
            <a:ext cx="6829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3" y="17526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1813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8613" y="6248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7213" y="6248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42538658-34BA-4187-B2E0-32AF338824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" name="Picture 15" descr="M:\VISTA\logos\vista_po_no_desc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0"/>
            <a:ext cx="18240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VISTA: </a:t>
            </a:r>
            <a:r>
              <a:rPr lang="en-US" dirty="0"/>
              <a:t>The Telescope challenge</a:t>
            </a:r>
            <a:endParaRPr lang="en-US" dirty="0" smtClean="0">
              <a:ea typeface="+mj-ea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Systems Engineering the Solution?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ESO involvement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Who’s </a:t>
            </a:r>
            <a:r>
              <a:rPr lang="en-US" dirty="0"/>
              <a:t>the Customer?</a:t>
            </a:r>
          </a:p>
          <a:p>
            <a:pPr lvl="2"/>
            <a:r>
              <a:rPr lang="en-US" dirty="0"/>
              <a:t>Vista </a:t>
            </a:r>
            <a:r>
              <a:rPr lang="en-US" dirty="0" smtClean="0"/>
              <a:t>Consortium?</a:t>
            </a:r>
            <a:endParaRPr lang="en-US" dirty="0"/>
          </a:p>
          <a:p>
            <a:pPr lvl="2"/>
            <a:r>
              <a:rPr lang="en-US" dirty="0" smtClean="0"/>
              <a:t>ESO?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</a:p>
          <a:p>
            <a:pPr lvl="1"/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Standards</a:t>
            </a:r>
          </a:p>
          <a:p>
            <a:pPr lvl="2"/>
            <a:r>
              <a:rPr lang="en-US" dirty="0" smtClean="0"/>
              <a:t>Requirements</a:t>
            </a:r>
          </a:p>
          <a:p>
            <a:pPr lvl="2"/>
            <a:r>
              <a:rPr lang="en-US" dirty="0" smtClean="0"/>
              <a:t>SOWs</a:t>
            </a:r>
          </a:p>
          <a:p>
            <a:pPr lvl="2"/>
            <a:r>
              <a:rPr lang="en-US" dirty="0"/>
              <a:t>Software definition</a:t>
            </a:r>
          </a:p>
          <a:p>
            <a:pPr lvl="2"/>
            <a:r>
              <a:rPr lang="en-US" dirty="0"/>
              <a:t>Hardware definition</a:t>
            </a:r>
          </a:p>
          <a:p>
            <a:pPr lvl="1"/>
            <a:r>
              <a:rPr lang="en-US" dirty="0" smtClean="0"/>
              <a:t>3x3 to 4x4 focal plane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2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ESO involvement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Who’s </a:t>
            </a:r>
            <a:r>
              <a:rPr lang="en-US" dirty="0">
                <a:solidFill>
                  <a:srgbClr val="FF0000"/>
                </a:solidFill>
              </a:rPr>
              <a:t>the Customer?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Vista </a:t>
            </a:r>
            <a:r>
              <a:rPr lang="en-US" dirty="0" smtClean="0">
                <a:solidFill>
                  <a:srgbClr val="FF0000"/>
                </a:solidFill>
              </a:rPr>
              <a:t>Consortium?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ESO?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</a:p>
          <a:p>
            <a:pPr lvl="1"/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Standards</a:t>
            </a:r>
          </a:p>
          <a:p>
            <a:pPr lvl="2"/>
            <a:r>
              <a:rPr lang="en-US" dirty="0" smtClean="0"/>
              <a:t>Requirements</a:t>
            </a:r>
          </a:p>
          <a:p>
            <a:pPr lvl="2"/>
            <a:r>
              <a:rPr lang="en-US" dirty="0" smtClean="0"/>
              <a:t>SOWs</a:t>
            </a:r>
          </a:p>
          <a:p>
            <a:pPr lvl="2"/>
            <a:r>
              <a:rPr lang="en-US" dirty="0"/>
              <a:t>Software definition</a:t>
            </a:r>
          </a:p>
          <a:p>
            <a:pPr lvl="2"/>
            <a:r>
              <a:rPr lang="en-US" dirty="0"/>
              <a:t>Hardware definition</a:t>
            </a:r>
          </a:p>
          <a:p>
            <a:pPr lvl="1"/>
            <a:r>
              <a:rPr lang="en-US" dirty="0" smtClean="0"/>
              <a:t>3x3 to 4x4 focal plane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10" name="Picture 10" descr="http://webservices.usc.edu/what-is-ia-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418468" cy="218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443817"/>
            <a:ext cx="11521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Consortium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3698" y="4520957"/>
            <a:ext cx="72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ESO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933056"/>
            <a:ext cx="2880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46982" y="3259151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ESO involvement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Who’s </a:t>
            </a:r>
            <a:r>
              <a:rPr lang="en-US" dirty="0"/>
              <a:t>the Customer?</a:t>
            </a:r>
          </a:p>
          <a:p>
            <a:pPr lvl="2"/>
            <a:r>
              <a:rPr lang="en-US" dirty="0"/>
              <a:t>Vista </a:t>
            </a:r>
            <a:r>
              <a:rPr lang="en-US" dirty="0" smtClean="0"/>
              <a:t>Consortium?</a:t>
            </a:r>
            <a:endParaRPr lang="en-US" dirty="0"/>
          </a:p>
          <a:p>
            <a:pPr lvl="2"/>
            <a:r>
              <a:rPr lang="en-US" dirty="0" smtClean="0"/>
              <a:t>ESO?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Pros and Cons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Site</a:t>
            </a:r>
          </a:p>
          <a:p>
            <a:pPr lvl="1"/>
            <a:r>
              <a:rPr lang="en-US" dirty="0" smtClean="0"/>
              <a:t>Standards</a:t>
            </a:r>
          </a:p>
          <a:p>
            <a:pPr lvl="2"/>
            <a:r>
              <a:rPr lang="en-US" dirty="0" smtClean="0"/>
              <a:t>Requirements</a:t>
            </a:r>
          </a:p>
          <a:p>
            <a:pPr lvl="2"/>
            <a:r>
              <a:rPr lang="en-US" dirty="0" smtClean="0"/>
              <a:t>SOWs</a:t>
            </a:r>
          </a:p>
          <a:p>
            <a:pPr lvl="2"/>
            <a:r>
              <a:rPr lang="en-US" dirty="0"/>
              <a:t>Software definition</a:t>
            </a:r>
          </a:p>
          <a:p>
            <a:pPr lvl="2"/>
            <a:r>
              <a:rPr lang="en-US" dirty="0"/>
              <a:t>Hardware definition</a:t>
            </a:r>
          </a:p>
          <a:p>
            <a:pPr lvl="1"/>
            <a:r>
              <a:rPr lang="en-US" dirty="0" smtClean="0"/>
              <a:t>3x3 to 4x4 focal plane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10" name="Picture 10" descr="http://webservices.usc.edu/what-is-ia-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418468" cy="218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443817"/>
            <a:ext cx="11521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Consortium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3698" y="4520957"/>
            <a:ext cx="72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ESO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933056"/>
            <a:ext cx="2880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46982" y="3259151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eso083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9036050" cy="620713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bg1"/>
                </a:solidFill>
              </a:rPr>
              <a:t>Filming “</a:t>
            </a:r>
            <a:r>
              <a:rPr lang="en-GB" sz="4000" i="1" smtClean="0">
                <a:solidFill>
                  <a:schemeClr val="bg1"/>
                </a:solidFill>
              </a:rPr>
              <a:t>OO7: Quantum of Solace</a:t>
            </a:r>
            <a:r>
              <a:rPr lang="en-GB" sz="4000" smtClean="0">
                <a:solidFill>
                  <a:schemeClr val="bg1"/>
                </a:solidFill>
              </a:rPr>
              <a:t>”</a:t>
            </a:r>
          </a:p>
        </p:txBody>
      </p:sp>
      <p:pic>
        <p:nvPicPr>
          <p:cNvPr id="4100" name="Picture 4" descr="BondP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41719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21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9C222D3D-B56A-465C-BF89-0FCDA94F4560}" type="slidenum">
              <a:rPr lang="en-GB" sz="1000" smtClean="0">
                <a:latin typeface="Arial" charset="0"/>
              </a:rPr>
              <a:pPr>
                <a:defRPr/>
              </a:pPr>
              <a:t>14</a:t>
            </a:fld>
            <a:endParaRPr lang="en-GB" sz="1000" dirty="0" smtClean="0">
              <a:latin typeface="Arial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Paranal Geology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00800" y="1600200"/>
            <a:ext cx="2286000" cy="1752600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ea typeface="+mn-ea"/>
              </a:rPr>
              <a:t>Where is the bedrock?</a:t>
            </a:r>
          </a:p>
          <a:p>
            <a:pPr lvl="1">
              <a:defRPr/>
            </a:pPr>
            <a:r>
              <a:rPr lang="en-US" sz="1600" dirty="0" smtClean="0">
                <a:ea typeface="+mn-ea"/>
              </a:rPr>
              <a:t>Plateau 20m excavation</a:t>
            </a:r>
          </a:p>
          <a:p>
            <a:pPr lvl="1">
              <a:defRPr/>
            </a:pPr>
            <a:r>
              <a:rPr lang="en-US" sz="1600" dirty="0" smtClean="0">
                <a:ea typeface="+mn-ea"/>
              </a:rPr>
              <a:t>NTT 5m leveling</a:t>
            </a:r>
            <a:endParaRPr lang="en-US" sz="2000" dirty="0" smtClean="0">
              <a:ea typeface="+mn-ea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295400"/>
            <a:ext cx="3265488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352800"/>
            <a:ext cx="388620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71600"/>
            <a:ext cx="3429000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5029200" y="2438400"/>
            <a:ext cx="12954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H="1" flipV="1">
            <a:off x="2209800" y="2895600"/>
            <a:ext cx="1447800" cy="236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152400" y="4038600"/>
            <a:ext cx="2971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What about construction?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dirty="0"/>
              <a:t>Plateau: Dust, noise pollution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What about Utilities?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dirty="0"/>
              <a:t>Plateau £0.3m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dirty="0"/>
              <a:t>NTT £0.5m</a:t>
            </a:r>
          </a:p>
        </p:txBody>
      </p:sp>
    </p:spTree>
    <p:extLst>
      <p:ext uri="{BB962C8B-B14F-4D97-AF65-F5344CB8AC3E}">
        <p14:creationId xmlns:p14="http://schemas.microsoft.com/office/powerpoint/2010/main" val="970546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796" y="-171401"/>
            <a:ext cx="10648315" cy="707500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4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VISTA_dome_-_external_view_July_2008_Dx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20" y="-171400"/>
            <a:ext cx="9396520" cy="74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59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ESO involvement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Who’s </a:t>
            </a:r>
            <a:r>
              <a:rPr lang="en-US" dirty="0"/>
              <a:t>the Customer?</a:t>
            </a:r>
          </a:p>
          <a:p>
            <a:pPr lvl="2"/>
            <a:r>
              <a:rPr lang="en-US" dirty="0"/>
              <a:t>Vista </a:t>
            </a:r>
            <a:r>
              <a:rPr lang="en-US" dirty="0" smtClean="0"/>
              <a:t>Consortium?</a:t>
            </a:r>
            <a:endParaRPr lang="en-US" dirty="0"/>
          </a:p>
          <a:p>
            <a:pPr lvl="2"/>
            <a:r>
              <a:rPr lang="en-US" dirty="0" smtClean="0"/>
              <a:t>ESO?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Pros and Cons</a:t>
            </a:r>
          </a:p>
          <a:p>
            <a:pPr lvl="1"/>
            <a:r>
              <a:rPr lang="en-US" dirty="0" smtClean="0"/>
              <a:t>Site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Standards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Requirements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SOWs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Software definition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Hardware definition</a:t>
            </a:r>
          </a:p>
          <a:p>
            <a:pPr lvl="1"/>
            <a:r>
              <a:rPr lang="en-US" dirty="0" smtClean="0"/>
              <a:t>3x3 to 4x4 focal plane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pic>
        <p:nvPicPr>
          <p:cNvPr id="10" name="Picture 10" descr="http://webservices.usc.edu/what-is-ia-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418468" cy="218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443817"/>
            <a:ext cx="11521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Consortium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3698" y="4520957"/>
            <a:ext cx="72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ESO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933056"/>
            <a:ext cx="2880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46982" y="3259151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requirements:</a:t>
            </a:r>
          </a:p>
          <a:p>
            <a:pPr lvl="1"/>
            <a:r>
              <a:rPr lang="en-US" b="1" dirty="0"/>
              <a:t>Shall be </a:t>
            </a:r>
            <a:r>
              <a:rPr lang="en-US" dirty="0"/>
              <a:t>unambiguous and tied to performance metrics that are verifiable, achievable and realistic. </a:t>
            </a:r>
          </a:p>
          <a:p>
            <a:pPr lvl="1"/>
            <a:r>
              <a:rPr lang="en-US" b="1" dirty="0"/>
              <a:t>Shall not be </a:t>
            </a:r>
            <a:r>
              <a:rPr lang="en-US" dirty="0"/>
              <a:t>solution specific, vague or impossible to verify.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2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nd Goals?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3" y="1412776"/>
            <a:ext cx="8229600" cy="4759424"/>
          </a:xfrm>
        </p:spPr>
        <p:txBody>
          <a:bodyPr/>
          <a:lstStyle/>
          <a:p>
            <a:r>
              <a:rPr lang="en-US" i="1" dirty="0"/>
              <a:t>Goals </a:t>
            </a:r>
            <a:r>
              <a:rPr lang="en-US" dirty="0"/>
              <a:t>are not </a:t>
            </a:r>
            <a:r>
              <a:rPr lang="en-US" i="1" dirty="0"/>
              <a:t>requirements.</a:t>
            </a:r>
            <a:r>
              <a:rPr lang="en-US" dirty="0"/>
              <a:t>  </a:t>
            </a:r>
            <a:endParaRPr lang="en-US" dirty="0" smtClean="0"/>
          </a:p>
          <a:p>
            <a:pPr lvl="1"/>
            <a:r>
              <a:rPr lang="en-US" sz="2000" dirty="0" smtClean="0"/>
              <a:t>Though</a:t>
            </a:r>
            <a:r>
              <a:rPr lang="en-US" dirty="0" smtClean="0"/>
              <a:t> </a:t>
            </a:r>
            <a:r>
              <a:rPr lang="en-US" b="1" dirty="0" smtClean="0"/>
              <a:t>they may </a:t>
            </a:r>
            <a:r>
              <a:rPr lang="en-US" dirty="0" smtClean="0"/>
              <a:t>become requirements</a:t>
            </a:r>
          </a:p>
          <a:p>
            <a:pPr lvl="2"/>
            <a:r>
              <a:rPr lang="en-US" sz="1800" dirty="0" smtClean="0"/>
              <a:t>Logical development (with additional resources, funding etc.)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By osmosis – Spec creep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i="1" dirty="0" smtClean="0"/>
              <a:t>Goals:</a:t>
            </a:r>
            <a:r>
              <a:rPr lang="en-US" i="1" dirty="0"/>
              <a:t> </a:t>
            </a:r>
          </a:p>
          <a:p>
            <a:pPr lvl="1"/>
            <a:r>
              <a:rPr lang="en-US" sz="1800" dirty="0" smtClean="0"/>
              <a:t>shall </a:t>
            </a:r>
            <a:r>
              <a:rPr lang="en-US" sz="1800" dirty="0"/>
              <a:t>not be needed to achieve the science performance (that is a requirement).  </a:t>
            </a:r>
            <a:endParaRPr lang="en-US" sz="1800" dirty="0" smtClean="0"/>
          </a:p>
          <a:p>
            <a:pPr lvl="1"/>
            <a:r>
              <a:rPr lang="en-US" sz="1800" dirty="0" smtClean="0"/>
              <a:t>Each </a:t>
            </a:r>
            <a:r>
              <a:rPr lang="en-US" sz="1800" dirty="0"/>
              <a:t>goal must have an underlying requirement.  </a:t>
            </a:r>
          </a:p>
          <a:p>
            <a:pPr lvl="1"/>
            <a:r>
              <a:rPr lang="en-US" sz="1800" dirty="0"/>
              <a:t>As soon as cost and/or schedule are compromised by a goal, the goal is either amended or dropped.  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The </a:t>
            </a:r>
            <a:r>
              <a:rPr lang="en-US" sz="1800" dirty="0">
                <a:solidFill>
                  <a:srgbClr val="FF0000"/>
                </a:solidFill>
              </a:rPr>
              <a:t>only benefit of including a goal is during in the early stages of </a:t>
            </a:r>
            <a:r>
              <a:rPr lang="en-US" sz="1800" dirty="0" smtClean="0">
                <a:solidFill>
                  <a:srgbClr val="FF0000"/>
                </a:solidFill>
              </a:rPr>
              <a:t>development</a:t>
            </a:r>
            <a:r>
              <a:rPr lang="en-US" sz="1800" dirty="0">
                <a:solidFill>
                  <a:srgbClr val="FF0000"/>
                </a:solidFill>
              </a:rPr>
              <a:t>, steering choices between design options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0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829425" cy="1143000"/>
          </a:xfrm>
        </p:spPr>
        <p:txBody>
          <a:bodyPr/>
          <a:lstStyle/>
          <a:p>
            <a:r>
              <a:rPr lang="en-GB" dirty="0" smtClean="0"/>
              <a:t>Systems Engineering at the Core of VISTA Design</a:t>
            </a:r>
          </a:p>
        </p:txBody>
      </p:sp>
      <p:sp>
        <p:nvSpPr>
          <p:cNvPr id="3075" name="Rectangle 205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362200"/>
            <a:ext cx="8001000" cy="3352800"/>
          </a:xfrm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en-GB" i="1" dirty="0" smtClean="0"/>
              <a:t>UK ATC Project Office Proposal</a:t>
            </a:r>
          </a:p>
          <a:p>
            <a:pPr algn="just">
              <a:spcAft>
                <a:spcPts val="1000"/>
              </a:spcAft>
            </a:pPr>
            <a:r>
              <a:rPr lang="en-GB" sz="2400" b="0" i="1" dirty="0" smtClean="0"/>
              <a:t>“The purpose of VISTA is to conduct large-scale semi-automated surveys of the sky at IR and visible wavelengths.  Our concept of VISTA is not a conventional 4m telescope with instruments.  </a:t>
            </a:r>
            <a:r>
              <a:rPr lang="en-GB" sz="2400" b="1" i="1" dirty="0" smtClean="0"/>
              <a:t>We regard VISTA as a single integrated camera with an IR and a Visible channel, in which the "telescope" is really the fore-optics.”</a:t>
            </a:r>
            <a:endParaRPr lang="en-GB" sz="2400" i="1" dirty="0" smtClean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42688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12 Dec 2000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Scrutiny Panel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130EE-DF0D-402B-9C8E-2C59C5A077E2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3" y="1700808"/>
            <a:ext cx="825728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ESO involvement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Who’s </a:t>
            </a:r>
            <a:r>
              <a:rPr lang="en-US" dirty="0"/>
              <a:t>the Customer?</a:t>
            </a:r>
          </a:p>
          <a:p>
            <a:pPr lvl="2"/>
            <a:r>
              <a:rPr lang="en-US" dirty="0"/>
              <a:t>Vista </a:t>
            </a:r>
            <a:r>
              <a:rPr lang="en-US" dirty="0" smtClean="0"/>
              <a:t>Consortium?</a:t>
            </a:r>
            <a:endParaRPr lang="en-US" dirty="0"/>
          </a:p>
          <a:p>
            <a:pPr lvl="2"/>
            <a:r>
              <a:rPr lang="en-US" dirty="0" smtClean="0"/>
              <a:t>ESO?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Pros and Cons</a:t>
            </a:r>
          </a:p>
          <a:p>
            <a:pPr lvl="1"/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Standards</a:t>
            </a:r>
          </a:p>
          <a:p>
            <a:pPr lvl="2"/>
            <a:r>
              <a:rPr lang="en-US" dirty="0" smtClean="0"/>
              <a:t>Requirements</a:t>
            </a:r>
          </a:p>
          <a:p>
            <a:pPr lvl="2"/>
            <a:r>
              <a:rPr lang="en-US" dirty="0" smtClean="0"/>
              <a:t>SOWs</a:t>
            </a:r>
          </a:p>
          <a:p>
            <a:pPr lvl="2"/>
            <a:r>
              <a:rPr lang="en-US" dirty="0"/>
              <a:t>Software definition</a:t>
            </a:r>
          </a:p>
          <a:p>
            <a:pPr lvl="2"/>
            <a:r>
              <a:rPr lang="en-US" dirty="0"/>
              <a:t>Hardware definition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3x3 to 4x4 NIR focal plane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pic>
        <p:nvPicPr>
          <p:cNvPr id="10" name="Picture 10" descr="http://webservices.usc.edu/what-is-ia-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418468" cy="218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443817"/>
            <a:ext cx="11521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Consortium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3698" y="4520957"/>
            <a:ext cx="72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ESO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933056"/>
            <a:ext cx="2880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46982" y="3259151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 creep?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385888"/>
            <a:ext cx="75152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2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 creep?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385888"/>
            <a:ext cx="75152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3212976"/>
            <a:ext cx="568863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It was not the size of the focal plane but the cold stop re-imaging requirement that made this a technical issue.</a:t>
            </a:r>
          </a:p>
          <a:p>
            <a:r>
              <a:rPr lang="en-US" dirty="0" smtClean="0"/>
              <a:t>( not to mention cost of detectors and controllers)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CC55161C-230B-492D-8D16-FF7A6058E768}" type="slidenum">
              <a:rPr lang="en-GB" sz="1000" smtClean="0">
                <a:latin typeface="Arial" charset="0"/>
              </a:rPr>
              <a:pPr>
                <a:defRPr/>
              </a:pPr>
              <a:t>24</a:t>
            </a:fld>
            <a:endParaRPr lang="en-GB" sz="1000" dirty="0" smtClean="0">
              <a:latin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152400"/>
            <a:ext cx="6829425" cy="762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+mj-ea"/>
              </a:rPr>
              <a:t>VISTA Designs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85850"/>
            <a:ext cx="72802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752600"/>
            <a:ext cx="4497387" cy="4419600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f/2.5 </a:t>
            </a:r>
            <a:r>
              <a:rPr lang="ja-JP" altLang="en-US" sz="1600" dirty="0" smtClean="0">
                <a:latin typeface="Arial" charset="0"/>
              </a:rPr>
              <a:t>“</a:t>
            </a:r>
            <a:r>
              <a:rPr lang="en-US" altLang="ja-JP" sz="1600" dirty="0" smtClean="0"/>
              <a:t>JIF design</a:t>
            </a:r>
            <a:r>
              <a:rPr lang="ja-JP" altLang="en-US" sz="1600" dirty="0" smtClean="0">
                <a:latin typeface="Arial" charset="0"/>
              </a:rPr>
              <a:t>”</a:t>
            </a:r>
            <a:r>
              <a:rPr lang="en-US" altLang="ja-JP" sz="1600" dirty="0" smtClean="0"/>
              <a:t> </a:t>
            </a:r>
          </a:p>
          <a:p>
            <a:pPr>
              <a:defRPr/>
            </a:pPr>
            <a:r>
              <a:rPr lang="en-US" sz="1600" dirty="0" smtClean="0"/>
              <a:t>f/1 with both instruments mounted at cassegrain focus</a:t>
            </a:r>
          </a:p>
          <a:p>
            <a:pPr>
              <a:defRPr/>
            </a:pPr>
            <a:r>
              <a:rPr lang="en-US" sz="1600" dirty="0" smtClean="0"/>
              <a:t>f/1 </a:t>
            </a:r>
            <a:r>
              <a:rPr lang="en-US" sz="1600" dirty="0" smtClean="0"/>
              <a:t>was clearly </a:t>
            </a:r>
            <a:r>
              <a:rPr lang="en-US" sz="1600" dirty="0" smtClean="0"/>
              <a:t>more cost </a:t>
            </a:r>
            <a:r>
              <a:rPr lang="en-US" sz="1600" dirty="0" smtClean="0"/>
              <a:t>effective</a:t>
            </a:r>
          </a:p>
          <a:p>
            <a:pPr lvl="1">
              <a:defRPr/>
            </a:pPr>
            <a:r>
              <a:rPr lang="en-US" sz="1200" dirty="0" smtClean="0"/>
              <a:t>f/1 has tolerance issues on M2</a:t>
            </a:r>
            <a:endParaRPr lang="en-US" sz="1200" dirty="0" smtClean="0"/>
          </a:p>
          <a:p>
            <a:pPr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Design </a:t>
            </a:r>
            <a:r>
              <a:rPr lang="en-US" sz="1600" dirty="0">
                <a:solidFill>
                  <a:srgbClr val="FF0000"/>
                </a:solidFill>
              </a:rPr>
              <a:t>still based on 3x3 array</a:t>
            </a:r>
          </a:p>
        </p:txBody>
      </p:sp>
    </p:spTree>
    <p:extLst>
      <p:ext uri="{BB962C8B-B14F-4D97-AF65-F5344CB8AC3E}">
        <p14:creationId xmlns:p14="http://schemas.microsoft.com/office/powerpoint/2010/main" val="27340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CC55161C-230B-492D-8D16-FF7A6058E768}" type="slidenum">
              <a:rPr lang="en-GB" sz="1000" smtClean="0">
                <a:latin typeface="Arial" charset="0"/>
              </a:rPr>
              <a:pPr>
                <a:defRPr/>
              </a:pPr>
              <a:t>25</a:t>
            </a:fld>
            <a:endParaRPr lang="en-GB" sz="1000" dirty="0" smtClean="0">
              <a:latin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152400"/>
            <a:ext cx="6829425" cy="762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+mj-ea"/>
              </a:rPr>
              <a:t>VISTA Designs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85850"/>
            <a:ext cx="72802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9856" y="2570013"/>
            <a:ext cx="8208912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i="1" dirty="0"/>
              <a:t>“The purpose of VISTA is to conduct large-scale semi-automated surveys of the sky at IR and visible wavelengths.  Our concept of VISTA is not a conventional 4m telescope with instruments.  </a:t>
            </a:r>
            <a:r>
              <a:rPr lang="en-GB" sz="2000" b="1" i="1" dirty="0"/>
              <a:t>We regard VISTA as a single integrated camera with an IR and a Visible channel, in which the "telescope" is really the fore-optics.”</a:t>
            </a:r>
            <a:endParaRPr lang="en-GB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CC55161C-230B-492D-8D16-FF7A6058E768}" type="slidenum">
              <a:rPr lang="en-GB" sz="1000" smtClean="0">
                <a:latin typeface="Arial" charset="0"/>
              </a:rPr>
              <a:pPr>
                <a:defRPr/>
              </a:pPr>
              <a:t>26</a:t>
            </a:fld>
            <a:endParaRPr lang="en-GB" sz="1000" dirty="0" smtClean="0">
              <a:latin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152400"/>
            <a:ext cx="6829425" cy="762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+mj-ea"/>
              </a:rPr>
              <a:t>VISTA Designs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85850"/>
            <a:ext cx="72802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1" y="980728"/>
            <a:ext cx="8208912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i="1" dirty="0"/>
              <a:t>“The purpose of VISTA is to conduct large-scale semi-automated surveys of the sky at IR and visible wavelengths.  Our concept of VISTA is not a conventional 4m telescope with instruments.  </a:t>
            </a:r>
            <a:r>
              <a:rPr lang="en-GB" sz="2000" b="1" i="1" dirty="0"/>
              <a:t>We regard VISTA as a single integrated camera with an IR and a Visible channel, in which the "telescope" is really the fore-optics.”</a:t>
            </a:r>
            <a:endParaRPr lang="en-GB" sz="2000" i="1" dirty="0"/>
          </a:p>
          <a:p>
            <a:endParaRPr lang="en-US" dirty="0"/>
          </a:p>
        </p:txBody>
      </p:sp>
      <p:pic>
        <p:nvPicPr>
          <p:cNvPr id="8" name="Picture 10" descr="http://webservices.usc.edu/what-is-ia-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4" y="2523686"/>
            <a:ext cx="8496944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85722" y="462394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End Phase A</a:t>
            </a:r>
            <a:endParaRPr lang="en-US" sz="1800" b="1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267744" y="4470212"/>
            <a:ext cx="0" cy="19442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563888" y="4620921"/>
            <a:ext cx="0" cy="19442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21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45540D7C-8296-441C-B863-9B976FAA594E}" type="slidenum">
              <a:rPr lang="en-GB" sz="1000" smtClean="0">
                <a:latin typeface="Arial" charset="0"/>
              </a:rPr>
              <a:pPr>
                <a:defRPr/>
              </a:pPr>
              <a:t>27</a:t>
            </a:fld>
            <a:endParaRPr lang="en-GB" sz="1000" dirty="0" smtClean="0">
              <a:latin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a typeface="+mj-ea"/>
              </a:rPr>
              <a:t>On Axis IR camera - cold baffles</a:t>
            </a:r>
            <a:endParaRPr lang="en-US" dirty="0" smtClean="0">
              <a:ea typeface="+mj-ea"/>
            </a:endParaRPr>
          </a:p>
        </p:txBody>
      </p:sp>
      <p:pic>
        <p:nvPicPr>
          <p:cNvPr id="35843" name="Picture 3" descr="H:\Vista\Drawings\RJB\post DVR\161100_2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6525" y="1752600"/>
            <a:ext cx="6478588" cy="4419600"/>
          </a:xfrm>
        </p:spPr>
      </p:pic>
    </p:spTree>
    <p:extLst>
      <p:ext uri="{BB962C8B-B14F-4D97-AF65-F5344CB8AC3E}">
        <p14:creationId xmlns:p14="http://schemas.microsoft.com/office/powerpoint/2010/main" val="8698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12 Dec 2000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Scrutiny Panel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1FC81-8128-42CF-B79F-50EC2F53B004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152400" y="525463"/>
          <a:ext cx="8001000" cy="611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Document" r:id="rId3" imgW="5382768" imgH="4117848" progId="Word.Document.8">
                  <p:embed/>
                </p:oleObj>
              </mc:Choice>
              <mc:Fallback>
                <p:oleObj name="Document" r:id="rId3" imgW="5382768" imgH="4117848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25463"/>
                        <a:ext cx="8001000" cy="611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9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GB"/>
              <a:t>12 Dec 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GB"/>
              <a:t>Scrutiny Panel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1ACBA02-F309-4EB3-A83D-AD2E33A797DF}" type="slidenum">
              <a:rPr lang="en-GB" sz="1000">
                <a:latin typeface="Arial" charset="0"/>
              </a:rPr>
              <a:pPr/>
              <a:t>29</a:t>
            </a:fld>
            <a:endParaRPr lang="en-GB" sz="1000">
              <a:latin typeface="Arial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</a:rPr>
              <a:t>Encircled Energy at Ks</a:t>
            </a:r>
          </a:p>
        </p:txBody>
      </p:sp>
      <p:graphicFrame>
        <p:nvGraphicFramePr>
          <p:cNvPr id="16389" name="Object 3"/>
          <p:cNvGraphicFramePr>
            <a:graphicFrameLocks noChangeAspect="1"/>
          </p:cNvGraphicFramePr>
          <p:nvPr>
            <p:ph idx="1"/>
          </p:nvPr>
        </p:nvGraphicFramePr>
        <p:xfrm>
          <a:off x="1219200" y="1343025"/>
          <a:ext cx="64008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Document" r:id="rId3" imgW="5839968" imgH="4465320" progId="Word.Document.8">
                  <p:embed/>
                </p:oleObj>
              </mc:Choice>
              <mc:Fallback>
                <p:oleObj name="Document" r:id="rId3" imgW="5839968" imgH="44653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43025"/>
                        <a:ext cx="6400800" cy="489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50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A and Phase B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b="1" dirty="0" smtClean="0"/>
              <a:t>Phase A proposal</a:t>
            </a:r>
            <a:endParaRPr lang="en-US" sz="2400" dirty="0" smtClean="0"/>
          </a:p>
          <a:p>
            <a:pPr lvl="1"/>
            <a:r>
              <a:rPr lang="en-US" sz="1800" dirty="0" smtClean="0"/>
              <a:t>Can VISTA actually be achieved for the Money?</a:t>
            </a:r>
          </a:p>
          <a:p>
            <a:pPr lvl="1"/>
            <a:r>
              <a:rPr lang="en-US" sz="1800" dirty="0" smtClean="0"/>
              <a:t>Develop designs to level to demonstrate compliance with Science Requirements</a:t>
            </a:r>
          </a:p>
          <a:p>
            <a:pPr lvl="1"/>
            <a:r>
              <a:rPr lang="en-US" sz="1800" dirty="0" smtClean="0"/>
              <a:t>Determine the best strategy for </a:t>
            </a:r>
            <a:r>
              <a:rPr lang="en-US" sz="1800" dirty="0" err="1" smtClean="0"/>
              <a:t>maximising</a:t>
            </a:r>
            <a:r>
              <a:rPr lang="en-US" sz="1800" dirty="0" smtClean="0"/>
              <a:t> functionality within budget and timescales</a:t>
            </a:r>
          </a:p>
          <a:p>
            <a:pPr lvl="1"/>
            <a:r>
              <a:rPr lang="en-US" sz="1800" dirty="0" smtClean="0"/>
              <a:t>Agree Strategy and Deliverables before starting Phase B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/>
              <a:t>Phase B</a:t>
            </a:r>
          </a:p>
          <a:p>
            <a:pPr lvl="1"/>
            <a:r>
              <a:rPr lang="en-US" sz="1800" dirty="0" smtClean="0"/>
              <a:t>Follows successful Phase A</a:t>
            </a:r>
          </a:p>
          <a:p>
            <a:pPr lvl="1"/>
            <a:r>
              <a:rPr lang="en-US" sz="1800" dirty="0" smtClean="0"/>
              <a:t>Same personnel</a:t>
            </a:r>
          </a:p>
          <a:p>
            <a:pPr lvl="1"/>
            <a:r>
              <a:rPr lang="en-US" sz="1800" dirty="0" smtClean="0"/>
              <a:t>Procurement</a:t>
            </a:r>
          </a:p>
          <a:p>
            <a:pPr lvl="1"/>
            <a:r>
              <a:rPr lang="en-US" sz="1800" dirty="0" smtClean="0"/>
              <a:t>Testing</a:t>
            </a:r>
          </a:p>
          <a:p>
            <a:pPr lvl="1"/>
            <a:r>
              <a:rPr lang="en-US" sz="1800" dirty="0" smtClean="0"/>
              <a:t>Integration</a:t>
            </a:r>
          </a:p>
          <a:p>
            <a:pPr lvl="1"/>
            <a:r>
              <a:rPr lang="en-US" sz="1800" dirty="0" smtClean="0"/>
              <a:t>Commissioning</a:t>
            </a:r>
          </a:p>
          <a:p>
            <a:r>
              <a:rPr lang="en-US" sz="1800" b="1" dirty="0" smtClean="0"/>
              <a:t>Enhanced VISTA</a:t>
            </a:r>
          </a:p>
          <a:p>
            <a:pPr lvl="1"/>
            <a:r>
              <a:rPr lang="en-US" sz="1800" dirty="0" smtClean="0"/>
              <a:t>Additional funding for full functionality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853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vista_fov_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16563"/>
            <a:ext cx="9144000" cy="1341437"/>
          </a:xfrm>
          <a:solidFill>
            <a:schemeClr val="tx1"/>
          </a:solidFill>
        </p:spPr>
        <p:txBody>
          <a:bodyPr anchor="ctr"/>
          <a:lstStyle/>
          <a:p>
            <a:pPr eaLnBrk="1" hangingPunct="1"/>
            <a:r>
              <a:rPr lang="en-GB" sz="3600" dirty="0">
                <a:solidFill>
                  <a:schemeClr val="bg1"/>
                </a:solidFill>
              </a:rPr>
              <a:t>VISTA Field of View</a:t>
            </a:r>
            <a:endParaRPr lang="en-GB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3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pic>
        <p:nvPicPr>
          <p:cNvPr id="7" name="Picture 4" descr="optics_cutaway_w9cm_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66960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9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pic>
        <p:nvPicPr>
          <p:cNvPr id="7" name="Picture 4" descr="optics_cutaway_w9cm_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66960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webservices.usc.edu/what-is-ia-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496944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3808" y="282374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End Phase A</a:t>
            </a:r>
            <a:endParaRPr lang="en-US" sz="1800" b="1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491880" y="3284984"/>
            <a:ext cx="0" cy="19442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894633" y="3683252"/>
            <a:ext cx="43924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By the end of Phase A the design was essentially locked in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8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12 Dec 2000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Scrutiny Panel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1FC81-8128-42CF-B79F-50EC2F53B004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044" y="-1651615"/>
            <a:ext cx="14231891" cy="94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pic>
        <p:nvPicPr>
          <p:cNvPr id="7" name="Picture 4" descr="optics_cutaway_w9cm_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66960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5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12 Dec 2000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Scrutiny Panel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1FC81-8128-42CF-B79F-50EC2F53B004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2"/>
            <a:ext cx="9144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12 Dec 2000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Scrutiny Panel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1FC81-8128-42CF-B79F-50EC2F53B004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pic>
        <p:nvPicPr>
          <p:cNvPr id="16386" name="Picture 2" descr="http://www.eso.org/public/archives/images/screen/eucys-0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539552"/>
            <a:ext cx="5476875" cy="82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5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pic>
        <p:nvPicPr>
          <p:cNvPr id="7" name="Picture 4" descr="optics_cutaway_w9cm_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66960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5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12 Dec 2000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Scrutiny Panel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1FC81-8128-42CF-B79F-50EC2F53B004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pic>
        <p:nvPicPr>
          <p:cNvPr id="24578" name="Picture 2" descr="http://www.eso.org/public/archives/images/screen/eso070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963488"/>
            <a:ext cx="10287000" cy="82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Orion_Neb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4288"/>
            <a:ext cx="916146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41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v’s Change v’s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39946" name="Picture 10" descr="http://webservices.usc.edu/what-is-ia-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496944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12 Dec 2000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Scrutiny Panel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78488-6F1D-4205-83DE-DE5FD5B54991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  <p:pic>
        <p:nvPicPr>
          <p:cNvPr id="9" name="Picture 4" descr="optics_cutaway_w9cm_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1"/>
            <a:ext cx="6175070" cy="583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Key players</a:t>
            </a:r>
          </a:p>
          <a:p>
            <a:pPr lvl="1"/>
            <a:r>
              <a:rPr lang="en-US" dirty="0" smtClean="0"/>
              <a:t>Adrian Russell</a:t>
            </a:r>
          </a:p>
          <a:p>
            <a:pPr lvl="1"/>
            <a:r>
              <a:rPr lang="en-US" dirty="0" smtClean="0"/>
              <a:t>Jim </a:t>
            </a:r>
            <a:r>
              <a:rPr lang="en-US" dirty="0" smtClean="0"/>
              <a:t>Emerson</a:t>
            </a:r>
            <a:endParaRPr lang="en-US" dirty="0" smtClean="0"/>
          </a:p>
          <a:p>
            <a:pPr lvl="1"/>
            <a:r>
              <a:rPr lang="en-US" dirty="0" smtClean="0"/>
              <a:t>Will </a:t>
            </a:r>
            <a:r>
              <a:rPr lang="en-US" dirty="0"/>
              <a:t>Sutherland</a:t>
            </a:r>
          </a:p>
          <a:p>
            <a:r>
              <a:rPr lang="en-US" dirty="0" smtClean="0"/>
              <a:t>VISTA </a:t>
            </a:r>
            <a:r>
              <a:rPr lang="en-US" dirty="0" smtClean="0"/>
              <a:t>f/1 guilty party</a:t>
            </a:r>
            <a:endParaRPr lang="en-US" dirty="0" smtClean="0"/>
          </a:p>
          <a:p>
            <a:pPr lvl="1"/>
            <a:r>
              <a:rPr lang="en-US" dirty="0" smtClean="0"/>
              <a:t>Mark </a:t>
            </a:r>
            <a:r>
              <a:rPr lang="en-US" dirty="0" err="1" smtClean="0"/>
              <a:t>Casalli</a:t>
            </a:r>
            <a:endParaRPr lang="en-US" dirty="0" smtClean="0"/>
          </a:p>
          <a:p>
            <a:pPr lvl="1"/>
            <a:r>
              <a:rPr lang="en-US" dirty="0" smtClean="0"/>
              <a:t>Eli </a:t>
            </a:r>
            <a:r>
              <a:rPr lang="en-US" dirty="0" err="1" smtClean="0"/>
              <a:t>Atad</a:t>
            </a:r>
            <a:endParaRPr lang="en-US" dirty="0" smtClean="0"/>
          </a:p>
          <a:p>
            <a:pPr lvl="1"/>
            <a:r>
              <a:rPr lang="en-US" dirty="0" smtClean="0"/>
              <a:t>Martin Fisher</a:t>
            </a:r>
          </a:p>
          <a:p>
            <a:pPr lvl="1"/>
            <a:r>
              <a:rPr lang="en-US" dirty="0" smtClean="0"/>
              <a:t>Stefano </a:t>
            </a:r>
            <a:r>
              <a:rPr lang="en-US" dirty="0" err="1" smtClean="0"/>
              <a:t>Stangellini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  <a:p>
            <a:pPr lvl="1"/>
            <a:r>
              <a:rPr lang="en-US" dirty="0"/>
              <a:t>Andy Born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v’s Change v’s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39946" name="Picture 10" descr="http://webservices.usc.edu/what-is-ia-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496944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282374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End Phase A</a:t>
            </a:r>
            <a:endParaRPr lang="en-US" sz="1800" b="1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491880" y="3284984"/>
            <a:ext cx="0" cy="19442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82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v’s Change v’s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12 Dec 2000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Scrutiny Panel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04F38-F325-4DCD-B007-7AEB57293DF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39946" name="Picture 10" descr="http://webservices.usc.edu/what-is-ia-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496944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282374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End Phase A</a:t>
            </a:r>
            <a:endParaRPr lang="en-US" sz="1800" b="1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491880" y="3284984"/>
            <a:ext cx="0" cy="19442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894633" y="3683252"/>
            <a:ext cx="43924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By the end of Phase A the design is essentially locked in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01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86A9B82B-1692-4B6D-AA4F-C66A407740C6}" type="slidenum">
              <a:rPr lang="en-GB" sz="1000" smtClean="0">
                <a:latin typeface="Arial" charset="0"/>
              </a:rPr>
              <a:pPr>
                <a:defRPr/>
              </a:pPr>
              <a:t>7</a:t>
            </a:fld>
            <a:endParaRPr lang="en-GB" sz="1000" dirty="0" smtClean="0">
              <a:latin typeface="Arial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Design Development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a typeface="+mn-ea"/>
              </a:rPr>
              <a:t>JIF Design Baseline resulting in f/2.5 primary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Brainstorm of various layouts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f/1 identified as potential cost saver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f/1 and f/2.5 progressed to level demonstrating a clear advantage to the f/1 design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Need to concentrate on one design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MO recommended proceeding with f/1 design</a:t>
            </a:r>
          </a:p>
          <a:p>
            <a:pPr lvl="1">
              <a:defRPr/>
            </a:pPr>
            <a:r>
              <a:rPr lang="en-US" sz="1400" dirty="0" smtClean="0">
                <a:ea typeface="+mn-ea"/>
              </a:rPr>
              <a:t>scheduled Design Validation Review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FF0000"/>
                </a:solidFill>
                <a:ea typeface="+mn-ea"/>
              </a:rPr>
              <a:t>VEB approved development of f/1 in </a:t>
            </a:r>
            <a:r>
              <a:rPr lang="en-US" sz="1400" dirty="0" smtClean="0">
                <a:solidFill>
                  <a:srgbClr val="FF0000"/>
                </a:solidFill>
                <a:ea typeface="+mn-ea"/>
              </a:rPr>
              <a:t>interim as long lead procurement</a:t>
            </a:r>
            <a:endParaRPr lang="en-US" sz="1400" dirty="0" smtClean="0">
              <a:solidFill>
                <a:srgbClr val="FF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9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CC55161C-230B-492D-8D16-FF7A6058E768}" type="slidenum">
              <a:rPr lang="en-GB" sz="1000" smtClean="0">
                <a:latin typeface="Arial" charset="0"/>
              </a:rPr>
              <a:pPr>
                <a:defRPr/>
              </a:pPr>
              <a:t>8</a:t>
            </a:fld>
            <a:endParaRPr lang="en-GB" sz="1000" dirty="0" smtClean="0">
              <a:latin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152400"/>
            <a:ext cx="6829425" cy="762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+mj-ea"/>
              </a:rPr>
              <a:t>VISTA Designs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85850"/>
            <a:ext cx="72802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752600"/>
            <a:ext cx="4497387" cy="4419600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f/2.5 </a:t>
            </a:r>
            <a:r>
              <a:rPr lang="ja-JP" altLang="en-US" sz="1600" dirty="0" smtClean="0">
                <a:latin typeface="Arial" charset="0"/>
              </a:rPr>
              <a:t>“</a:t>
            </a:r>
            <a:r>
              <a:rPr lang="en-US" altLang="ja-JP" sz="1600" dirty="0" smtClean="0"/>
              <a:t>JIF design</a:t>
            </a:r>
            <a:r>
              <a:rPr lang="ja-JP" altLang="en-US" sz="1600" dirty="0" smtClean="0">
                <a:latin typeface="Arial" charset="0"/>
              </a:rPr>
              <a:t>”</a:t>
            </a:r>
            <a:r>
              <a:rPr lang="en-US" altLang="ja-JP" sz="1600" dirty="0" smtClean="0"/>
              <a:t> </a:t>
            </a:r>
          </a:p>
          <a:p>
            <a:pPr>
              <a:defRPr/>
            </a:pPr>
            <a:r>
              <a:rPr lang="en-US" sz="1600" dirty="0" smtClean="0"/>
              <a:t>f/1 with both instruments mounted at cassegrain focus</a:t>
            </a:r>
          </a:p>
          <a:p>
            <a:pPr>
              <a:defRPr/>
            </a:pPr>
            <a:r>
              <a:rPr lang="en-US" sz="1600" dirty="0" smtClean="0"/>
              <a:t>f/1 </a:t>
            </a:r>
            <a:r>
              <a:rPr lang="en-US" sz="1600" dirty="0" smtClean="0"/>
              <a:t>was clearly </a:t>
            </a:r>
            <a:r>
              <a:rPr lang="en-US" sz="1600" dirty="0" smtClean="0"/>
              <a:t>more cost </a:t>
            </a:r>
            <a:r>
              <a:rPr lang="en-US" sz="1600" dirty="0" smtClean="0"/>
              <a:t>effective</a:t>
            </a:r>
          </a:p>
          <a:p>
            <a:pPr lvl="1">
              <a:defRPr/>
            </a:pPr>
            <a:r>
              <a:rPr lang="en-US" sz="1200" dirty="0" smtClean="0"/>
              <a:t>f/1 has tolerance issues on M2</a:t>
            </a:r>
            <a:endParaRPr lang="en-US" sz="1200" dirty="0" smtClean="0"/>
          </a:p>
          <a:p>
            <a:pPr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Design </a:t>
            </a:r>
            <a:r>
              <a:rPr lang="en-US" sz="1600" dirty="0">
                <a:solidFill>
                  <a:srgbClr val="FF0000"/>
                </a:solidFill>
              </a:rPr>
              <a:t>still based on 3x3 array</a:t>
            </a:r>
          </a:p>
        </p:txBody>
      </p:sp>
    </p:spTree>
    <p:extLst>
      <p:ext uri="{BB962C8B-B14F-4D97-AF65-F5344CB8AC3E}">
        <p14:creationId xmlns:p14="http://schemas.microsoft.com/office/powerpoint/2010/main" val="23186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12 Dec 2000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Scrutiny Panel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2E0E98F6-0054-4F74-80B9-8B900E52C499}" type="slidenum">
              <a:rPr lang="en-GB" sz="1000" smtClean="0">
                <a:latin typeface="Arial" charset="0"/>
              </a:rPr>
              <a:pPr>
                <a:defRPr/>
              </a:pPr>
              <a:t>9</a:t>
            </a:fld>
            <a:endParaRPr lang="en-GB" sz="1000" dirty="0" smtClean="0">
              <a:latin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The Design Validation Review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752600"/>
            <a:ext cx="4044950" cy="4419600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ea typeface="+mn-ea"/>
              </a:rPr>
              <a:t>Purpose</a:t>
            </a:r>
          </a:p>
          <a:p>
            <a:pPr lvl="1">
              <a:defRPr/>
            </a:pPr>
            <a:r>
              <a:rPr lang="en-GB" sz="1600" dirty="0" smtClean="0">
                <a:ea typeface="+mn-ea"/>
              </a:rPr>
              <a:t>Review choice of design</a:t>
            </a:r>
          </a:p>
          <a:p>
            <a:pPr lvl="2">
              <a:defRPr/>
            </a:pPr>
            <a:r>
              <a:rPr lang="en-GB" sz="1400" dirty="0" smtClean="0">
                <a:ea typeface="+mn-ea"/>
              </a:rPr>
              <a:t>MO has identified f/1 type design as most suitable for VISTA</a:t>
            </a:r>
          </a:p>
          <a:p>
            <a:pPr lvl="2">
              <a:defRPr/>
            </a:pPr>
            <a:r>
              <a:rPr lang="en-GB" sz="1400" dirty="0" smtClean="0">
                <a:ea typeface="+mn-ea"/>
              </a:rPr>
              <a:t>Close out all design other optical layouts</a:t>
            </a:r>
          </a:p>
          <a:p>
            <a:pPr lvl="1">
              <a:defRPr/>
            </a:pPr>
            <a:r>
              <a:rPr lang="en-GB" sz="1600" dirty="0" smtClean="0">
                <a:ea typeface="+mn-ea"/>
              </a:rPr>
              <a:t>Determine of choice is correct</a:t>
            </a:r>
          </a:p>
          <a:p>
            <a:pPr lvl="1">
              <a:defRPr/>
            </a:pPr>
            <a:r>
              <a:rPr lang="en-GB" sz="1600" dirty="0" smtClean="0">
                <a:ea typeface="+mn-ea"/>
              </a:rPr>
              <a:t>Identify any issues in adopting this approach</a:t>
            </a:r>
          </a:p>
        </p:txBody>
      </p:sp>
      <p:pic>
        <p:nvPicPr>
          <p:cNvPr id="5127" name="Picture 5" descr="D:\scc\VISTA\VEB\vista-00-00-01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6607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5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ta_po">
  <a:themeElements>
    <a:clrScheme name="vista_p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ista_po.pot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vista_p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a_p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ta_p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a_p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a_p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a_p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ta_p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Designs\vista_po.pot</Template>
  <TotalTime>823</TotalTime>
  <Words>1052</Words>
  <Application>Microsoft Office PowerPoint</Application>
  <PresentationFormat>On-screen Show (4:3)</PresentationFormat>
  <Paragraphs>275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vista_po</vt:lpstr>
      <vt:lpstr>Document</vt:lpstr>
      <vt:lpstr>Microsoft Word Document</vt:lpstr>
      <vt:lpstr>VISTA: The Telescope challenge</vt:lpstr>
      <vt:lpstr>Systems Engineering at the Core of VISTA Design</vt:lpstr>
      <vt:lpstr>Phase A and Phase B</vt:lpstr>
      <vt:lpstr>Cost v’s Change v’s Time</vt:lpstr>
      <vt:lpstr>Cost v’s Change v’s Time</vt:lpstr>
      <vt:lpstr>Cost v’s Change v’s Time</vt:lpstr>
      <vt:lpstr>Design Development</vt:lpstr>
      <vt:lpstr>VISTA Designs</vt:lpstr>
      <vt:lpstr>The Design Validation Review</vt:lpstr>
      <vt:lpstr>The ESO involvement</vt:lpstr>
      <vt:lpstr>The ESO involvement</vt:lpstr>
      <vt:lpstr>The ESO involvement</vt:lpstr>
      <vt:lpstr>Filming “OO7: Quantum of Solace”</vt:lpstr>
      <vt:lpstr>Paranal Geology</vt:lpstr>
      <vt:lpstr>PowerPoint Presentation</vt:lpstr>
      <vt:lpstr>PowerPoint Presentation</vt:lpstr>
      <vt:lpstr>The ESO involvement</vt:lpstr>
      <vt:lpstr>Requirements</vt:lpstr>
      <vt:lpstr>and Goals?</vt:lpstr>
      <vt:lpstr>PowerPoint Presentation</vt:lpstr>
      <vt:lpstr>The ESO involvement</vt:lpstr>
      <vt:lpstr>Spec creep?</vt:lpstr>
      <vt:lpstr>Spec creep?</vt:lpstr>
      <vt:lpstr>VISTA Designs</vt:lpstr>
      <vt:lpstr>VISTA Designs</vt:lpstr>
      <vt:lpstr>VISTA Designs</vt:lpstr>
      <vt:lpstr>On Axis IR camera - cold baffles</vt:lpstr>
      <vt:lpstr>PowerPoint Presentation</vt:lpstr>
      <vt:lpstr>Encircled Energy at Ks</vt:lpstr>
      <vt:lpstr>VISTA Field of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VISTA Design Validation Review</dc:title>
  <dc:creator>Simon Craig</dc:creator>
  <cp:lastModifiedBy>Simon Craig</cp:lastModifiedBy>
  <cp:revision>66</cp:revision>
  <cp:lastPrinted>2000-12-11T10:50:13Z</cp:lastPrinted>
  <dcterms:created xsi:type="dcterms:W3CDTF">2000-11-03T14:16:40Z</dcterms:created>
  <dcterms:modified xsi:type="dcterms:W3CDTF">2013-01-17T12:08:57Z</dcterms:modified>
</cp:coreProperties>
</file>