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50" r:id="rId1"/>
    <p:sldMasterId id="2147483730" r:id="rId2"/>
  </p:sldMasterIdLst>
  <p:notesMasterIdLst>
    <p:notesMasterId r:id="rId56"/>
  </p:notesMasterIdLst>
  <p:handoutMasterIdLst>
    <p:handoutMasterId r:id="rId57"/>
  </p:handoutMasterIdLst>
  <p:sldIdLst>
    <p:sldId id="505" r:id="rId3"/>
    <p:sldId id="564" r:id="rId4"/>
    <p:sldId id="614" r:id="rId5"/>
    <p:sldId id="508" r:id="rId6"/>
    <p:sldId id="562" r:id="rId7"/>
    <p:sldId id="563" r:id="rId8"/>
    <p:sldId id="545" r:id="rId9"/>
    <p:sldId id="568" r:id="rId10"/>
    <p:sldId id="565" r:id="rId11"/>
    <p:sldId id="566" r:id="rId12"/>
    <p:sldId id="575" r:id="rId13"/>
    <p:sldId id="571" r:id="rId14"/>
    <p:sldId id="569" r:id="rId15"/>
    <p:sldId id="578" r:id="rId16"/>
    <p:sldId id="581" r:id="rId17"/>
    <p:sldId id="577" r:id="rId18"/>
    <p:sldId id="572" r:id="rId19"/>
    <p:sldId id="611" r:id="rId20"/>
    <p:sldId id="579" r:id="rId21"/>
    <p:sldId id="573" r:id="rId22"/>
    <p:sldId id="576" r:id="rId23"/>
    <p:sldId id="613" r:id="rId24"/>
    <p:sldId id="570" r:id="rId25"/>
    <p:sldId id="580" r:id="rId26"/>
    <p:sldId id="608" r:id="rId27"/>
    <p:sldId id="610" r:id="rId28"/>
    <p:sldId id="609" r:id="rId29"/>
    <p:sldId id="582" r:id="rId30"/>
    <p:sldId id="583" r:id="rId31"/>
    <p:sldId id="584" r:id="rId32"/>
    <p:sldId id="585" r:id="rId33"/>
    <p:sldId id="587" r:id="rId34"/>
    <p:sldId id="588" r:id="rId35"/>
    <p:sldId id="589" r:id="rId36"/>
    <p:sldId id="590" r:id="rId37"/>
    <p:sldId id="591" r:id="rId38"/>
    <p:sldId id="592" r:id="rId39"/>
    <p:sldId id="593" r:id="rId40"/>
    <p:sldId id="594" r:id="rId41"/>
    <p:sldId id="595" r:id="rId42"/>
    <p:sldId id="596" r:id="rId43"/>
    <p:sldId id="597" r:id="rId44"/>
    <p:sldId id="598" r:id="rId45"/>
    <p:sldId id="599" r:id="rId46"/>
    <p:sldId id="600" r:id="rId47"/>
    <p:sldId id="601" r:id="rId48"/>
    <p:sldId id="602" r:id="rId49"/>
    <p:sldId id="603" r:id="rId50"/>
    <p:sldId id="604" r:id="rId51"/>
    <p:sldId id="605" r:id="rId52"/>
    <p:sldId id="606" r:id="rId53"/>
    <p:sldId id="607" r:id="rId54"/>
    <p:sldId id="612" r:id="rId55"/>
  </p:sldIdLst>
  <p:sldSz cx="9144000" cy="6858000" type="overhead"/>
  <p:notesSz cx="6796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1F4B2"/>
    <a:srgbClr val="ECEC9C"/>
    <a:srgbClr val="003399"/>
    <a:srgbClr val="336699"/>
    <a:srgbClr val="008080"/>
    <a:srgbClr val="009999"/>
    <a:srgbClr val="FFF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104" y="-90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image" Target="../media/image66.png"/><Relationship Id="rId2" Type="http://schemas.openxmlformats.org/officeDocument/2006/relationships/image" Target="../media/image6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4" tIns="46131" rIns="92264" bIns="46131" numCol="1" anchor="t" anchorCtr="0" compatLnSpc="1">
            <a:prstTxWarp prst="textNoShape">
              <a:avLst/>
            </a:prstTxWarp>
          </a:bodyPr>
          <a:lstStyle>
            <a:lvl1pPr defTabSz="923925">
              <a:defRPr kumimoji="0"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Will Sutherland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4" tIns="46131" rIns="92264" bIns="46131" numCol="1" anchor="t" anchorCtr="0" compatLnSpc="1">
            <a:prstTxWarp prst="textNoShape">
              <a:avLst/>
            </a:prstTxWarp>
          </a:bodyPr>
          <a:lstStyle>
            <a:lvl1pPr algn="r" defTabSz="923925">
              <a:defRPr kumimoji="0" sz="1200" smtClean="0"/>
            </a:lvl1pPr>
          </a:lstStyle>
          <a:p>
            <a:pPr>
              <a:defRPr/>
            </a:pPr>
            <a:fld id="{0CD1A86A-08F5-9A45-B988-DCEE0FF984ED}" type="datetime1">
              <a:rPr lang="en-US"/>
              <a:pPr>
                <a:defRPr/>
              </a:pPr>
              <a:t>17/01/2013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4" tIns="46131" rIns="92264" bIns="46131" numCol="1" anchor="b" anchorCtr="0" compatLnSpc="1">
            <a:prstTxWarp prst="textNoShape">
              <a:avLst/>
            </a:prstTxWarp>
          </a:bodyPr>
          <a:lstStyle>
            <a:lvl1pPr defTabSz="923925">
              <a:defRPr kumimoji="0"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Designing a Wide-field Telescope: VISTA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1338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4" tIns="46131" rIns="92264" bIns="46131" numCol="1" anchor="b" anchorCtr="0" compatLnSpc="1">
            <a:prstTxWarp prst="textNoShape">
              <a:avLst/>
            </a:prstTxWarp>
          </a:bodyPr>
          <a:lstStyle>
            <a:lvl1pPr algn="r" defTabSz="923925">
              <a:defRPr kumimoji="0" sz="1200" smtClean="0"/>
            </a:lvl1pPr>
          </a:lstStyle>
          <a:p>
            <a:pPr>
              <a:defRPr/>
            </a:pPr>
            <a:fld id="{00858784-5213-444B-A44F-A2BE6762E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8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4" tIns="46131" rIns="92264" bIns="46131" numCol="1" anchor="t" anchorCtr="0" compatLnSpc="1">
            <a:prstTxWarp prst="textNoShape">
              <a:avLst/>
            </a:prstTxWarp>
          </a:bodyPr>
          <a:lstStyle>
            <a:lvl1pPr defTabSz="923925">
              <a:defRPr kumimoji="0"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9"/>
          <p:cNvSpPr>
            <a:spLocks noChangeArrowheads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3162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4" tIns="46131" rIns="92264" bIns="46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4" tIns="46131" rIns="92264" bIns="46131" numCol="1" anchor="t" anchorCtr="0" compatLnSpc="1">
            <a:prstTxWarp prst="textNoShape">
              <a:avLst/>
            </a:prstTxWarp>
          </a:bodyPr>
          <a:lstStyle>
            <a:lvl1pPr algn="r" defTabSz="923925">
              <a:defRPr kumimoji="0" sz="1200" smtClean="0"/>
            </a:lvl1pPr>
          </a:lstStyle>
          <a:p>
            <a:pPr>
              <a:defRPr/>
            </a:pPr>
            <a:fld id="{DD7BDF41-8045-104A-B72C-5DCE593845FA}" type="datetime1">
              <a:rPr lang="en-US"/>
              <a:pPr>
                <a:defRPr/>
              </a:pPr>
              <a:t>17/01/2013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4" tIns="46131" rIns="92264" bIns="46131" numCol="1" anchor="b" anchorCtr="0" compatLnSpc="1">
            <a:prstTxWarp prst="textNoShape">
              <a:avLst/>
            </a:prstTxWarp>
          </a:bodyPr>
          <a:lstStyle>
            <a:lvl1pPr defTabSz="923925">
              <a:defRPr kumimoji="0"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1338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64" tIns="46131" rIns="92264" bIns="46131" numCol="1" anchor="b" anchorCtr="0" compatLnSpc="1">
            <a:prstTxWarp prst="textNoShape">
              <a:avLst/>
            </a:prstTxWarp>
          </a:bodyPr>
          <a:lstStyle>
            <a:lvl1pPr algn="r" defTabSz="923925">
              <a:defRPr kumimoji="0" sz="1200" smtClean="0"/>
            </a:lvl1pPr>
          </a:lstStyle>
          <a:p>
            <a:pPr>
              <a:defRPr/>
            </a:pPr>
            <a:fld id="{C0A8FC3E-0D73-3941-A771-803925048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783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7D99726-99E2-984A-8A5A-3545EB49C7D0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1741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29D1832-1841-DA48-BCFC-060BCDCBED2E}" type="slidenum">
              <a:rPr kumimoji="0" lang="en-US" sz="1200"/>
              <a:pPr/>
              <a:t>1</a:t>
            </a:fld>
            <a:endParaRPr kumimoji="0" lang="en-US" sz="1200"/>
          </a:p>
        </p:txBody>
      </p:sp>
      <p:sp>
        <p:nvSpPr>
          <p:cNvPr id="17411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081AC18-803A-9540-B603-30F36BF752D3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440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F3F0F43-89E0-EC42-9499-7BA4D63F45B6}" type="slidenum">
              <a:rPr kumimoji="0" lang="en-US" sz="1200"/>
              <a:pPr/>
              <a:t>41</a:t>
            </a:fld>
            <a:endParaRPr kumimoji="0" lang="en-US" sz="1200"/>
          </a:p>
        </p:txBody>
      </p:sp>
      <p:sp>
        <p:nvSpPr>
          <p:cNvPr id="44036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E3ECA9-325E-604D-BD6C-7FC0768382B3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4608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50F948-9006-1045-9A5A-6A8549F1353E}" type="slidenum">
              <a:rPr kumimoji="0" lang="en-US" sz="1200"/>
              <a:pPr/>
              <a:t>42</a:t>
            </a:fld>
            <a:endParaRPr kumimoji="0" lang="en-US" sz="1200"/>
          </a:p>
        </p:txBody>
      </p:sp>
      <p:sp>
        <p:nvSpPr>
          <p:cNvPr id="46084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7F5AE35-A83A-F040-8B33-13A04D9C772A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481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5A5A34-4531-6D4F-827A-E3C8C2C7AA55}" type="slidenum">
              <a:rPr kumimoji="0" lang="en-US" sz="1200"/>
              <a:pPr/>
              <a:t>43</a:t>
            </a:fld>
            <a:endParaRPr kumimoji="0" lang="en-US" sz="1200"/>
          </a:p>
        </p:txBody>
      </p:sp>
      <p:sp>
        <p:nvSpPr>
          <p:cNvPr id="48132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4C8C74-6686-404E-9DCB-DEAA43263BCB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0B5944E-6134-E842-98D9-9A9D11F08F13}" type="slidenum">
              <a:rPr kumimoji="0" lang="en-US" sz="1200"/>
              <a:pPr/>
              <a:t>45</a:t>
            </a:fld>
            <a:endParaRPr kumimoji="0" lang="en-US" sz="1200"/>
          </a:p>
        </p:txBody>
      </p:sp>
      <p:sp>
        <p:nvSpPr>
          <p:cNvPr id="51204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52159AD-2DA5-004E-B42C-81AFB94637C5}" type="slidenum">
              <a:rPr kumimoji="0" lang="en-US" sz="1200"/>
              <a:pPr/>
              <a:t>47</a:t>
            </a:fld>
            <a:endParaRPr kumimoji="0" lang="en-US" sz="1200"/>
          </a:p>
        </p:txBody>
      </p:sp>
      <p:sp>
        <p:nvSpPr>
          <p:cNvPr id="604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82FAB9F-BDB1-474B-A433-D84FD7D25AD0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2048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7481B6-88AB-D444-821E-B48E522818EA}" type="slidenum">
              <a:rPr kumimoji="0" lang="en-US" sz="1200"/>
              <a:pPr/>
              <a:t>4</a:t>
            </a:fld>
            <a:endParaRPr kumimoji="0" lang="en-US" sz="1200"/>
          </a:p>
        </p:txBody>
      </p:sp>
      <p:sp>
        <p:nvSpPr>
          <p:cNvPr id="20483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19332C-6F84-6748-A81F-57EF2FAF157A}" type="slidenum">
              <a:rPr lang="en-GB"/>
              <a:pPr/>
              <a:t>19</a:t>
            </a:fld>
            <a:endParaRPr lang="en-GB"/>
          </a:p>
        </p:txBody>
      </p:sp>
      <p:sp>
        <p:nvSpPr>
          <p:cNvPr id="290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BB85034-AE8F-9249-97C4-5C9BE26FEFC7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235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18DFAA9-2EA4-D34C-83F0-FEB0113D2A65}" type="slidenum">
              <a:rPr kumimoji="0" lang="en-US" sz="1200"/>
              <a:pPr/>
              <a:t>28</a:t>
            </a:fld>
            <a:endParaRPr kumimoji="0" lang="en-US" sz="1200"/>
          </a:p>
        </p:txBody>
      </p:sp>
      <p:sp>
        <p:nvSpPr>
          <p:cNvPr id="23556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+300nm arises because the actual field positions used are 2.5mm or 4.5mm further off-axis than modelled.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-1160nm effect comes from an independent measurement of a systematic underestimate of the results returned by the SH system.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623E7-D650-2944-8AF9-2D9BD9E3D2BD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276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BD3D7A7-E3BC-1F4B-9EB0-DD4D279D6F82}" type="slidenum">
              <a:rPr kumimoji="0" lang="en-US" sz="1200"/>
              <a:pPr/>
              <a:t>31</a:t>
            </a:fld>
            <a:endParaRPr kumimoji="0" lang="en-US" sz="1200"/>
          </a:p>
        </p:txBody>
      </p:sp>
      <p:sp>
        <p:nvSpPr>
          <p:cNvPr id="27652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C3973DB-3602-0E46-AD7E-BC86CEF0CF00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307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88EDB8-B2B2-8C41-BC6B-99934CF85322}" type="slidenum">
              <a:rPr kumimoji="0" lang="en-US" sz="1200"/>
              <a:pPr/>
              <a:t>32</a:t>
            </a:fld>
            <a:endParaRPr kumimoji="0" lang="en-US" sz="1200"/>
          </a:p>
        </p:txBody>
      </p:sp>
      <p:sp>
        <p:nvSpPr>
          <p:cNvPr id="30724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4A9D8D5-A7A0-7040-85A5-DDB1AAD87ABA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327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F912423-2F5B-D241-9D3A-DB343A454A73}" type="slidenum">
              <a:rPr kumimoji="0" lang="en-US" sz="1200"/>
              <a:pPr/>
              <a:t>33</a:t>
            </a:fld>
            <a:endParaRPr kumimoji="0" lang="en-US" sz="1200"/>
          </a:p>
        </p:txBody>
      </p:sp>
      <p:sp>
        <p:nvSpPr>
          <p:cNvPr id="32772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4BB132-EAE2-AF4C-8FF0-755B8129D1E1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348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50498F-6D25-6C46-ADF1-25E63C9E7D80}" type="slidenum">
              <a:rPr kumimoji="0" lang="en-US" sz="1200"/>
              <a:pPr/>
              <a:t>34</a:t>
            </a:fld>
            <a:endParaRPr kumimoji="0" lang="en-US" sz="1200"/>
          </a:p>
        </p:txBody>
      </p:sp>
      <p:sp>
        <p:nvSpPr>
          <p:cNvPr id="34820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A90A510-5AF9-084A-8C9E-7452A2A979DA}" type="datetime1">
              <a:rPr kumimoji="0" lang="en-US" sz="1200"/>
              <a:pPr/>
              <a:t>17/01/2013</a:t>
            </a:fld>
            <a:endParaRPr kumimoji="0" lang="en-US" sz="1200"/>
          </a:p>
        </p:txBody>
      </p:sp>
      <p:sp>
        <p:nvSpPr>
          <p:cNvPr id="368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CB4F708-F5D5-0645-ADE7-F2ACE7B7BE0A}" type="slidenum">
              <a:rPr kumimoji="0" lang="en-US" sz="1200"/>
              <a:pPr/>
              <a:t>35</a:t>
            </a:fld>
            <a:endParaRPr kumimoji="0" lang="en-US" sz="1200"/>
          </a:p>
        </p:txBody>
      </p:sp>
      <p:sp>
        <p:nvSpPr>
          <p:cNvPr id="36868" name="Rectangle 2"/>
          <p:cNvSpPr>
            <a:spLocks noChangeArrowheads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CI_PPT_templ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6738"/>
            <a:ext cx="5715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724400" y="6400800"/>
            <a:ext cx="1905000" cy="457200"/>
          </a:xfrm>
        </p:spPr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743200" y="6400800"/>
            <a:ext cx="990600" cy="457200"/>
          </a:xfrm>
        </p:spPr>
        <p:txBody>
          <a:bodyPr/>
          <a:lstStyle>
            <a:lvl1pPr>
              <a:defRPr>
                <a:solidFill>
                  <a:srgbClr val="57896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547B64-301F-6541-AFF3-B1DA4250E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5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A0B292-8604-C249-BAA3-89A9C171D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2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453A89A-29B5-7843-BBBC-F068E32A1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95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2588" y="354013"/>
            <a:ext cx="6254750" cy="950912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2925" y="6208713"/>
            <a:ext cx="20732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SPIE – Instrumentation</a:t>
            </a:r>
          </a:p>
          <a:p>
            <a:r>
              <a:rPr lang="en-GB"/>
              <a:t>27 May 2006</a:t>
            </a:r>
          </a:p>
        </p:txBody>
      </p:sp>
    </p:spTree>
    <p:extLst>
      <p:ext uri="{BB962C8B-B14F-4D97-AF65-F5344CB8AC3E}">
        <p14:creationId xmlns:p14="http://schemas.microsoft.com/office/powerpoint/2010/main" val="3642818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354013"/>
            <a:ext cx="6254750" cy="950912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42925" y="6208713"/>
            <a:ext cx="20732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SPIE – Instrumentation</a:t>
            </a:r>
          </a:p>
          <a:p>
            <a:r>
              <a:rPr lang="en-GB"/>
              <a:t>27 May 2006</a:t>
            </a:r>
          </a:p>
        </p:txBody>
      </p:sp>
    </p:spTree>
    <p:extLst>
      <p:ext uri="{BB962C8B-B14F-4D97-AF65-F5344CB8AC3E}">
        <p14:creationId xmlns:p14="http://schemas.microsoft.com/office/powerpoint/2010/main" val="3204677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B6C4555B-7D0F-CC45-AE2A-0BDCF2B9DF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766095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9C23A0C9-95A0-5545-B069-EBB38BC536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790385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035491FE-E9C2-C745-9A7B-6FF370D29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384802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C55423D5-A0A5-324E-8FAA-8C8B7811B8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561150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36DF2A59-6097-7445-938F-517046CCCA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450880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C047193E-C8C1-9644-9E4A-6351A712EE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272990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DD596C-0EE0-6545-8DBF-9F84D2BDF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15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4DE0EC70-D1F6-9945-9219-8E87D468F8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03567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B942CFAC-49CC-8847-BBE8-9B9CCD5237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518095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9BE3DF94-A50B-DA43-AEE2-F89A4D0E59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797472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0821EA2A-2F25-D843-B8B2-CE2E993022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134644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07988"/>
            <a:ext cx="2057400" cy="571817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07988"/>
            <a:ext cx="6019800" cy="57181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BAD7F95E-CD3F-9E42-8953-C4F7CFDB5B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844118"/>
      </p:ext>
    </p:extLst>
  </p:cSld>
  <p:clrMapOvr>
    <a:masterClrMapping/>
  </p:clrMapOvr>
  <p:transition xmlns:p14="http://schemas.microsoft.com/office/powerpoint/2010/main" spd="med"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A3A9796-9AFF-8343-8539-68EC71718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5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BB579C1-F30F-4942-8C64-7A32708A0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1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C2D8F6-5507-134E-931E-1C042BFBB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4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084688B-691D-BC4B-8C0D-82624B92B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84663FB-253D-4F45-871D-D0CDDAB04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72E4AE-64E0-E942-8423-711465660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2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EEBF8C5-98B9-4540-8034-E82CC9129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11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SCI_PPT_templ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6738"/>
            <a:ext cx="57150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81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1985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dirty="0" smtClean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Celebrating VISTA, UKATC, Jan 2013	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86" r:id="rId12"/>
    <p:sldLayoutId id="214748378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  <a:ea typeface="ＭＳ Ｐゴシック" pitchFamily="1" charset="-128"/>
          <a:cs typeface="ＭＳ Ｐゴシック" pitchFamily="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charset="0"/>
        <a:buChar char="§"/>
        <a:defRPr kumimoji="1" sz="3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charset="0"/>
        <a:buChar char="l"/>
        <a:defRPr kumimoji="1" sz="2800">
          <a:solidFill>
            <a:schemeClr val="tx1"/>
          </a:solidFill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4863" y="407988"/>
            <a:ext cx="582930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1213" y="6264275"/>
            <a:ext cx="29845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000" smtClean="0">
                <a:solidFill>
                  <a:srgbClr val="000000"/>
                </a:solidFill>
                <a:cs typeface="Times New Roman" charset="0"/>
              </a:defRPr>
            </a:lvl1pPr>
          </a:lstStyle>
          <a:p>
            <a:pPr>
              <a:defRPr/>
            </a:pPr>
            <a:fld id="{29602FFE-9E1D-B343-ABD6-1A2914DF45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314700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kumimoji="0" lang="en-US" sz="20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" name="Picture 6" descr="VISTA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6" b="29532"/>
          <a:stretch>
            <a:fillRect/>
          </a:stretch>
        </p:blipFill>
        <p:spPr bwMode="auto">
          <a:xfrm>
            <a:off x="7289800" y="327025"/>
            <a:ext cx="12620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8715375" y="2257425"/>
            <a:ext cx="428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kumimoji="0" lang="en-US" sz="20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" name="Picture 8" descr="Durham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5" b="7382"/>
          <a:stretch>
            <a:fillRect/>
          </a:stretch>
        </p:blipFill>
        <p:spPr bwMode="auto">
          <a:xfrm>
            <a:off x="3000375" y="6203950"/>
            <a:ext cx="381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0" name="Group 9"/>
          <p:cNvGrpSpPr>
            <a:grpSpLocks/>
          </p:cNvGrpSpPr>
          <p:nvPr/>
        </p:nvGrpSpPr>
        <p:grpSpPr bwMode="auto">
          <a:xfrm>
            <a:off x="68263" y="1852613"/>
            <a:ext cx="5559425" cy="900112"/>
            <a:chOff x="43" y="0"/>
            <a:chExt cx="3502" cy="567"/>
          </a:xfrm>
        </p:grpSpPr>
        <p:sp>
          <p:nvSpPr>
            <p:cNvPr id="13322" name="Rectangle 10"/>
            <p:cNvSpPr>
              <a:spLocks noChangeArrowheads="1"/>
            </p:cNvSpPr>
            <p:nvPr userDrawn="1"/>
          </p:nvSpPr>
          <p:spPr bwMode="auto">
            <a:xfrm>
              <a:off x="43" y="0"/>
              <a:ext cx="270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kumimoji="0" lang="en-US" sz="20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4" name="Rectangle 11"/>
            <p:cNvSpPr>
              <a:spLocks noChangeArrowheads="1"/>
            </p:cNvSpPr>
            <p:nvPr userDrawn="1"/>
          </p:nvSpPr>
          <p:spPr bwMode="auto">
            <a:xfrm>
              <a:off x="313" y="0"/>
              <a:ext cx="851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tabLst>
                  <a:tab pos="2743200" algn="ctr"/>
                  <a:tab pos="5486400" algn="r"/>
                </a:tabLst>
                <a:defRPr/>
              </a:pPr>
              <a:r>
                <a:rPr kumimoji="0" lang="en-US" sz="500" b="1">
                  <a:solidFill>
                    <a:srgbClr val="CC00FF"/>
                  </a:solidFill>
                  <a:cs typeface="Times New Roman" charset="0"/>
                </a:rPr>
                <a:t> </a:t>
              </a:r>
              <a:endParaRPr kumimoji="0" lang="en-US" sz="1200">
                <a:solidFill>
                  <a:srgbClr val="000000"/>
                </a:solidFill>
                <a:cs typeface="Times New Roman" charset="0"/>
              </a:endParaRPr>
            </a:p>
          </p:txBody>
        </p:sp>
        <p:sp>
          <p:nvSpPr>
            <p:cNvPr id="13324" name="Rectangle 12"/>
            <p:cNvSpPr>
              <a:spLocks noChangeArrowheads="1"/>
            </p:cNvSpPr>
            <p:nvPr userDrawn="1"/>
          </p:nvSpPr>
          <p:spPr bwMode="auto">
            <a:xfrm>
              <a:off x="1164" y="0"/>
              <a:ext cx="624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>
                <a:tabLst>
                  <a:tab pos="2743200" algn="ctr"/>
                  <a:tab pos="5486400" algn="r"/>
                </a:tabLst>
                <a:defRPr/>
              </a:pPr>
              <a:r>
                <a:rPr kumimoji="0" lang="en-US" sz="200" b="1">
                  <a:solidFill>
                    <a:srgbClr val="9900CC"/>
                  </a:solidFill>
                  <a:cs typeface="Times New Roman" charset="0"/>
                </a:rPr>
                <a:t> </a:t>
              </a:r>
              <a:endParaRPr kumimoji="0" lang="en-US" sz="1200">
                <a:solidFill>
                  <a:srgbClr val="000000"/>
                </a:solidFill>
                <a:cs typeface="Times New Roman" charset="0"/>
              </a:endParaRPr>
            </a:p>
          </p:txBody>
        </p:sp>
        <p:sp>
          <p:nvSpPr>
            <p:cNvPr id="13325" name="Rectangle 13"/>
            <p:cNvSpPr>
              <a:spLocks noChangeArrowheads="1"/>
            </p:cNvSpPr>
            <p:nvPr userDrawn="1"/>
          </p:nvSpPr>
          <p:spPr bwMode="auto">
            <a:xfrm>
              <a:off x="1788" y="0"/>
              <a:ext cx="437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kumimoji="0" lang="en-US" sz="20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 userDrawn="1"/>
          </p:nvSpPr>
          <p:spPr bwMode="auto">
            <a:xfrm>
              <a:off x="2225" y="0"/>
              <a:ext cx="1320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kumimoji="0" lang="en-US" sz="200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275272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tabLst>
                <a:tab pos="2743200" algn="ctr"/>
                <a:tab pos="5486400" algn="r"/>
              </a:tabLst>
              <a:defRPr/>
            </a:pPr>
            <a:endParaRPr kumimoji="0" lang="en-US" sz="1200">
              <a:solidFill>
                <a:srgbClr val="000000"/>
              </a:solidFill>
              <a:cs typeface="Times New Roman" charset="0"/>
            </a:endParaRPr>
          </a:p>
          <a:p>
            <a:pPr>
              <a:tabLst>
                <a:tab pos="2743200" algn="ctr"/>
                <a:tab pos="5486400" algn="r"/>
              </a:tabLst>
              <a:defRPr/>
            </a:pPr>
            <a:endParaRPr kumimoji="0"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4259263" y="2809875"/>
            <a:ext cx="693737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kumimoji="0" lang="en-US" sz="20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3323" name="Picture 18" descr="RAL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37" b="13289"/>
          <a:stretch>
            <a:fillRect/>
          </a:stretch>
        </p:blipFill>
        <p:spPr bwMode="auto">
          <a:xfrm>
            <a:off x="5867400" y="6248400"/>
            <a:ext cx="390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5207000" y="6178550"/>
            <a:ext cx="685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tabLst>
                <a:tab pos="2743200" algn="ctr"/>
                <a:tab pos="5486400" algn="r"/>
              </a:tabLst>
              <a:defRPr/>
            </a:pPr>
            <a:r>
              <a:rPr kumimoji="0" lang="en-US" sz="800" b="1">
                <a:solidFill>
                  <a:srgbClr val="9900CC"/>
                </a:solidFill>
                <a:cs typeface="Times New Roman" charset="0"/>
              </a:rPr>
              <a:t>Rutherford</a:t>
            </a:r>
            <a:endParaRPr kumimoji="0" lang="en-US" sz="1200">
              <a:solidFill>
                <a:srgbClr val="000000"/>
              </a:solidFill>
              <a:cs typeface="Times New Roman" charset="0"/>
            </a:endParaRPr>
          </a:p>
          <a:p>
            <a:pPr>
              <a:tabLst>
                <a:tab pos="2743200" algn="ctr"/>
                <a:tab pos="5486400" algn="r"/>
              </a:tabLst>
              <a:defRPr/>
            </a:pPr>
            <a:r>
              <a:rPr kumimoji="0" lang="en-US" sz="800" b="1">
                <a:solidFill>
                  <a:srgbClr val="9900CC"/>
                </a:solidFill>
                <a:cs typeface="Times New Roman" charset="0"/>
              </a:rPr>
              <a:t>Appleton</a:t>
            </a:r>
            <a:endParaRPr kumimoji="0" lang="en-US" sz="1200">
              <a:solidFill>
                <a:srgbClr val="000000"/>
              </a:solidFill>
              <a:cs typeface="Times New Roman" charset="0"/>
            </a:endParaRPr>
          </a:p>
          <a:p>
            <a:pPr>
              <a:tabLst>
                <a:tab pos="2743200" algn="ctr"/>
                <a:tab pos="5486400" algn="r"/>
              </a:tabLst>
              <a:defRPr/>
            </a:pPr>
            <a:r>
              <a:rPr kumimoji="0" lang="en-GB" sz="800" b="1">
                <a:solidFill>
                  <a:srgbClr val="9900CC"/>
                </a:solidFill>
                <a:cs typeface="Times New Roman" charset="0"/>
              </a:rPr>
              <a:t>Laboratory</a:t>
            </a:r>
            <a:r>
              <a:rPr kumimoji="0" lang="en-US" sz="900">
                <a:solidFill>
                  <a:srgbClr val="000000"/>
                </a:solidFill>
                <a:cs typeface="+mn-cs"/>
              </a:rPr>
              <a:t> </a:t>
            </a:r>
            <a:endParaRPr kumimoji="0"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4000500" y="3346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kumimoji="0" lang="en-US" sz="20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3326" name="Picture 21" descr="ATC 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" b="64969"/>
          <a:stretch>
            <a:fillRect/>
          </a:stretch>
        </p:blipFill>
        <p:spPr bwMode="auto">
          <a:xfrm>
            <a:off x="6635750" y="6256338"/>
            <a:ext cx="1276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4" name="Rectangle 22"/>
          <p:cNvSpPr>
            <a:spLocks noChangeArrowheads="1"/>
          </p:cNvSpPr>
          <p:nvPr userDrawn="1"/>
        </p:nvSpPr>
        <p:spPr bwMode="auto">
          <a:xfrm>
            <a:off x="7248525" y="1116013"/>
            <a:ext cx="1387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sz="2000">
                <a:solidFill>
                  <a:srgbClr val="FF3300"/>
                </a:solidFill>
                <a:cs typeface="+mn-cs"/>
              </a:rPr>
              <a:t>IR Camera</a:t>
            </a:r>
            <a:endParaRPr kumimoji="0" lang="en-GB" sz="2000">
              <a:solidFill>
                <a:srgbClr val="FF3300"/>
              </a:solidFill>
              <a:cs typeface="+mn-cs"/>
            </a:endParaRPr>
          </a:p>
        </p:txBody>
      </p:sp>
      <p:sp>
        <p:nvSpPr>
          <p:cNvPr id="13364" name="Text Box 52"/>
          <p:cNvSpPr txBox="1">
            <a:spLocks noChangeArrowheads="1"/>
          </p:cNvSpPr>
          <p:nvPr userDrawn="1"/>
        </p:nvSpPr>
        <p:spPr bwMode="auto">
          <a:xfrm>
            <a:off x="3305175" y="6251575"/>
            <a:ext cx="1806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sz="800" b="1">
                <a:solidFill>
                  <a:srgbClr val="CC00FF"/>
                </a:solidFill>
                <a:cs typeface="Times New Roman" charset="0"/>
              </a:rPr>
              <a:t>University of Durham</a:t>
            </a:r>
            <a:endParaRPr kumimoji="0" lang="en-US" sz="1200">
              <a:solidFill>
                <a:srgbClr val="000000"/>
              </a:solidFill>
              <a:cs typeface="Times New Roman" charset="0"/>
            </a:endParaRPr>
          </a:p>
          <a:p>
            <a:pPr>
              <a:defRPr/>
            </a:pPr>
            <a:r>
              <a:rPr kumimoji="0" lang="en-GB" sz="800" b="1" i="1">
                <a:solidFill>
                  <a:srgbClr val="CC00FF"/>
                </a:solidFill>
                <a:cs typeface="Times New Roman" charset="0"/>
              </a:rPr>
              <a:t>Astronomical Instrumentation Group</a:t>
            </a:r>
          </a:p>
        </p:txBody>
      </p:sp>
      <p:sp>
        <p:nvSpPr>
          <p:cNvPr id="13365" name="Text Box 53"/>
          <p:cNvSpPr txBox="1">
            <a:spLocks noChangeArrowheads="1"/>
          </p:cNvSpPr>
          <p:nvPr userDrawn="1"/>
        </p:nvSpPr>
        <p:spPr bwMode="auto">
          <a:xfrm>
            <a:off x="400050" y="6191250"/>
            <a:ext cx="20637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tIns="36000" bIns="36000"/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1000" b="1">
                <a:solidFill>
                  <a:srgbClr val="000000"/>
                </a:solidFill>
                <a:cs typeface="+mn-cs"/>
              </a:rPr>
              <a:t>IR Camera Preliminary Design Review</a:t>
            </a:r>
          </a:p>
          <a:p>
            <a:pPr algn="ctr">
              <a:spcBef>
                <a:spcPct val="50000"/>
              </a:spcBef>
              <a:defRPr/>
            </a:pPr>
            <a:r>
              <a:rPr kumimoji="0" lang="en-GB" sz="1000">
                <a:solidFill>
                  <a:srgbClr val="000000"/>
                </a:solidFill>
                <a:cs typeface="+mn-cs"/>
              </a:rPr>
              <a:t>10-11 December 2002</a:t>
            </a:r>
          </a:p>
        </p:txBody>
      </p:sp>
      <p:sp>
        <p:nvSpPr>
          <p:cNvPr id="13366" name="Text Box 54"/>
          <p:cNvSpPr txBox="1">
            <a:spLocks noChangeArrowheads="1"/>
          </p:cNvSpPr>
          <p:nvPr userDrawn="1"/>
        </p:nvSpPr>
        <p:spPr bwMode="auto">
          <a:xfrm>
            <a:off x="8178800" y="6286500"/>
            <a:ext cx="584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en-GB" sz="1000">
                <a:solidFill>
                  <a:srgbClr val="000000"/>
                </a:solidFill>
                <a:cs typeface="+mn-cs"/>
              </a:rPr>
              <a:t>Page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xmlns:p14="http://schemas.microsoft.com/office/powerpoint/2010/main" spd="med">
    <p:strips dir="ld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gbd\Desktop\!OLE_LINK1" TargetMode="External"/><Relationship Id="rId4" Type="http://schemas.openxmlformats.org/officeDocument/2006/relationships/image" Target="../media/image20.png"/><Relationship Id="rId5" Type="http://schemas.openxmlformats.org/officeDocument/2006/relationships/oleObject" Target="file:///\\localhost\Users\gbd\Desktop\Macintosh%20HD:Users:gbd:Desktop:SPIE2010:SPIE%207735-54%20VISTA%20IR%20Comm.doc!OLE_LINK2" TargetMode="External"/><Relationship Id="rId6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gif"/><Relationship Id="rId3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Relationship Id="rId3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gbd\Desktop\Macintosh%20HD:Users:gbd:Desktop:SPIE2010:SPIE%207735-54%20VISTA%20IR%20Comm.doc!OLE_LINK4" TargetMode="External"/><Relationship Id="rId4" Type="http://schemas.openxmlformats.org/officeDocument/2006/relationships/image" Target="../media/image5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file:///\\localhost\Users\gbd\Desktop\Macintosh%20HD:Users:gbd:Desktop:SPIE2010:SPIE%207735-54%20VISTA%20IR%20Comm.doc!OLE_LINK5" TargetMode="External"/><Relationship Id="rId5" Type="http://schemas.openxmlformats.org/officeDocument/2006/relationships/image" Target="../media/image56.png"/><Relationship Id="rId6" Type="http://schemas.openxmlformats.org/officeDocument/2006/relationships/image" Target="../media/image57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59.jpeg"/><Relationship Id="rId5" Type="http://schemas.openxmlformats.org/officeDocument/2006/relationships/oleObject" Target="file:///\\localhost\Users\gbd\Desktop\Macintosh%20HD:Users:gbd:Desktop:SPIE2010:SPIE%207735-54%20VISTA%20IR%20Comm.doc!OLE_LINK6" TargetMode="External"/><Relationship Id="rId6" Type="http://schemas.openxmlformats.org/officeDocument/2006/relationships/image" Target="../media/image58.png"/><Relationship Id="rId7" Type="http://schemas.openxmlformats.org/officeDocument/2006/relationships/image" Target="../media/image60.jp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gbd\Desktop\Macintosh%20HD:Users:gbd:Desktop:SPIE2010:SPIE%207735-54%20VISTA%20IR%20Comm.doc!OLE_LINK8" TargetMode="External"/><Relationship Id="rId4" Type="http://schemas.openxmlformats.org/officeDocument/2006/relationships/image" Target="../media/image63.png"/><Relationship Id="rId5" Type="http://schemas.openxmlformats.org/officeDocument/2006/relationships/oleObject" Target="file:///\\localhost\Users\gbd\Desktop\Macintosh%20HD:Users:gbd:Desktop:SPIE2010:SPIE%207735-54%20VISTA%20IR%20Comm.doc!OLE_LINK9" TargetMode="External"/><Relationship Id="rId6" Type="http://schemas.openxmlformats.org/officeDocument/2006/relationships/image" Target="../media/image6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gbd\Desktop\Macintosh%20HD:Users:gbd:Desktop:SPIE2010:7740-122.doc!OLE_LINK3" TargetMode="External"/><Relationship Id="rId4" Type="http://schemas.openxmlformats.org/officeDocument/2006/relationships/image" Target="../media/image65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gbd\Desktop\!OLE_LINK10" TargetMode="External"/><Relationship Id="rId4" Type="http://schemas.openxmlformats.org/officeDocument/2006/relationships/image" Target="../media/image66.png"/><Relationship Id="rId5" Type="http://schemas.openxmlformats.org/officeDocument/2006/relationships/oleObject" Target="file:///\\localhost\Users\gbd\Desktop\!OLE_LINK11" TargetMode="External"/><Relationship Id="rId6" Type="http://schemas.openxmlformats.org/officeDocument/2006/relationships/image" Target="../media/image67.png"/><Relationship Id="rId7" Type="http://schemas.openxmlformats.org/officeDocument/2006/relationships/oleObject" Target="file:///\\localhost\Users\gbd\Desktop\!OLE_LINK12" TargetMode="External"/><Relationship Id="rId8" Type="http://schemas.openxmlformats.org/officeDocument/2006/relationships/image" Target="../media/image68.png"/><Relationship Id="rId9" Type="http://schemas.openxmlformats.org/officeDocument/2006/relationships/oleObject" Target="file:///\\localhost\Users\gbd\Desktop\!OLE_LINK13" TargetMode="External"/><Relationship Id="rId10" Type="http://schemas.openxmlformats.org/officeDocument/2006/relationships/image" Target="../media/image69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gbd\Desktop\Macintosh%20HD:Users:gbd:Desktop:SPIE2010:SPIE%207735-54%20VISTA%20IR%20Comm.doc!OLE_LINK14" TargetMode="External"/><Relationship Id="rId4" Type="http://schemas.openxmlformats.org/officeDocument/2006/relationships/image" Target="../media/image70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gbd\Desktop\Macintosh%20HD:Users:gbd:Desktop:SPIE2010:SPIE%207735-54%20VISTA%20IR%20Comm.doc!OLE_LINK15" TargetMode="External"/><Relationship Id="rId4" Type="http://schemas.openxmlformats.org/officeDocument/2006/relationships/image" Target="../media/image75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>
            <p:ph type="ctrTitle"/>
          </p:nvPr>
        </p:nvSpPr>
        <p:spPr>
          <a:xfrm>
            <a:off x="685800" y="838200"/>
            <a:ext cx="7772400" cy="1143000"/>
          </a:xfrm>
          <a:noFill/>
        </p:spPr>
        <p:txBody>
          <a:bodyPr lIns="92075" tIns="46038" rIns="92075" bIns="46038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Camera Challenge</a:t>
            </a:r>
            <a:endParaRPr lang="en-US" sz="36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>
            <p:ph type="subTitle" idx="1"/>
          </p:nvPr>
        </p:nvSpPr>
        <p:spPr>
          <a:xfrm>
            <a:off x="1066800" y="2895600"/>
            <a:ext cx="7010400" cy="2743200"/>
          </a:xfrm>
          <a:noFill/>
        </p:spPr>
        <p:txBody>
          <a:bodyPr lIns="92075" tIns="46038" rIns="92075" bIns="46038"/>
          <a:lstStyle/>
          <a:p>
            <a:pPr>
              <a:buFont typeface="Monotype Sorts" charset="0"/>
              <a:buNone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Gavin Dalton</a:t>
            </a:r>
          </a:p>
          <a:p>
            <a:pPr>
              <a:buFont typeface="Monotype Sorts" charset="0"/>
              <a:buNone/>
            </a:pPr>
            <a:r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t>RALSpace</a:t>
            </a:r>
          </a:p>
          <a:p>
            <a:pPr>
              <a:buFont typeface="Monotype Sorts" charset="0"/>
              <a:buNone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7846640" cy="739552"/>
          </a:xfrm>
        </p:spPr>
        <p:txBody>
          <a:bodyPr/>
          <a:lstStyle/>
          <a:p>
            <a:r>
              <a:rPr lang="en-US" dirty="0" smtClean="0"/>
              <a:t>Handling Issues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549499"/>
              </p:ext>
            </p:extLst>
          </p:nvPr>
        </p:nvGraphicFramePr>
        <p:xfrm>
          <a:off x="3347864" y="1844824"/>
          <a:ext cx="5324475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6" name="VISIO" r:id="rId3" imgW="5182743" imgH="3503981" progId="Visio.Drawing.6">
                  <p:embed/>
                </p:oleObj>
              </mc:Choice>
              <mc:Fallback>
                <p:oleObj name="VISIO" r:id="rId3" imgW="5182743" imgH="3503981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1844824"/>
                        <a:ext cx="5324475" cy="360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2" t="20300" r="15207" b="21185"/>
          <a:stretch>
            <a:fillRect/>
          </a:stretch>
        </p:blipFill>
        <p:spPr bwMode="auto">
          <a:xfrm>
            <a:off x="153988" y="1420813"/>
            <a:ext cx="5907087" cy="4433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73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1s- 2004-12-15 Cryostat Vacuum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8800"/>
            <a:ext cx="4151313" cy="5548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9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P2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9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23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6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6254750" cy="764704"/>
          </a:xfrm>
        </p:spPr>
        <p:txBody>
          <a:bodyPr/>
          <a:lstStyle/>
          <a:p>
            <a:r>
              <a:rPr lang="en-GB" dirty="0"/>
              <a:t>Field Corrector</a:t>
            </a:r>
          </a:p>
        </p:txBody>
      </p:sp>
      <p:pic>
        <p:nvPicPr>
          <p:cNvPr id="293898" name="Picture 10" descr="Last lens going on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425" y="803275"/>
            <a:ext cx="5594350" cy="504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3900" name="Picture 12" descr="Lens barrel installation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4213" y="1081088"/>
            <a:ext cx="6996112" cy="5248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76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228600"/>
            <a:ext cx="3276600" cy="685800"/>
          </a:xfrm>
          <a:solidFill>
            <a:schemeClr val="accent2">
              <a:lumMod val="20000"/>
              <a:lumOff val="80000"/>
              <a:alpha val="3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Baffle system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0" y="5181600"/>
            <a:ext cx="3581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In Camera: 1 flat, 7 nested elliptical dichroic baffles, reject out-of-band thermal through dewar window.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44900" y="1219200"/>
            <a:ext cx="5499100" cy="5638800"/>
            <a:chOff x="3644900" y="1219200"/>
            <a:chExt cx="5499100" cy="5638800"/>
          </a:xfrm>
        </p:grpSpPr>
        <p:graphicFrame>
          <p:nvGraphicFramePr>
            <p:cNvPr id="21507" name="Object 3"/>
            <p:cNvGraphicFramePr>
              <a:graphicFrameLocks noChangeAspect="1"/>
            </p:cNvGraphicFramePr>
            <p:nvPr/>
          </p:nvGraphicFramePr>
          <p:xfrm>
            <a:off x="3644900" y="2719502"/>
            <a:ext cx="5499100" cy="4138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899" name="Document" r:id="rId3" imgW="2463800" imgH="1854200" progId="Word.Document.12">
                    <p:link updateAutomatic="1"/>
                  </p:oleObj>
                </mc:Choice>
                <mc:Fallback>
                  <p:oleObj name="Document" r:id="rId3" imgW="2463800" imgH="1854200" progId="Word.Document.12">
                    <p:link updateAutomatic="1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4900" y="2719502"/>
                          <a:ext cx="5499100" cy="4138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1" name="TextBox 5"/>
            <p:cNvSpPr txBox="1">
              <a:spLocks noChangeArrowheads="1"/>
            </p:cNvSpPr>
            <p:nvPr/>
          </p:nvSpPr>
          <p:spPr bwMode="auto">
            <a:xfrm>
              <a:off x="5334000" y="1219200"/>
              <a:ext cx="38100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On-telescope: double reflective baffle around M2 restricts camera view past secondary, obstruction 1.4m.</a:t>
              </a:r>
            </a:p>
          </p:txBody>
        </p:sp>
      </p:grp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1066800"/>
          <a:ext cx="5257800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0" name="Document" r:id="rId5" imgW="2641600" imgH="1968500" progId="Word.Document.12">
                  <p:link updateAutomatic="1"/>
                </p:oleObj>
              </mc:Choice>
              <mc:Fallback>
                <p:oleObj name="Document" r:id="rId5" imgW="2641600" imgH="1968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5257800" cy="391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890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SPIE – Instrumentation</a:t>
            </a:r>
          </a:p>
          <a:p>
            <a:r>
              <a:rPr lang="en-GB"/>
              <a:t>27 May 2006</a:t>
            </a:r>
          </a:p>
        </p:txBody>
      </p:sp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13" y="0"/>
            <a:ext cx="6254750" cy="950913"/>
          </a:xfrm>
        </p:spPr>
        <p:txBody>
          <a:bodyPr/>
          <a:lstStyle/>
          <a:p>
            <a:r>
              <a:rPr lang="en-GB"/>
              <a:t>Baffle Assembly</a:t>
            </a:r>
          </a:p>
        </p:txBody>
      </p:sp>
      <p:pic>
        <p:nvPicPr>
          <p:cNvPr id="296964" name="Picture 4" descr="09s- First Baffle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841375"/>
            <a:ext cx="6329362" cy="4746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6968" name="Picture 8" descr="Cryo-tube sh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1984375"/>
            <a:ext cx="6196012" cy="46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1" name="Picture 11" descr="IMGP49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33350"/>
            <a:ext cx="666750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2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54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2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3" name="Picture 7" descr="AIT-3 LOCSAG installation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" y="900113"/>
            <a:ext cx="3929063" cy="5238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6185" name="Picture 9" descr="21s- WFS from behind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4063" y="852488"/>
            <a:ext cx="3919537" cy="5224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6187" name="Picture 11" descr="LOCSAGs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8" y="711200"/>
            <a:ext cx="7902575" cy="5610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1774" y="1"/>
            <a:ext cx="8012633" cy="692696"/>
          </a:xfrm>
        </p:spPr>
        <p:txBody>
          <a:bodyPr/>
          <a:lstStyle/>
          <a:p>
            <a:r>
              <a:rPr lang="en-GB" dirty="0" err="1"/>
              <a:t>Wavefront</a:t>
            </a:r>
            <a:r>
              <a:rPr lang="en-GB" dirty="0"/>
              <a:t> Sensors/</a:t>
            </a:r>
            <a:r>
              <a:rPr lang="en-GB" dirty="0" err="1"/>
              <a:t>Autoguiders</a:t>
            </a:r>
            <a:endParaRPr lang="en-GB" dirty="0"/>
          </a:p>
        </p:txBody>
      </p:sp>
      <p:sp>
        <p:nvSpPr>
          <p:cNvPr id="306195" name="Rectangle 19"/>
          <p:cNvSpPr>
            <a:spLocks noChangeArrowheads="1"/>
          </p:cNvSpPr>
          <p:nvPr/>
        </p:nvSpPr>
        <p:spPr bwMode="auto">
          <a:xfrm>
            <a:off x="4927600" y="3425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0619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1979613"/>
            <a:ext cx="1633538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86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77800"/>
            <a:ext cx="6254750" cy="582613"/>
          </a:xfrm>
        </p:spPr>
        <p:txBody>
          <a:bodyPr/>
          <a:lstStyle/>
          <a:p>
            <a:r>
              <a:rPr lang="en-GB"/>
              <a:t>Filter Wheel</a:t>
            </a:r>
          </a:p>
        </p:txBody>
      </p:sp>
      <p:pic>
        <p:nvPicPr>
          <p:cNvPr id="289799" name="Picture 7" descr="10s- J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0388" y="1539875"/>
            <a:ext cx="4465637" cy="4144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9801" name="Picture 9" descr="Loading filter tray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88" y="1025525"/>
            <a:ext cx="3778250" cy="504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404664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tray has 160 separate components…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5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1FFF0-EEAF-844F-8D81-732FFAAEB91C}" type="slidenum">
              <a:rPr lang="en-GB"/>
              <a:pPr>
                <a:defRPr/>
              </a:pPr>
              <a:t>2</a:t>
            </a:fld>
            <a:endParaRPr lang="en-GB"/>
          </a:p>
        </p:txBody>
      </p:sp>
      <p:pic>
        <p:nvPicPr>
          <p:cNvPr id="18434" name="Picture 5" descr="new_ir_camara_as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7" r="20207"/>
          <a:stretch>
            <a:fillRect/>
          </a:stretch>
        </p:blipFill>
        <p:spPr bwMode="auto">
          <a:xfrm>
            <a:off x="5307013" y="4573588"/>
            <a:ext cx="1331912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elephant11bigalon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5962" r="7874" b="5962"/>
          <a:stretch>
            <a:fillRect/>
          </a:stretch>
        </p:blipFill>
        <p:spPr bwMode="auto">
          <a:xfrm>
            <a:off x="2703513" y="1365250"/>
            <a:ext cx="21590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3467100" y="3810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FF0066"/>
                </a:solidFill>
                <a:cs typeface="+mn-cs"/>
              </a:rPr>
              <a:t>Big: 2.5m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1435100" y="596900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FF0066"/>
                </a:solidFill>
                <a:cs typeface="+mn-cs"/>
              </a:rPr>
              <a:t>Heavy: 2.5T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177800" y="1282700"/>
            <a:ext cx="2451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FF0066"/>
                </a:solidFill>
                <a:cs typeface="+mn-cs"/>
              </a:rPr>
              <a:t>Long gestation: &gt;2yrs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469900" y="1892300"/>
            <a:ext cx="177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FF0066"/>
                </a:solidFill>
                <a:cs typeface="+mn-cs"/>
              </a:rPr>
              <a:t>Long lifetime: &gt;25years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1841500" y="3505200"/>
            <a:ext cx="193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FF0066"/>
                </a:solidFill>
                <a:cs typeface="+mn-cs"/>
              </a:rPr>
              <a:t>Difficult to handle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3606800" y="3492500"/>
            <a:ext cx="1854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FF0066"/>
                </a:solidFill>
                <a:cs typeface="+mn-cs"/>
              </a:rPr>
              <a:t>Difficult to transport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4953000" y="850900"/>
            <a:ext cx="1790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FF0066"/>
                </a:solidFill>
                <a:cs typeface="+mn-cs"/>
              </a:rPr>
              <a:t>Requires lots of consumables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5537200" y="1854200"/>
            <a:ext cx="19177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FF0066"/>
                </a:solidFill>
                <a:cs typeface="+mn-cs"/>
              </a:rPr>
              <a:t>Produces vast quantities of output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5080000" y="3111500"/>
            <a:ext cx="190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FF0066"/>
                </a:solidFill>
                <a:cs typeface="+mn-cs"/>
              </a:rPr>
              <a:t>Difficult to control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355600" y="2971800"/>
            <a:ext cx="204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FF0066"/>
                </a:solidFill>
                <a:cs typeface="+mn-cs"/>
              </a:rPr>
              <a:t>Difficult thermal control</a:t>
            </a: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6553200" y="4406900"/>
            <a:ext cx="22987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6600CC"/>
                </a:solidFill>
                <a:cs typeface="+mn-cs"/>
              </a:rPr>
              <a:t>Precision optics</a:t>
            </a:r>
          </a:p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6600CC"/>
                </a:solidFill>
                <a:cs typeface="+mn-cs"/>
              </a:rPr>
              <a:t>Coplanar detectors</a:t>
            </a:r>
          </a:p>
          <a:p>
            <a:pPr algn="ctr">
              <a:spcBef>
                <a:spcPct val="50000"/>
              </a:spcBef>
              <a:defRPr/>
            </a:pPr>
            <a:r>
              <a:rPr kumimoji="0" lang="en-GB" sz="2000">
                <a:solidFill>
                  <a:srgbClr val="6600CC"/>
                </a:solidFill>
                <a:cs typeface="+mn-cs"/>
              </a:rPr>
              <a:t>Cryogenic temperatures</a:t>
            </a:r>
          </a:p>
        </p:txBody>
      </p:sp>
    </p:spTree>
  </p:cSld>
  <p:clrMapOvr>
    <a:masterClrMapping/>
  </p:clrMapOvr>
  <p:transition xmlns:p14="http://schemas.microsoft.com/office/powerpoint/2010/main" spd="med">
    <p:strips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41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 descr="IMGP41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143500" cy="6858000"/>
          </a:xfrm>
          <a:prstGeom prst="rect">
            <a:avLst/>
          </a:prstGeom>
        </p:spPr>
      </p:pic>
      <p:pic>
        <p:nvPicPr>
          <p:cNvPr id="4" name="Picture 3" descr="IMGP416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4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6" name="Picture 10"/>
          <p:cNvPicPr>
            <a:picLocks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" y="698500"/>
            <a:ext cx="4468813" cy="3621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10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2263" y="0"/>
            <a:ext cx="6254750" cy="785813"/>
          </a:xfrm>
        </p:spPr>
        <p:txBody>
          <a:bodyPr/>
          <a:lstStyle/>
          <a:p>
            <a:r>
              <a:rPr lang="en-GB"/>
              <a:t>Cryostat Window</a:t>
            </a:r>
          </a:p>
        </p:txBody>
      </p:sp>
      <p:pic>
        <p:nvPicPr>
          <p:cNvPr id="301062" name="Picture 6" descr="18s- 2004-08-31 Flowed out blank at Corning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2688" y="1335088"/>
            <a:ext cx="5446712" cy="3630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1068" name="Picture 12" descr="Window on cr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881063"/>
            <a:ext cx="4483100" cy="59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060" name="Picture 4" descr="16s- Window IMG_2580"/>
          <p:cNvPicPr>
            <a:picLocks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2239963"/>
            <a:ext cx="5716588" cy="4287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013176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0.8MJ of stored potential energy due to pressure on the window!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1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354013"/>
            <a:ext cx="8509892" cy="595312"/>
          </a:xfrm>
        </p:spPr>
        <p:txBody>
          <a:bodyPr/>
          <a:lstStyle/>
          <a:p>
            <a:r>
              <a:rPr lang="en-GB" dirty="0" smtClean="0"/>
              <a:t>Focal Plane Layout -&gt; Images</a:t>
            </a:r>
            <a:endParaRPr lang="en-GB" dirty="0"/>
          </a:p>
        </p:txBody>
      </p:sp>
      <p:sp>
        <p:nvSpPr>
          <p:cNvPr id="259077" name="Rectangle 5"/>
          <p:cNvSpPr>
            <a:spLocks noChangeArrowheads="1"/>
          </p:cNvSpPr>
          <p:nvPr/>
        </p:nvSpPr>
        <p:spPr bwMode="auto">
          <a:xfrm>
            <a:off x="0" y="2257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9076" name="Object 4"/>
          <p:cNvGraphicFramePr>
            <a:graphicFrameLocks noChangeAspect="1"/>
          </p:cNvGraphicFramePr>
          <p:nvPr/>
        </p:nvGraphicFramePr>
        <p:xfrm>
          <a:off x="152400" y="1822450"/>
          <a:ext cx="8683625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3" name="VISIO" r:id="rId3" imgW="6449400" imgH="2923560" progId="Visio.Drawing.6">
                  <p:embed/>
                </p:oleObj>
              </mc:Choice>
              <mc:Fallback>
                <p:oleObj name="VISIO" r:id="rId3" imgW="6449400" imgH="292356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822450"/>
                        <a:ext cx="8683625" cy="393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751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01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9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72400" cy="763488"/>
          </a:xfrm>
        </p:spPr>
        <p:txBody>
          <a:bodyPr/>
          <a:lstStyle/>
          <a:p>
            <a:r>
              <a:rPr lang="en-GB" dirty="0"/>
              <a:t>Focal Plane Assembly Details</a:t>
            </a:r>
          </a:p>
        </p:txBody>
      </p:sp>
      <p:pic>
        <p:nvPicPr>
          <p:cNvPr id="282628" name="Picture 4" descr="19s- FPA Keg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4744"/>
            <a:ext cx="4291013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2630" name="Picture 6" descr="FPA keg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124744"/>
            <a:ext cx="4214812" cy="408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2632" name="Text Box 8"/>
          <p:cNvSpPr txBox="1">
            <a:spLocks noChangeArrowheads="1"/>
          </p:cNvSpPr>
          <p:nvPr/>
        </p:nvSpPr>
        <p:spPr bwMode="auto">
          <a:xfrm>
            <a:off x="107504" y="5157192"/>
            <a:ext cx="8558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Detector co-planarity: all pixels within </a:t>
            </a:r>
            <a:r>
              <a:rPr lang="en-US" dirty="0">
                <a:cs typeface="Times New Roman" charset="0"/>
              </a:rPr>
              <a:t>±</a:t>
            </a:r>
            <a:r>
              <a:rPr lang="en-GB" dirty="0"/>
              <a:t>25</a:t>
            </a:r>
            <a:r>
              <a:rPr lang="en-US" dirty="0">
                <a:cs typeface="Times New Roman" charset="0"/>
              </a:rPr>
              <a:t>µm (Thanks Raytheon!)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5877272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ATC testing: Detector output not quite as expected… 1024 new Op Amps…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72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7772400" cy="523875"/>
          </a:xfrm>
        </p:spPr>
        <p:txBody>
          <a:bodyPr/>
          <a:lstStyle/>
          <a:p>
            <a:r>
              <a:rPr lang="en-US" dirty="0" smtClean="0"/>
              <a:t>The scattered light puzzle…</a:t>
            </a:r>
            <a:endParaRPr lang="en-US" dirty="0"/>
          </a:p>
        </p:txBody>
      </p:sp>
      <p:pic>
        <p:nvPicPr>
          <p:cNvPr id="5" name="Picture 4" descr="img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7020272" cy="5193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4288" y="11967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Dark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4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7772400" cy="523875"/>
          </a:xfrm>
        </p:spPr>
        <p:txBody>
          <a:bodyPr/>
          <a:lstStyle/>
          <a:p>
            <a:r>
              <a:rPr lang="en-US" dirty="0" smtClean="0"/>
              <a:t>The scattered light puzzle…</a:t>
            </a:r>
            <a:endParaRPr lang="en-US" dirty="0"/>
          </a:p>
        </p:txBody>
      </p:sp>
      <p:pic>
        <p:nvPicPr>
          <p:cNvPr id="5" name="Picture 4" descr="img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7020272" cy="5193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4288" y="11967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Dark image</a:t>
            </a:r>
            <a:endParaRPr lang="en-US" dirty="0"/>
          </a:p>
        </p:txBody>
      </p:sp>
      <p:pic>
        <p:nvPicPr>
          <p:cNvPr id="7" name="Picture 6" descr="img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8" y="956371"/>
            <a:ext cx="7040860" cy="52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4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7772400" cy="523875"/>
          </a:xfrm>
        </p:spPr>
        <p:txBody>
          <a:bodyPr/>
          <a:lstStyle/>
          <a:p>
            <a:r>
              <a:rPr lang="en-US" dirty="0" smtClean="0"/>
              <a:t>The scattered light puzzle…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692696"/>
            <a:ext cx="3851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to explanation came from chips on the edge of one detector…</a:t>
            </a:r>
          </a:p>
          <a:p>
            <a:endParaRPr lang="en-US" dirty="0"/>
          </a:p>
          <a:p>
            <a:r>
              <a:rPr lang="en-US" dirty="0" smtClean="0"/>
              <a:t>-a side effect of 800μm thick substrates… (should have been 20</a:t>
            </a:r>
            <a:r>
              <a:rPr lang="en-US" dirty="0" smtClean="0"/>
              <a:t>μm)</a:t>
            </a:r>
            <a:endParaRPr lang="en-US" dirty="0"/>
          </a:p>
        </p:txBody>
      </p:sp>
      <p:pic>
        <p:nvPicPr>
          <p:cNvPr id="4" name="Picture 3" descr="img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0" y="764704"/>
            <a:ext cx="5292080" cy="5039776"/>
          </a:xfrm>
          <a:prstGeom prst="rect">
            <a:avLst/>
          </a:prstGeom>
        </p:spPr>
      </p:pic>
      <p:pic>
        <p:nvPicPr>
          <p:cNvPr id="7" name="Picture 6" descr="explan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0000"/>
            <a:ext cx="9144000" cy="34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2531" name="Picture 4" descr="Test Sour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6021388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9200"/>
            <a:ext cx="60198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57600" y="228600"/>
            <a:ext cx="6324600" cy="533400"/>
          </a:xfrm>
          <a:solidFill>
            <a:schemeClr val="accent2">
              <a:lumMod val="20000"/>
              <a:lumOff val="80000"/>
              <a:alpha val="48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Laboratory image tests</a:t>
            </a: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152400" y="1066800"/>
            <a:ext cx="883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Two-mirror + corrector injection source to simulate telescope aberrations. Align to generate a spot in the focal plane, then measure the source configuration with Shack-Hartmann test camera.</a:t>
            </a:r>
          </a:p>
          <a:p>
            <a:r>
              <a:rPr lang="en-US"/>
              <a:t>Predicted:measured Z6,Z7, Z11=(7025,-954, 729</a:t>
            </a:r>
            <a:r>
              <a:rPr lang="en-US">
                <a:sym typeface="Wingdings" charset="0"/>
              </a:rPr>
              <a:t>):(-6957,944,-742nm</a:t>
            </a: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0" y="2895600"/>
            <a:ext cx="3048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Cross-check Z6 measurements against through-focus (±2mm ) spot images:</a:t>
            </a:r>
          </a:p>
          <a:p>
            <a:r>
              <a:rPr lang="en-US"/>
              <a:t>Error in camera optics  &lt; 130nm (111.5mm field) or &lt; 240nm (113.5mm field)</a:t>
            </a:r>
          </a:p>
        </p:txBody>
      </p:sp>
    </p:spTree>
    <p:extLst>
      <p:ext uri="{BB962C8B-B14F-4D97-AF65-F5344CB8AC3E}">
        <p14:creationId xmlns:p14="http://schemas.microsoft.com/office/powerpoint/2010/main" val="3581376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228600"/>
            <a:ext cx="3657600" cy="685800"/>
          </a:xfrm>
          <a:solidFill>
            <a:schemeClr val="accent2">
              <a:lumMod val="20000"/>
              <a:lumOff val="80000"/>
              <a:alpha val="3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Getting it there</a:t>
            </a:r>
          </a:p>
        </p:txBody>
      </p:sp>
      <p:pic>
        <p:nvPicPr>
          <p:cNvPr id="24579" name="Picture 3" descr="IMGP4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84263"/>
            <a:ext cx="7696200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P49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P49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7147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P496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50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0"/>
            <a:ext cx="576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3124200" y="1219200"/>
          <a:ext cx="5886450" cy="440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5" name="Document" r:id="rId3" imgW="2628900" imgH="1968500" progId="Word.Document.12">
                  <p:link updateAutomatic="1"/>
                </p:oleObj>
              </mc:Choice>
              <mc:Fallback>
                <p:oleObj name="Document" r:id="rId3" imgW="2628900" imgH="1968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219200"/>
                        <a:ext cx="5886450" cy="440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31924" y="116632"/>
            <a:ext cx="2971800" cy="71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/>
              <a:t>Shipped intact and at vacuum…</a:t>
            </a:r>
          </a:p>
          <a:p>
            <a:endParaRPr lang="en-US" dirty="0"/>
          </a:p>
          <a:p>
            <a:r>
              <a:rPr lang="en-US" dirty="0"/>
              <a:t>Cross-channel ferry (roughest night of the year) then 3 days by 747 (just fits</a:t>
            </a:r>
            <a:r>
              <a:rPr lang="en-US" dirty="0" smtClean="0"/>
              <a:t>). Finally by road from Santiago</a:t>
            </a:r>
            <a:endParaRPr lang="en-US" dirty="0"/>
          </a:p>
          <a:p>
            <a:endParaRPr lang="en-US" dirty="0"/>
          </a:p>
          <a:p>
            <a:r>
              <a:rPr lang="en-US" dirty="0"/>
              <a:t>Arrived at </a:t>
            </a:r>
            <a:r>
              <a:rPr lang="en-US" dirty="0" err="1"/>
              <a:t>Paranal</a:t>
            </a:r>
            <a:r>
              <a:rPr lang="en-US" dirty="0"/>
              <a:t> and unpacked (still at vacuum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…not everything arrived in such good shape (3/5 He compressors damaged in transit)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6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8" descr="IRCameraInPrepLa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709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81" name="Text Box 1029"/>
          <p:cNvSpPr txBox="1">
            <a:spLocks noChangeArrowheads="1"/>
          </p:cNvSpPr>
          <p:nvPr/>
        </p:nvSpPr>
        <p:spPr bwMode="auto">
          <a:xfrm>
            <a:off x="3035300" y="152400"/>
            <a:ext cx="6108700" cy="4572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2"/>
                </a:solidFill>
                <a:ea typeface="+mn-ea"/>
                <a:cs typeface="+mn-cs"/>
              </a:rPr>
              <a:t>IR Camera in ground floor of VISTA Enclosure </a:t>
            </a:r>
          </a:p>
        </p:txBody>
      </p:sp>
    </p:spTree>
    <p:extLst>
      <p:ext uri="{BB962C8B-B14F-4D97-AF65-F5344CB8AC3E}">
        <p14:creationId xmlns:p14="http://schemas.microsoft.com/office/powerpoint/2010/main" val="55282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0" y="1076325"/>
          <a:ext cx="7696200" cy="578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0" name="Document" r:id="rId4" imgW="2654300" imgH="1993900" progId="Word.Document.12">
                  <p:link updateAutomatic="1"/>
                </p:oleObj>
              </mc:Choice>
              <mc:Fallback>
                <p:oleObj name="Document" r:id="rId4" imgW="2654300" imgH="19939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76325"/>
                        <a:ext cx="7696200" cy="578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5940" name="Picture 4" descr="camera_reaches_az_fl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0800"/>
            <a:ext cx="5181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236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camera_inser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6965" name="Object 2"/>
          <p:cNvGraphicFramePr>
            <a:graphicFrameLocks noChangeAspect="1"/>
          </p:cNvGraphicFramePr>
          <p:nvPr/>
        </p:nvGraphicFramePr>
        <p:xfrm>
          <a:off x="1219200" y="962025"/>
          <a:ext cx="7924800" cy="589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9" name="Document" r:id="rId5" imgW="2628900" imgH="1955800" progId="Word.Document.12">
                  <p:link updateAutomatic="1"/>
                </p:oleObj>
              </mc:Choice>
              <mc:Fallback>
                <p:oleObj name="Document" r:id="rId5" imgW="2628900" imgH="1955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962025"/>
                        <a:ext cx="7924800" cy="589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Image01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0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6"/>
          <p:cNvSpPr txBox="1">
            <a:spLocks noChangeArrowheads="1"/>
          </p:cNvSpPr>
          <p:nvPr/>
        </p:nvSpPr>
        <p:spPr bwMode="auto">
          <a:xfrm>
            <a:off x="4572000" y="228600"/>
            <a:ext cx="1981200" cy="584200"/>
          </a:xfrm>
          <a:prstGeom prst="rect">
            <a:avLst/>
          </a:prstGeom>
          <a:solidFill>
            <a:srgbClr val="F0F9F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bg2"/>
                </a:solidFill>
              </a:rPr>
              <a:t>First Light</a:t>
            </a:r>
          </a:p>
        </p:txBody>
      </p:sp>
      <p:sp>
        <p:nvSpPr>
          <p:cNvPr id="33795" name="TextBox 7"/>
          <p:cNvSpPr txBox="1">
            <a:spLocks noChangeArrowheads="1"/>
          </p:cNvSpPr>
          <p:nvPr/>
        </p:nvSpPr>
        <p:spPr bwMode="auto">
          <a:xfrm>
            <a:off x="304800" y="1295400"/>
            <a:ext cx="75438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/>
              <a:t>Early July 2008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M1/M2 setup taken from nominal test-camera data</a:t>
            </a:r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AGs not set up</a:t>
            </a:r>
          </a:p>
          <a:p>
            <a:pPr>
              <a:buFont typeface="Arial" charset="0"/>
              <a:buChar char="•"/>
            </a:pPr>
            <a:r>
              <a:rPr lang="en-US" dirty="0"/>
              <a:t>WFS -&gt; M2 not set up</a:t>
            </a:r>
          </a:p>
          <a:p>
            <a:pPr>
              <a:buFont typeface="Arial" charset="0"/>
              <a:buChar char="•"/>
            </a:pPr>
            <a:r>
              <a:rPr lang="en-US" dirty="0"/>
              <a:t>WFS-&gt; M1not set up</a:t>
            </a:r>
          </a:p>
          <a:p>
            <a:pPr>
              <a:buFont typeface="Arial" charset="0"/>
              <a:buChar char="•"/>
            </a:pPr>
            <a:r>
              <a:rPr lang="en-US" dirty="0"/>
              <a:t>WFS returning plausible Zernike values</a:t>
            </a:r>
          </a:p>
          <a:p>
            <a:pPr lvl="1"/>
            <a:r>
              <a:rPr lang="en-US" dirty="0"/>
              <a:t>Apply corrections by hand, can estimate correct focus to ~200nm in Z4 by </a:t>
            </a:r>
            <a:r>
              <a:rPr lang="en-US" dirty="0" smtClean="0"/>
              <a:t>eye (WFS does a lot better).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After about 5 hours of this we stopped to take a picture…</a:t>
            </a:r>
          </a:p>
          <a:p>
            <a:r>
              <a:rPr lang="en-US" dirty="0"/>
              <a:t>	</a:t>
            </a:r>
            <a:r>
              <a:rPr lang="en-US" dirty="0" smtClean="0"/>
              <a:t>(6x30s </a:t>
            </a:r>
            <a:r>
              <a:rPr lang="en-US" dirty="0" err="1" smtClean="0"/>
              <a:t>pawprints</a:t>
            </a:r>
            <a:r>
              <a:rPr lang="en-US" dirty="0" smtClean="0"/>
              <a:t> </a:t>
            </a:r>
            <a:r>
              <a:rPr lang="en-US" dirty="0"/>
              <a:t>in J, dithered </a:t>
            </a:r>
            <a:r>
              <a:rPr lang="ja-JP" altLang="en-US" dirty="0"/>
              <a:t>‘</a:t>
            </a:r>
            <a:r>
              <a:rPr lang="en-US" dirty="0"/>
              <a:t>by hand</a:t>
            </a:r>
            <a:r>
              <a:rPr lang="ja-JP" altLang="en-US" dirty="0"/>
              <a:t>’</a:t>
            </a:r>
            <a:r>
              <a:rPr lang="en-US" dirty="0"/>
              <a:t>)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43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772400" cy="5334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Some Images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3" name="Picture 6" descr="eta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2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5715000" y="6027738"/>
            <a:ext cx="297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CC00"/>
                </a:solidFill>
              </a:rPr>
              <a:t>35° elevation, 0.85</a:t>
            </a:r>
            <a:r>
              <a:rPr lang="ja-JP" altLang="en-US">
                <a:solidFill>
                  <a:srgbClr val="00CC00"/>
                </a:solidFill>
              </a:rPr>
              <a:t>”</a:t>
            </a:r>
            <a:r>
              <a:rPr lang="en-US">
                <a:solidFill>
                  <a:srgbClr val="00CC00"/>
                </a:solidFill>
              </a:rPr>
              <a:t> images over most of the field</a:t>
            </a:r>
          </a:p>
        </p:txBody>
      </p:sp>
    </p:spTree>
    <p:extLst>
      <p:ext uri="{BB962C8B-B14F-4D97-AF65-F5344CB8AC3E}">
        <p14:creationId xmlns:p14="http://schemas.microsoft.com/office/powerpoint/2010/main" val="34094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4648200" cy="762000"/>
          </a:xfrm>
          <a:solidFill>
            <a:schemeClr val="accent2">
              <a:lumMod val="20000"/>
              <a:lumOff val="80000"/>
              <a:alpha val="3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bg2"/>
                </a:solidFill>
                <a:ea typeface="+mj-ea"/>
                <a:cs typeface="+mj-cs"/>
              </a:rPr>
              <a:t>Wavefront</a:t>
            </a:r>
            <a:r>
              <a:rPr lang="en-US" dirty="0" smtClean="0">
                <a:solidFill>
                  <a:schemeClr val="bg2"/>
                </a:solidFill>
                <a:ea typeface="+mj-ea"/>
                <a:cs typeface="+mj-cs"/>
              </a:rPr>
              <a:t> Sensors</a:t>
            </a:r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40640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4648200" y="1295400"/>
            <a:ext cx="411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Pair of pre/post-focal images</a:t>
            </a:r>
          </a:p>
          <a:p>
            <a:r>
              <a:rPr lang="en-US"/>
              <a:t>(LOW order)</a:t>
            </a:r>
          </a:p>
        </p:txBody>
      </p:sp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4648200" y="3429000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Analysis fit to the image-pair</a:t>
            </a:r>
          </a:p>
        </p:txBody>
      </p:sp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4724400" y="52578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Residuals</a:t>
            </a:r>
          </a:p>
        </p:txBody>
      </p:sp>
    </p:spTree>
    <p:extLst>
      <p:ext uri="{BB962C8B-B14F-4D97-AF65-F5344CB8AC3E}">
        <p14:creationId xmlns:p14="http://schemas.microsoft.com/office/powerpoint/2010/main" val="122833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4572000" cy="838200"/>
          </a:xfrm>
          <a:solidFill>
            <a:schemeClr val="accent2">
              <a:lumMod val="20000"/>
              <a:lumOff val="80000"/>
              <a:alpha val="3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err="1" smtClean="0">
                <a:ea typeface="+mj-ea"/>
                <a:cs typeface="+mj-cs"/>
              </a:rPr>
              <a:t>Wavefront</a:t>
            </a:r>
            <a:r>
              <a:rPr lang="en-US" dirty="0" smtClean="0">
                <a:ea typeface="+mj-ea"/>
                <a:cs typeface="+mj-cs"/>
              </a:rPr>
              <a:t> Sensors</a:t>
            </a: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52400" y="1143000"/>
          <a:ext cx="3657600" cy="563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7" name="Document" r:id="rId3" imgW="2349500" imgH="3619500" progId="Word.Document.12">
                  <p:link updateAutomatic="1"/>
                </p:oleObj>
              </mc:Choice>
              <mc:Fallback>
                <p:oleObj name="Document" r:id="rId3" imgW="2349500" imgH="3619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143000"/>
                        <a:ext cx="3657600" cy="563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extBox 3"/>
          <p:cNvSpPr txBox="1">
            <a:spLocks noChangeArrowheads="1"/>
          </p:cNvSpPr>
          <p:nvPr/>
        </p:nvSpPr>
        <p:spPr bwMode="auto">
          <a:xfrm>
            <a:off x="4419600" y="1600200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High Order</a:t>
            </a:r>
          </a:p>
        </p:txBody>
      </p:sp>
      <p:sp>
        <p:nvSpPr>
          <p:cNvPr id="38918" name="TextBox 4"/>
          <p:cNvSpPr txBox="1">
            <a:spLocks noChangeArrowheads="1"/>
          </p:cNvSpPr>
          <p:nvPr/>
        </p:nvSpPr>
        <p:spPr bwMode="auto">
          <a:xfrm>
            <a:off x="4343400" y="2362200"/>
            <a:ext cx="4419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25 Zernike terms fitted</a:t>
            </a:r>
          </a:p>
          <a:p>
            <a:endParaRPr lang="en-US"/>
          </a:p>
          <a:p>
            <a:r>
              <a:rPr lang="en-US"/>
              <a:t>(Spherical terms not applied, but no significant level detected)</a:t>
            </a:r>
          </a:p>
          <a:p>
            <a:endParaRPr lang="en-US"/>
          </a:p>
          <a:p>
            <a:r>
              <a:rPr lang="en-US"/>
              <a:t>M2 trefoil (~800nm) seen with test S-H camera recovered well</a:t>
            </a:r>
          </a:p>
          <a:p>
            <a:endParaRPr lang="en-US"/>
          </a:p>
          <a:p>
            <a:r>
              <a:rPr lang="en-US"/>
              <a:t>Can sometimes fail to converge…</a:t>
            </a:r>
          </a:p>
        </p:txBody>
      </p:sp>
      <p:graphicFrame>
        <p:nvGraphicFramePr>
          <p:cNvPr id="503811" name="Object 3"/>
          <p:cNvGraphicFramePr>
            <a:graphicFrameLocks noChangeAspect="1"/>
          </p:cNvGraphicFramePr>
          <p:nvPr/>
        </p:nvGraphicFramePr>
        <p:xfrm>
          <a:off x="152400" y="1143000"/>
          <a:ext cx="3657600" cy="569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8" name="Document" r:id="rId5" imgW="2324100" imgH="3619500" progId="Word.Document.12">
                  <p:link updateAutomatic="1"/>
                </p:oleObj>
              </mc:Choice>
              <mc:Fallback>
                <p:oleObj name="Document" r:id="rId5" imgW="2324100" imgH="3619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143000"/>
                        <a:ext cx="3657600" cy="569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478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3276600" y="1295400"/>
          <a:ext cx="5651500" cy="527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0" name="Document" r:id="rId3" imgW="5651500" imgH="5270500" progId="Word.Document.12">
                  <p:link updateAutomatic="1"/>
                </p:oleObj>
              </mc:Choice>
              <mc:Fallback>
                <p:oleObj name="Document" r:id="rId3" imgW="5651500" imgH="5270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295400"/>
                        <a:ext cx="5651500" cy="527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0" y="1371600"/>
            <a:ext cx="3048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Beam-splitter cubes in-between filter positions can be deployed to 8 pre-determined locations for high-order curvature sensing measurements.</a:t>
            </a:r>
          </a:p>
        </p:txBody>
      </p:sp>
    </p:spTree>
    <p:extLst>
      <p:ext uri="{BB962C8B-B14F-4D97-AF65-F5344CB8AC3E}">
        <p14:creationId xmlns:p14="http://schemas.microsoft.com/office/powerpoint/2010/main" val="138397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0"/>
            <a:ext cx="4648200" cy="762000"/>
          </a:xfrm>
          <a:solidFill>
            <a:schemeClr val="accent2">
              <a:lumMod val="20000"/>
              <a:lumOff val="80000"/>
              <a:alpha val="3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Calibrating M1/M2</a:t>
            </a: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152400" y="3898900"/>
          <a:ext cx="3962400" cy="295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7" name="Document" r:id="rId3" imgW="2959100" imgH="2209800" progId="Word.Document.12">
                  <p:link updateAutomatic="1"/>
                </p:oleObj>
              </mc:Choice>
              <mc:Fallback>
                <p:oleObj name="Document" r:id="rId3" imgW="2959100" imgH="2209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898900"/>
                        <a:ext cx="3962400" cy="295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292600" y="3886200"/>
          <a:ext cx="3937000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8" name="Document" r:id="rId5" imgW="2794000" imgH="2095500" progId="Word.Document.12">
                  <p:link updateAutomatic="1"/>
                </p:oleObj>
              </mc:Choice>
              <mc:Fallback>
                <p:oleObj name="Document" r:id="rId5" imgW="2794000" imgH="2095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2600" y="3886200"/>
                        <a:ext cx="3937000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152400" y="762000"/>
          <a:ext cx="3962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9" name="Document" r:id="rId7" imgW="2895600" imgH="2171700" progId="Word.Document.12">
                  <p:link updateAutomatic="1"/>
                </p:oleObj>
              </mc:Choice>
              <mc:Fallback>
                <p:oleObj name="Document" r:id="rId7" imgW="2895600" imgH="21717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62000"/>
                        <a:ext cx="39624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4267200" y="762000"/>
          <a:ext cx="3962400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0" name="Document" r:id="rId9" imgW="2908300" imgH="2184400" progId="Word.Document.12">
                  <p:link updateAutomatic="1"/>
                </p:oleObj>
              </mc:Choice>
              <mc:Fallback>
                <p:oleObj name="Document" r:id="rId9" imgW="2908300" imgH="2184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762000"/>
                        <a:ext cx="3962400" cy="297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1371600" y="12954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CC00"/>
                </a:solidFill>
              </a:rPr>
              <a:t>30/8/08</a:t>
            </a:r>
          </a:p>
        </p:txBody>
      </p:sp>
      <p:sp>
        <p:nvSpPr>
          <p:cNvPr id="40968" name="TextBox 7"/>
          <p:cNvSpPr txBox="1">
            <a:spLocks noChangeArrowheads="1"/>
          </p:cNvSpPr>
          <p:nvPr/>
        </p:nvSpPr>
        <p:spPr bwMode="auto">
          <a:xfrm>
            <a:off x="2667000" y="2590800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CC00"/>
                </a:solidFill>
              </a:rPr>
              <a:t>0.80</a:t>
            </a:r>
            <a:r>
              <a:rPr lang="ja-JP" altLang="en-US">
                <a:solidFill>
                  <a:srgbClr val="00CC00"/>
                </a:solidFill>
              </a:rPr>
              <a:t>”</a:t>
            </a:r>
            <a:endParaRPr lang="en-US">
              <a:solidFill>
                <a:srgbClr val="00CC00"/>
              </a:solidFill>
            </a:endParaRPr>
          </a:p>
        </p:txBody>
      </p:sp>
      <p:sp>
        <p:nvSpPr>
          <p:cNvPr id="40969" name="TextBox 8"/>
          <p:cNvSpPr txBox="1">
            <a:spLocks noChangeArrowheads="1"/>
          </p:cNvSpPr>
          <p:nvPr/>
        </p:nvSpPr>
        <p:spPr bwMode="auto">
          <a:xfrm>
            <a:off x="2667000" y="5410200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CC00"/>
                </a:solidFill>
              </a:rPr>
              <a:t>0.76</a:t>
            </a:r>
            <a:r>
              <a:rPr lang="ja-JP" altLang="en-US">
                <a:solidFill>
                  <a:srgbClr val="00CC00"/>
                </a:solidFill>
              </a:rPr>
              <a:t>”</a:t>
            </a:r>
            <a:endParaRPr lang="en-US">
              <a:solidFill>
                <a:srgbClr val="00CC00"/>
              </a:solidFill>
            </a:endParaRPr>
          </a:p>
        </p:txBody>
      </p:sp>
      <p:sp>
        <p:nvSpPr>
          <p:cNvPr id="40970" name="TextBox 9"/>
          <p:cNvSpPr txBox="1">
            <a:spLocks noChangeArrowheads="1"/>
          </p:cNvSpPr>
          <p:nvPr/>
        </p:nvSpPr>
        <p:spPr bwMode="auto">
          <a:xfrm>
            <a:off x="6705600" y="5410200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CC00"/>
                </a:solidFill>
              </a:rPr>
              <a:t>0.79</a:t>
            </a:r>
            <a:r>
              <a:rPr lang="ja-JP" altLang="en-US">
                <a:solidFill>
                  <a:srgbClr val="00CC00"/>
                </a:solidFill>
              </a:rPr>
              <a:t>”</a:t>
            </a:r>
            <a:endParaRPr lang="en-US">
              <a:solidFill>
                <a:srgbClr val="00CC00"/>
              </a:solidFill>
            </a:endParaRPr>
          </a:p>
        </p:txBody>
      </p:sp>
      <p:sp>
        <p:nvSpPr>
          <p:cNvPr id="40971" name="TextBox 10"/>
          <p:cNvSpPr txBox="1">
            <a:spLocks noChangeArrowheads="1"/>
          </p:cNvSpPr>
          <p:nvPr/>
        </p:nvSpPr>
        <p:spPr bwMode="auto">
          <a:xfrm>
            <a:off x="6705600" y="2590800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CC00"/>
                </a:solidFill>
              </a:rPr>
              <a:t>0.82</a:t>
            </a:r>
            <a:r>
              <a:rPr lang="ja-JP" altLang="en-US">
                <a:solidFill>
                  <a:srgbClr val="00CC00"/>
                </a:solidFill>
              </a:rPr>
              <a:t>”</a:t>
            </a:r>
            <a:endParaRPr lang="en-US">
              <a:solidFill>
                <a:srgbClr val="00CC00"/>
              </a:solidFill>
            </a:endParaRPr>
          </a:p>
        </p:txBody>
      </p:sp>
      <p:sp>
        <p:nvSpPr>
          <p:cNvPr id="40972" name="TextBox 11"/>
          <p:cNvSpPr txBox="1">
            <a:spLocks noChangeArrowheads="1"/>
          </p:cNvSpPr>
          <p:nvPr/>
        </p:nvSpPr>
        <p:spPr bwMode="auto">
          <a:xfrm>
            <a:off x="5181600" y="1143000"/>
            <a:ext cx="25828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CC00"/>
                </a:solidFill>
              </a:rPr>
              <a:t>VLT DIMM </a:t>
            </a:r>
          </a:p>
          <a:p>
            <a:r>
              <a:rPr lang="en-US">
                <a:solidFill>
                  <a:srgbClr val="00CC00"/>
                </a:solidFill>
              </a:rPr>
              <a:t>recording 0.8</a:t>
            </a:r>
            <a:r>
              <a:rPr lang="ja-JP" altLang="en-US">
                <a:solidFill>
                  <a:srgbClr val="00CC00"/>
                </a:solidFill>
              </a:rPr>
              <a:t>”</a:t>
            </a:r>
            <a:r>
              <a:rPr lang="en-US">
                <a:solidFill>
                  <a:srgbClr val="00CC00"/>
                </a:solidFill>
              </a:rPr>
              <a:t>-1.0</a:t>
            </a:r>
            <a:r>
              <a:rPr lang="ja-JP" altLang="en-US">
                <a:solidFill>
                  <a:srgbClr val="00CC00"/>
                </a:solidFill>
              </a:rPr>
              <a:t>”</a:t>
            </a:r>
            <a:endParaRPr lang="en-US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9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3810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Timeline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836712"/>
            <a:ext cx="7772400" cy="5334000"/>
          </a:xfrm>
        </p:spPr>
        <p:txBody>
          <a:bodyPr/>
          <a:lstStyle/>
          <a:p>
            <a:pPr>
              <a:buFont typeface="Times" charset="0"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System Design Phase (post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CoDR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): Apr 02</a:t>
            </a:r>
          </a:p>
          <a:p>
            <a:pPr>
              <a:buFont typeface="Times" charset="0"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PDR held December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02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 typeface="Times" charset="0"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FDR held January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04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 typeface="Times" charset="0"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Camera fully built May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06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>
              <a:buFont typeface="Times" charset="0"/>
              <a:buChar char="•"/>
            </a:pPr>
            <a:r>
              <a:rPr lang="en-US" dirty="0">
                <a:latin typeface="Times New Roman" charset="0"/>
                <a:ea typeface="ＭＳ Ｐゴシック" charset="0"/>
              </a:rPr>
              <a:t>Moved from assembly area</a:t>
            </a:r>
          </a:p>
          <a:p>
            <a:pPr>
              <a:buFont typeface="Times" charset="0"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Delivery to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Paranal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Jan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07</a:t>
            </a:r>
          </a:p>
          <a:p>
            <a:pPr>
              <a:buFont typeface="Times" charset="0"/>
              <a:buChar char="•"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 typeface="Times" charset="0"/>
              <a:buChar char="•"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On-sky mid-2008</a:t>
            </a:r>
          </a:p>
          <a:p>
            <a:pPr lvl="1">
              <a:buFont typeface="Times" charset="0"/>
              <a:buChar char="•"/>
            </a:pPr>
            <a:r>
              <a:rPr lang="en-US" dirty="0">
                <a:latin typeface="Times New Roman" charset="0"/>
                <a:ea typeface="ＭＳ Ｐゴシック" charset="0"/>
              </a:rPr>
              <a:t>Commissioning of camera + telescope through mid-2009</a:t>
            </a:r>
          </a:p>
          <a:p>
            <a:pPr>
              <a:buFont typeface="Times" charset="0"/>
              <a:buNone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 typeface="Times" charset="0"/>
              <a:buChar char="•"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08" y="1340768"/>
            <a:ext cx="3977692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2"/>
          <p:cNvSpPr>
            <a:spLocks noGrp="1"/>
          </p:cNvSpPr>
          <p:nvPr>
            <p:ph type="title"/>
          </p:nvPr>
        </p:nvSpPr>
        <p:spPr>
          <a:xfrm>
            <a:off x="1905000" y="152400"/>
            <a:ext cx="7239000" cy="838200"/>
          </a:xfrm>
          <a:solidFill>
            <a:srgbClr val="FFFBFE">
              <a:alpha val="30196"/>
            </a:srgbClr>
          </a:solidFill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Residual Camera Astigmatism</a:t>
            </a: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82575" y="1219200"/>
          <a:ext cx="88614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8" name="Document" r:id="rId3" imgW="6159500" imgH="2171700" progId="Word.Document.12">
                  <p:link updateAutomatic="1"/>
                </p:oleObj>
              </mc:Choice>
              <mc:Fallback>
                <p:oleObj name="Document" r:id="rId3" imgW="6159500" imgH="21717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" y="1219200"/>
                        <a:ext cx="88614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304800" y="4419600"/>
            <a:ext cx="8534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Rotational variation of M1 astig corrections suggest a small camera term, consistent with the laboratory measurements.</a:t>
            </a:r>
          </a:p>
          <a:p>
            <a:r>
              <a:rPr lang="en-US"/>
              <a:t>-Add a term to the active optics controls to apply this as f(rotator) in open loop.</a:t>
            </a:r>
          </a:p>
        </p:txBody>
      </p:sp>
    </p:spTree>
    <p:extLst>
      <p:ext uri="{BB962C8B-B14F-4D97-AF65-F5344CB8AC3E}">
        <p14:creationId xmlns:p14="http://schemas.microsoft.com/office/powerpoint/2010/main" val="131906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-457200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M2 tilt (field dep. astig)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44450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34975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0" y="5334000"/>
            <a:ext cx="8305800" cy="1384300"/>
          </a:xfrm>
          <a:prstGeom prst="rect">
            <a:avLst/>
          </a:prstGeom>
          <a:solidFill>
            <a:srgbClr val="FFFB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Always appeared to see worse images in one, but not always the same, corner… Z5 and Z6 measurements initially confusing.</a:t>
            </a:r>
          </a:p>
          <a:p>
            <a:pPr>
              <a:spcBef>
                <a:spcPct val="50000"/>
              </a:spcBef>
            </a:pPr>
            <a:r>
              <a:rPr lang="en-US"/>
              <a:t>Model as two-component rotating term, and get better data…</a:t>
            </a:r>
          </a:p>
        </p:txBody>
      </p:sp>
    </p:spTree>
    <p:extLst>
      <p:ext uri="{BB962C8B-B14F-4D97-AF65-F5344CB8AC3E}">
        <p14:creationId xmlns:p14="http://schemas.microsoft.com/office/powerpoint/2010/main" val="16995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-457200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M2 tilt (field dep. astig)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31300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28600" y="5029200"/>
            <a:ext cx="7239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2 component model with a true field corrector </a:t>
            </a:r>
            <a:r>
              <a:rPr lang="en-US" dirty="0" err="1"/>
              <a:t>mis</a:t>
            </a:r>
            <a:r>
              <a:rPr lang="en-US" dirty="0"/>
              <a:t>-alignment term and a </a:t>
            </a:r>
            <a:r>
              <a:rPr lang="ja-JP" altLang="en-US" dirty="0"/>
              <a:t>‘</a:t>
            </a:r>
            <a:r>
              <a:rPr lang="en-US" dirty="0"/>
              <a:t>phantom</a:t>
            </a:r>
            <a:r>
              <a:rPr lang="ja-JP" altLang="en-US" dirty="0"/>
              <a:t>’</a:t>
            </a:r>
            <a:r>
              <a:rPr lang="en-US" dirty="0"/>
              <a:t> </a:t>
            </a:r>
            <a:r>
              <a:rPr lang="en-US" dirty="0" smtClean="0"/>
              <a:t>2θ </a:t>
            </a:r>
            <a:r>
              <a:rPr lang="en-US" dirty="0"/>
              <a:t>term from the gradient of the M1 trefoil correction. –Apply one term open-loop and ignore the other.</a:t>
            </a:r>
          </a:p>
        </p:txBody>
      </p:sp>
    </p:spTree>
    <p:extLst>
      <p:ext uri="{BB962C8B-B14F-4D97-AF65-F5344CB8AC3E}">
        <p14:creationId xmlns:p14="http://schemas.microsoft.com/office/powerpoint/2010/main" val="2898004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772400" cy="6858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Focus Gradient (HOWFS)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6629400" y="1524000"/>
            <a:ext cx="2286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October 2008</a:t>
            </a:r>
          </a:p>
          <a:p>
            <a:pPr>
              <a:spcBef>
                <a:spcPct val="50000"/>
              </a:spcBef>
            </a:pPr>
            <a:r>
              <a:rPr lang="en-US"/>
              <a:t>Difference between focus measured at corner- and near-axis-HOWFS locations (nm of Z</a:t>
            </a:r>
            <a:r>
              <a:rPr lang="en-US" baseline="-25000"/>
              <a:t>4</a:t>
            </a:r>
            <a:endParaRPr lang="en-US"/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55911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57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2209800" y="214313"/>
          <a:ext cx="6934200" cy="664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6" name="Document" r:id="rId3" imgW="3327400" imgH="3187700" progId="Word.Document.12">
                  <p:link updateAutomatic="1"/>
                </p:oleObj>
              </mc:Choice>
              <mc:Fallback>
                <p:oleObj name="Document" r:id="rId3" imgW="3327400" imgH="31877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14313"/>
                        <a:ext cx="6934200" cy="664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1371600"/>
            <a:ext cx="2057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Difference between extreme and near-axis positions for each rotator setting </a:t>
            </a:r>
          </a:p>
        </p:txBody>
      </p:sp>
    </p:spTree>
    <p:extLst>
      <p:ext uri="{BB962C8B-B14F-4D97-AF65-F5344CB8AC3E}">
        <p14:creationId xmlns:p14="http://schemas.microsoft.com/office/powerpoint/2010/main" val="365030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772400" cy="6858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Focus Gradient (HOWFS)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6400800" y="1524000"/>
            <a:ext cx="25146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March 2009</a:t>
            </a:r>
          </a:p>
          <a:p>
            <a:pPr>
              <a:spcBef>
                <a:spcPct val="50000"/>
              </a:spcBef>
            </a:pPr>
            <a:r>
              <a:rPr lang="en-US"/>
              <a:t>Same plot after lateral M1 position adjustment and recalibration of M2 positioning</a:t>
            </a:r>
          </a:p>
          <a:p>
            <a:pPr>
              <a:spcBef>
                <a:spcPct val="50000"/>
              </a:spcBef>
            </a:pPr>
            <a:r>
              <a:rPr lang="en-US"/>
              <a:t>Further repositioning of M1 in May 2009 corrected this residual</a:t>
            </a:r>
          </a:p>
        </p:txBody>
      </p:sp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57181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76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7772400" cy="685800"/>
          </a:xfrm>
          <a:solidFill>
            <a:srgbClr val="FFFBFE">
              <a:alpha val="30196"/>
            </a:srgbClr>
          </a:solidFill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Final image quality from SV data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696200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62000" y="6461125"/>
            <a:ext cx="6477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Formal image </a:t>
            </a:r>
            <a:r>
              <a:rPr lang="en-US" dirty="0" smtClean="0"/>
              <a:t>quality </a:t>
            </a:r>
            <a:r>
              <a:rPr lang="en-US" dirty="0"/>
              <a:t>0.45</a:t>
            </a:r>
            <a:r>
              <a:rPr lang="ja-JP" altLang="en-US" dirty="0"/>
              <a:t>”</a:t>
            </a:r>
            <a:r>
              <a:rPr lang="en-US" dirty="0"/>
              <a:t> (50%EED)</a:t>
            </a:r>
          </a:p>
        </p:txBody>
      </p:sp>
    </p:spTree>
    <p:extLst>
      <p:ext uri="{BB962C8B-B14F-4D97-AF65-F5344CB8AC3E}">
        <p14:creationId xmlns:p14="http://schemas.microsoft.com/office/powerpoint/2010/main" val="133406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228600"/>
            <a:ext cx="5029200" cy="685800"/>
          </a:xfrm>
          <a:solidFill>
            <a:srgbClr val="FFFBFE">
              <a:alpha val="30196"/>
            </a:srgbClr>
          </a:solidFill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VISTA Performance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09600" y="1600200"/>
            <a:ext cx="38862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Throughput:</a:t>
            </a:r>
          </a:p>
          <a:p>
            <a:pPr>
              <a:spcBef>
                <a:spcPct val="50000"/>
              </a:spcBef>
            </a:pPr>
            <a:r>
              <a:rPr lang="en-US"/>
              <a:t>Z 51%</a:t>
            </a:r>
          </a:p>
          <a:p>
            <a:pPr>
              <a:spcBef>
                <a:spcPct val="50000"/>
              </a:spcBef>
            </a:pPr>
            <a:r>
              <a:rPr lang="en-US"/>
              <a:t>Y 45% (Filter)</a:t>
            </a:r>
          </a:p>
          <a:p>
            <a:pPr>
              <a:spcBef>
                <a:spcPct val="50000"/>
              </a:spcBef>
            </a:pPr>
            <a:r>
              <a:rPr lang="en-US"/>
              <a:t>J 53%</a:t>
            </a:r>
          </a:p>
          <a:p>
            <a:pPr>
              <a:spcBef>
                <a:spcPct val="50000"/>
              </a:spcBef>
            </a:pPr>
            <a:r>
              <a:rPr lang="en-US"/>
              <a:t>H 66%</a:t>
            </a:r>
          </a:p>
          <a:p>
            <a:pPr>
              <a:spcBef>
                <a:spcPct val="50000"/>
              </a:spcBef>
            </a:pPr>
            <a:r>
              <a:rPr lang="en-US"/>
              <a:t>Ks 63%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Total system… </a:t>
            </a:r>
          </a:p>
          <a:p>
            <a:pPr>
              <a:spcBef>
                <a:spcPct val="50000"/>
              </a:spcBef>
            </a:pPr>
            <a:r>
              <a:rPr lang="en-US"/>
              <a:t>telescope+camera+detectors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4572000" y="1676400"/>
            <a:ext cx="43434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Array striping: controller effect, removed as identical in four arrays/IRACE sub unit</a:t>
            </a:r>
          </a:p>
          <a:p>
            <a:endParaRPr lang="en-US"/>
          </a:p>
          <a:p>
            <a:r>
              <a:rPr lang="en-US"/>
              <a:t>Channel cross-talk: none</a:t>
            </a:r>
          </a:p>
          <a:p>
            <a:endParaRPr lang="en-US"/>
          </a:p>
          <a:p>
            <a:r>
              <a:rPr lang="en-US"/>
              <a:t>Persistence: 1</a:t>
            </a:r>
            <a:r>
              <a:rPr lang="en-US" baseline="30000"/>
              <a:t>st</a:t>
            </a:r>
            <a:r>
              <a:rPr lang="en-US"/>
              <a:t> Mag star residual disapppears completely in &lt; 1min</a:t>
            </a:r>
          </a:p>
        </p:txBody>
      </p:sp>
    </p:spTree>
    <p:extLst>
      <p:ext uri="{BB962C8B-B14F-4D97-AF65-F5344CB8AC3E}">
        <p14:creationId xmlns:p14="http://schemas.microsoft.com/office/powerpoint/2010/main" val="308680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47800"/>
            <a:ext cx="2514600" cy="2133600"/>
          </a:xfrm>
          <a:solidFill>
            <a:schemeClr val="accent2">
              <a:lumMod val="20000"/>
              <a:lumOff val="80000"/>
              <a:alpha val="29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Detector </a:t>
            </a:r>
            <a:r>
              <a:rPr lang="en-US" dirty="0" err="1" smtClean="0">
                <a:ea typeface="+mj-ea"/>
                <a:cs typeface="+mj-cs"/>
              </a:rPr>
              <a:t>FlatFields</a:t>
            </a:r>
            <a:endParaRPr lang="en-US" dirty="0" smtClean="0">
              <a:ea typeface="+mj-ea"/>
              <a:cs typeface="+mj-cs"/>
            </a:endParaRPr>
          </a:p>
        </p:txBody>
      </p:sp>
      <p:pic>
        <p:nvPicPr>
          <p:cNvPr id="61443" name="Picture 4" descr="mod3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78238"/>
            <a:ext cx="3200400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6" descr="05mod2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320040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 descr="02mod39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3657600"/>
            <a:ext cx="31892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8" descr="06mod36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304800"/>
            <a:ext cx="31908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Box 9"/>
          <p:cNvSpPr txBox="1">
            <a:spLocks noChangeArrowheads="1"/>
          </p:cNvSpPr>
          <p:nvPr/>
        </p:nvSpPr>
        <p:spPr bwMode="auto">
          <a:xfrm>
            <a:off x="0" y="38100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Lower left corner</a:t>
            </a:r>
          </a:p>
        </p:txBody>
      </p:sp>
    </p:spTree>
    <p:extLst>
      <p:ext uri="{BB962C8B-B14F-4D97-AF65-F5344CB8AC3E}">
        <p14:creationId xmlns:p14="http://schemas.microsoft.com/office/powerpoint/2010/main" val="3239640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47800"/>
            <a:ext cx="2514600" cy="2133600"/>
          </a:xfrm>
          <a:solidFill>
            <a:schemeClr val="accent2">
              <a:lumMod val="20000"/>
              <a:lumOff val="80000"/>
              <a:alpha val="29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Detector </a:t>
            </a:r>
            <a:r>
              <a:rPr lang="en-US" dirty="0" err="1" smtClean="0">
                <a:ea typeface="+mj-ea"/>
                <a:cs typeface="+mj-cs"/>
              </a:rPr>
              <a:t>FlatFields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62467" name="TextBox 9"/>
          <p:cNvSpPr txBox="1">
            <a:spLocks noChangeArrowheads="1"/>
          </p:cNvSpPr>
          <p:nvPr/>
        </p:nvSpPr>
        <p:spPr bwMode="auto">
          <a:xfrm>
            <a:off x="0" y="38100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Lower right corner</a:t>
            </a:r>
          </a:p>
        </p:txBody>
      </p:sp>
      <p:pic>
        <p:nvPicPr>
          <p:cNvPr id="62468" name="Picture 10" descr="03mod4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57600"/>
            <a:ext cx="31956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1" descr="04mod3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3657600"/>
            <a:ext cx="31797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2" descr="07mod47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3175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3" descr="08mod4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228600"/>
            <a:ext cx="31956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34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68313" y="6021388"/>
            <a:ext cx="2951162" cy="457200"/>
          </a:xfrm>
        </p:spPr>
        <p:txBody>
          <a:bodyPr/>
          <a:lstStyle/>
          <a:p>
            <a:pPr>
              <a:defRPr/>
            </a:pPr>
            <a:r>
              <a:rPr lang="en-GB" dirty="0"/>
              <a:t>SPIE – </a:t>
            </a:r>
            <a:r>
              <a:rPr lang="en-GB" dirty="0" smtClean="0"/>
              <a:t>Instrumentation 5492-34</a:t>
            </a:r>
            <a:endParaRPr lang="en-GB" dirty="0"/>
          </a:p>
          <a:p>
            <a:pPr>
              <a:defRPr/>
            </a:pPr>
            <a:r>
              <a:rPr lang="en-GB" dirty="0"/>
              <a:t>24 June 2004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08050"/>
          </a:xfrm>
        </p:spPr>
        <p:txBody>
          <a:bodyPr/>
          <a:lstStyle/>
          <a:p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Basic Parameters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7772400" cy="4381500"/>
          </a:xfrm>
        </p:spPr>
        <p:txBody>
          <a:bodyPr/>
          <a:lstStyle/>
          <a:p>
            <a:pPr>
              <a:buFont typeface="Wingdings" charset="2"/>
              <a:buChar char="v"/>
              <a:defRPr/>
            </a:pPr>
            <a:r>
              <a:rPr lang="en-GB" sz="2400" dirty="0"/>
              <a:t>Field of View 1.67 </a:t>
            </a:r>
            <a:r>
              <a:rPr lang="en-GB" sz="2400" dirty="0" smtClean="0"/>
              <a:t>degrees @ f/3.3 (350mm focal plane)</a:t>
            </a:r>
            <a:endParaRPr lang="en-GB" sz="2400" dirty="0"/>
          </a:p>
          <a:p>
            <a:pPr>
              <a:buFont typeface="Wingdings" charset="2"/>
              <a:buChar char="v"/>
              <a:defRPr/>
            </a:pPr>
            <a:r>
              <a:rPr lang="en-GB" sz="2400" dirty="0"/>
              <a:t>16 2048x2048 Raytheon VIRGO </a:t>
            </a:r>
            <a:r>
              <a:rPr lang="en-GB" sz="2400" dirty="0" err="1"/>
              <a:t>HgCdTe</a:t>
            </a:r>
            <a:r>
              <a:rPr lang="en-GB" sz="2400" dirty="0"/>
              <a:t> Arrays</a:t>
            </a:r>
          </a:p>
          <a:p>
            <a:pPr marL="0" indent="0">
              <a:buFont typeface="Monotype Sorts" charset="0"/>
              <a:buNone/>
              <a:defRPr/>
            </a:pPr>
            <a:r>
              <a:rPr lang="en-GB" sz="2400" dirty="0" smtClean="0"/>
              <a:t> </a:t>
            </a:r>
            <a:r>
              <a:rPr lang="en-GB" sz="2400" dirty="0"/>
              <a:t>		(840</a:t>
            </a:r>
            <a:r>
              <a:rPr lang="en-US" sz="2400" dirty="0">
                <a:cs typeface="Times New Roman" charset="0"/>
              </a:rPr>
              <a:t>µ</a:t>
            </a:r>
            <a:r>
              <a:rPr lang="en-GB" sz="2400" dirty="0"/>
              <a:t>m-2.5</a:t>
            </a:r>
            <a:r>
              <a:rPr lang="en-US" sz="2400" dirty="0">
                <a:cs typeface="Times New Roman" charset="0"/>
              </a:rPr>
              <a:t>µ</a:t>
            </a:r>
            <a:r>
              <a:rPr lang="en-GB" sz="2400" dirty="0"/>
              <a:t>m </a:t>
            </a:r>
            <a:r>
              <a:rPr lang="en-GB" sz="2400" dirty="0" smtClean="0"/>
              <a:t>sensitive)</a:t>
            </a:r>
            <a:endParaRPr lang="en-GB" sz="2400" dirty="0"/>
          </a:p>
          <a:p>
            <a:pPr>
              <a:buFont typeface="Wingdings" charset="2"/>
              <a:buChar char="v"/>
              <a:defRPr/>
            </a:pPr>
            <a:r>
              <a:rPr lang="en-GB" sz="2400" dirty="0"/>
              <a:t>YJHKs baseline filter set (one filter per detector)</a:t>
            </a:r>
          </a:p>
          <a:p>
            <a:pPr>
              <a:buFont typeface="Wingdings" charset="2"/>
              <a:buChar char="v"/>
              <a:defRPr/>
            </a:pPr>
            <a:r>
              <a:rPr lang="en-GB" sz="2400" dirty="0"/>
              <a:t>3 vacant slots in wheel </a:t>
            </a:r>
            <a:r>
              <a:rPr lang="en-GB" sz="2400" dirty="0" smtClean="0"/>
              <a:t>(Z filter to take one)</a:t>
            </a:r>
            <a:endParaRPr lang="en-GB" sz="2400" dirty="0"/>
          </a:p>
          <a:p>
            <a:pPr>
              <a:buFont typeface="Wingdings" charset="2"/>
              <a:buChar char="v"/>
              <a:defRPr/>
            </a:pPr>
            <a:r>
              <a:rPr lang="en-GB" sz="2400" dirty="0"/>
              <a:t>4 2048x2048 E2V CCDs for </a:t>
            </a:r>
            <a:r>
              <a:rPr lang="en-GB" sz="2400" dirty="0" err="1"/>
              <a:t>wavefront</a:t>
            </a:r>
            <a:r>
              <a:rPr lang="en-GB" sz="2400" dirty="0"/>
              <a:t> </a:t>
            </a:r>
            <a:r>
              <a:rPr lang="en-GB" sz="2400" dirty="0" smtClean="0"/>
              <a:t>sensing</a:t>
            </a:r>
            <a:endParaRPr lang="en-GB" sz="2400" dirty="0"/>
          </a:p>
          <a:p>
            <a:pPr>
              <a:buFont typeface="Wingdings" charset="2"/>
              <a:buChar char="v"/>
              <a:defRPr/>
            </a:pPr>
            <a:r>
              <a:rPr lang="en-GB" sz="2400" dirty="0"/>
              <a:t>2 2048x2048 E2V FT CCDs for </a:t>
            </a:r>
            <a:r>
              <a:rPr lang="en-GB" sz="2400" dirty="0" err="1"/>
              <a:t>autoguiding</a:t>
            </a:r>
            <a:r>
              <a:rPr lang="en-GB" sz="2400" dirty="0"/>
              <a:t> </a:t>
            </a:r>
          </a:p>
          <a:p>
            <a:pPr>
              <a:buFont typeface="Wingdings" charset="2"/>
              <a:buChar char="v"/>
              <a:defRPr/>
            </a:pPr>
            <a:r>
              <a:rPr lang="en-GB" sz="2400" dirty="0"/>
              <a:t>7 nested </a:t>
            </a:r>
            <a:r>
              <a:rPr lang="ja-JP" altLang="en-GB" sz="2400" dirty="0">
                <a:latin typeface="Arial"/>
              </a:rPr>
              <a:t>‘</a:t>
            </a:r>
            <a:r>
              <a:rPr lang="en-GB" sz="2400" dirty="0"/>
              <a:t>dichroic</a:t>
            </a:r>
            <a:r>
              <a:rPr lang="ja-JP" altLang="en-GB" sz="2400" dirty="0">
                <a:latin typeface="Arial"/>
              </a:rPr>
              <a:t>’</a:t>
            </a:r>
            <a:r>
              <a:rPr lang="en-GB" sz="2400" dirty="0"/>
              <a:t> baffles for stray light </a:t>
            </a:r>
            <a:r>
              <a:rPr lang="en-GB" sz="2400" dirty="0" smtClean="0"/>
              <a:t>control</a:t>
            </a:r>
            <a:endParaRPr lang="en-GB" sz="2400" dirty="0"/>
          </a:p>
          <a:p>
            <a:pPr>
              <a:buFont typeface="Wingdings" charset="2"/>
              <a:buChar char="v"/>
              <a:defRPr/>
            </a:pPr>
            <a:endParaRPr lang="en-GB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47800"/>
            <a:ext cx="2514600" cy="2133600"/>
          </a:xfrm>
          <a:solidFill>
            <a:schemeClr val="accent2">
              <a:lumMod val="20000"/>
              <a:lumOff val="80000"/>
              <a:alpha val="29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Detector </a:t>
            </a:r>
            <a:r>
              <a:rPr lang="en-US" dirty="0" err="1" smtClean="0">
                <a:ea typeface="+mj-ea"/>
                <a:cs typeface="+mj-cs"/>
              </a:rPr>
              <a:t>FlatFields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63491" name="TextBox 9"/>
          <p:cNvSpPr txBox="1">
            <a:spLocks noChangeArrowheads="1"/>
          </p:cNvSpPr>
          <p:nvPr/>
        </p:nvSpPr>
        <p:spPr bwMode="auto">
          <a:xfrm>
            <a:off x="0" y="38100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Upper left corner</a:t>
            </a:r>
          </a:p>
        </p:txBody>
      </p:sp>
      <p:pic>
        <p:nvPicPr>
          <p:cNvPr id="63492" name="Picture 10" descr="09mod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57600"/>
            <a:ext cx="32115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1" descr="10mod4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3657600"/>
            <a:ext cx="32210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2" descr="13mod4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32051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13" descr="14mod25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228600"/>
            <a:ext cx="3175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69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47800"/>
            <a:ext cx="2514600" cy="2133600"/>
          </a:xfrm>
          <a:solidFill>
            <a:schemeClr val="accent2">
              <a:lumMod val="20000"/>
              <a:lumOff val="80000"/>
              <a:alpha val="29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Detector </a:t>
            </a:r>
            <a:r>
              <a:rPr lang="en-US" dirty="0" err="1" smtClean="0">
                <a:ea typeface="+mj-ea"/>
                <a:cs typeface="+mj-cs"/>
              </a:rPr>
              <a:t>FlatFields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64515" name="TextBox 9"/>
          <p:cNvSpPr txBox="1">
            <a:spLocks noChangeArrowheads="1"/>
          </p:cNvSpPr>
          <p:nvPr/>
        </p:nvSpPr>
        <p:spPr bwMode="auto">
          <a:xfrm>
            <a:off x="0" y="38100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Upper Right corner</a:t>
            </a:r>
          </a:p>
        </p:txBody>
      </p:sp>
      <p:pic>
        <p:nvPicPr>
          <p:cNvPr id="64516" name="Picture 10" descr="11mod3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57600"/>
            <a:ext cx="32115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1" descr="12mod4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3657600"/>
            <a:ext cx="32162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2" descr="15mod4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31908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3" descr="16mod38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228600"/>
            <a:ext cx="31956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90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so1017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33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08tc3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-17512"/>
            <a:ext cx="8128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0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50825" y="6308725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GB" dirty="0"/>
              <a:t>SPIE – Instrumentation</a:t>
            </a:r>
          </a:p>
          <a:p>
            <a:pPr>
              <a:defRPr/>
            </a:pPr>
            <a:r>
              <a:rPr lang="en-GB" dirty="0"/>
              <a:t>24 June 2004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431800"/>
            <a:ext cx="6254750" cy="620713"/>
          </a:xfrm>
        </p:spPr>
        <p:txBody>
          <a:bodyPr/>
          <a:lstStyle/>
          <a:p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Optical System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298575"/>
            <a:ext cx="61849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6659563" y="692150"/>
            <a:ext cx="2159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rgbClr val="FF0000"/>
                </a:solidFill>
              </a:rPr>
              <a:t>Telescope and camera design optimised as a single system</a:t>
            </a:r>
          </a:p>
        </p:txBody>
      </p:sp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6659563" y="2492375"/>
            <a:ext cx="21590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rgbClr val="FF0000"/>
                </a:solidFill>
              </a:rPr>
              <a:t>Full system delivers 0.5</a:t>
            </a:r>
            <a:r>
              <a:rPr lang="ja-JP" altLang="en-GB" dirty="0">
                <a:solidFill>
                  <a:srgbClr val="FF0000"/>
                </a:solidFill>
                <a:latin typeface="Arial"/>
              </a:rPr>
              <a:t>”</a:t>
            </a:r>
            <a:r>
              <a:rPr lang="en-GB" dirty="0">
                <a:solidFill>
                  <a:srgbClr val="FF0000"/>
                </a:solidFill>
              </a:rPr>
              <a:t> images (50% EED). Image distortion &lt; 2% at extreme edge of field</a:t>
            </a:r>
          </a:p>
        </p:txBody>
      </p:sp>
      <p:sp>
        <p:nvSpPr>
          <p:cNvPr id="257031" name="Line 7"/>
          <p:cNvSpPr>
            <a:spLocks noChangeShapeType="1"/>
          </p:cNvSpPr>
          <p:nvPr/>
        </p:nvSpPr>
        <p:spPr bwMode="auto">
          <a:xfrm>
            <a:off x="2781300" y="3238500"/>
            <a:ext cx="0" cy="952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7033" name="Line 9"/>
          <p:cNvSpPr>
            <a:spLocks noChangeShapeType="1"/>
          </p:cNvSpPr>
          <p:nvPr/>
        </p:nvSpPr>
        <p:spPr bwMode="auto">
          <a:xfrm>
            <a:off x="2806700" y="3543300"/>
            <a:ext cx="1892300" cy="210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7034" name="Text Box 10"/>
          <p:cNvSpPr txBox="1">
            <a:spLocks noChangeArrowheads="1"/>
          </p:cNvSpPr>
          <p:nvPr/>
        </p:nvSpPr>
        <p:spPr bwMode="auto">
          <a:xfrm>
            <a:off x="4305300" y="5486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/>
              <a:t>1m diameter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595312"/>
          </a:xfrm>
        </p:spPr>
        <p:txBody>
          <a:bodyPr/>
          <a:lstStyle/>
          <a:p>
            <a:pPr algn="ctr"/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Challenges</a:t>
            </a:r>
          </a:p>
        </p:txBody>
      </p:sp>
      <p:sp>
        <p:nvSpPr>
          <p:cNvPr id="23554" name="Content Placeholder 1"/>
          <p:cNvSpPr>
            <a:spLocks noGrp="1"/>
          </p:cNvSpPr>
          <p:nvPr>
            <p:ph idx="1"/>
          </p:nvPr>
        </p:nvSpPr>
        <p:spPr>
          <a:xfrm>
            <a:off x="611188" y="836613"/>
            <a:ext cx="8134350" cy="4827587"/>
          </a:xfrm>
        </p:spPr>
        <p:txBody>
          <a:bodyPr/>
          <a:lstStyle/>
          <a:p>
            <a:pPr>
              <a:buFont typeface="Wingdings" charset="0"/>
              <a:buChar char="Ø"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Cryostat</a:t>
            </a:r>
          </a:p>
          <a:p>
            <a:pPr>
              <a:buFont typeface="Wingdings" charset="0"/>
              <a:buChar char="Ø"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~1m vacuum window</a:t>
            </a:r>
          </a:p>
          <a:p>
            <a:pPr>
              <a:buFont typeface="Wingdings" charset="0"/>
              <a:buChar char="Ø"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Focal plane co-planarity (±25μm)</a:t>
            </a:r>
          </a:p>
          <a:p>
            <a:pPr>
              <a:buFont typeface="Wingdings" charset="0"/>
              <a:buChar char="Ø"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Detector procurement (ITAR)</a:t>
            </a:r>
          </a:p>
          <a:p>
            <a:pPr>
              <a:buFont typeface="Wingdings" charset="0"/>
              <a:buChar char="Ø"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Wavefront sensing (totally new)</a:t>
            </a:r>
          </a:p>
          <a:p>
            <a:pPr>
              <a:buFont typeface="Wingdings" charset="0"/>
              <a:buChar char="Ø"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Stray light baffles</a:t>
            </a:r>
          </a:p>
          <a:p>
            <a:pPr>
              <a:buFont typeface="Wingdings" charset="0"/>
              <a:buChar char="Ø"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Testing (optical system – 7000nm astigmatism)</a:t>
            </a:r>
          </a:p>
          <a:p>
            <a:pPr>
              <a:buFont typeface="Wingdings" charset="0"/>
              <a:buChar char="Ø"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Handling (in the lab and to/at the telescope)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772400" cy="595536"/>
          </a:xfrm>
        </p:spPr>
        <p:txBody>
          <a:bodyPr/>
          <a:lstStyle/>
          <a:p>
            <a:r>
              <a:rPr lang="en-US" dirty="0" smtClean="0"/>
              <a:t>Cryostat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424936" cy="41148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5 sections, 15m of </a:t>
            </a:r>
            <a:r>
              <a:rPr lang="en-US" dirty="0" err="1" smtClean="0"/>
              <a:t>o-rings</a:t>
            </a: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Limited possibilities for suppliers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Substantial CAD assistance needed from RAL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Supplier staffing issues (non-work related injuries)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Heat shields (use of MLI rejected)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The ‘shrinkage’ problem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983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ke-0160-001 24-10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15900"/>
            <a:ext cx="4981575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3" name="Picture 5" descr="IRCam_service_bun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9313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sterSlide">
  <a:themeElements>
    <a:clrScheme name="Master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Slid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Master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Sli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Slid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Slid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Designs\SERENE.POT</Template>
  <TotalTime>21049</TotalTime>
  <Words>1165</Words>
  <Application>Microsoft Macintosh PowerPoint</Application>
  <PresentationFormat>Overhead</PresentationFormat>
  <Paragraphs>206</Paragraphs>
  <Slides>53</Slides>
  <Notes>14</Notes>
  <HiddenSlides>0</HiddenSlides>
  <MMClips>1</MMClips>
  <ScaleCrop>false</ScaleCrop>
  <HeadingPairs>
    <vt:vector size="10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Links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6" baseType="lpstr">
      <vt:lpstr>Times New Roman</vt:lpstr>
      <vt:lpstr>ＭＳ Ｐゴシック</vt:lpstr>
      <vt:lpstr>Arial</vt:lpstr>
      <vt:lpstr>Monotype Sorts</vt:lpstr>
      <vt:lpstr>Times</vt:lpstr>
      <vt:lpstr>Wingdings</vt:lpstr>
      <vt:lpstr>Serene</vt:lpstr>
      <vt:lpstr>MasterSlide</vt:lpstr>
      <vt:lpstr>\\localhost\Users\gbd\Desktop\Macintosh HD:Users:gbd:Desktop:SPIE2010:SPIE 7735-54 VISTA IR Comm.doc!OLE_LINK2</vt:lpstr>
      <vt:lpstr>\\localhost\Users\gbd\Desktop\!OLE_LINK1</vt:lpstr>
      <vt:lpstr>\\localhost\Users\gbd\Desktop\Macintosh HD:Users:gbd:Desktop:SPIE2010:SPIE 7735-54 VISTA IR Comm.doc!OLE_LINK4</vt:lpstr>
      <vt:lpstr>\\localhost\Users\gbd\Desktop\Macintosh HD:Users:gbd:Desktop:SPIE2010:SPIE 7735-54 VISTA IR Comm.doc!OLE_LINK5</vt:lpstr>
      <vt:lpstr>\\localhost\Users\gbd\Desktop\Macintosh HD:Users:gbd:Desktop:SPIE2010:SPIE 7735-54 VISTA IR Comm.doc!OLE_LINK6</vt:lpstr>
      <vt:lpstr>\\localhost\Users\gbd\Desktop\Macintosh HD:Users:gbd:Desktop:SPIE2010:SPIE 7735-54 VISTA IR Comm.doc!OLE_LINK8</vt:lpstr>
      <vt:lpstr>\\localhost\Users\gbd\Desktop\Macintosh HD:Users:gbd:Desktop:SPIE2010:SPIE 7735-54 VISTA IR Comm.doc!OLE_LINK9</vt:lpstr>
      <vt:lpstr>\\localhost\Users\gbd\Desktop\Macintosh HD:Users:gbd:Desktop:SPIE2010:7740-122.doc!OLE_LINK3</vt:lpstr>
      <vt:lpstr>\\localhost\Users\gbd\Desktop\!OLE_LINK10</vt:lpstr>
      <vt:lpstr>\\localhost\Users\gbd\Desktop\!OLE_LINK11</vt:lpstr>
      <vt:lpstr>\\localhost\Users\gbd\Desktop\!OLE_LINK12</vt:lpstr>
      <vt:lpstr>\\localhost\Users\gbd\Desktop\!OLE_LINK13</vt:lpstr>
      <vt:lpstr>\\localhost\Users\gbd\Desktop\Macintosh HD:Users:gbd:Desktop:SPIE2010:SPIE 7735-54 VISTA IR Comm.doc!OLE_LINK14</vt:lpstr>
      <vt:lpstr>\\localhost\Users\gbd\Desktop\Macintosh HD:Users:gbd:Desktop:SPIE2010:SPIE 7735-54 VISTA IR Comm.doc!OLE_LINK15</vt:lpstr>
      <vt:lpstr>Microsoft Visio Drawing</vt:lpstr>
      <vt:lpstr>The Camera Challenge</vt:lpstr>
      <vt:lpstr>PowerPoint Presentation</vt:lpstr>
      <vt:lpstr>PowerPoint Presentation</vt:lpstr>
      <vt:lpstr>Timeline</vt:lpstr>
      <vt:lpstr>Basic Parameters</vt:lpstr>
      <vt:lpstr>Optical System</vt:lpstr>
      <vt:lpstr>Challenges</vt:lpstr>
      <vt:lpstr>Cryostat</vt:lpstr>
      <vt:lpstr>PowerPoint Presentation</vt:lpstr>
      <vt:lpstr>Handling Issues</vt:lpstr>
      <vt:lpstr>PowerPoint Presentation</vt:lpstr>
      <vt:lpstr>PowerPoint Presentation</vt:lpstr>
      <vt:lpstr>PowerPoint Presentation</vt:lpstr>
      <vt:lpstr>Field Corrector</vt:lpstr>
      <vt:lpstr>Baffle system</vt:lpstr>
      <vt:lpstr>Baffle Assembly</vt:lpstr>
      <vt:lpstr>PowerPoint Presentation</vt:lpstr>
      <vt:lpstr>Wavefront Sensors/Autoguiders</vt:lpstr>
      <vt:lpstr>Filter Wheel</vt:lpstr>
      <vt:lpstr>PowerPoint Presentation</vt:lpstr>
      <vt:lpstr>Cryostat Window</vt:lpstr>
      <vt:lpstr>Focal Plane Layout -&gt; Images</vt:lpstr>
      <vt:lpstr>PowerPoint Presentation</vt:lpstr>
      <vt:lpstr>Focal Plane Assembly Details</vt:lpstr>
      <vt:lpstr>The scattered light puzzle…</vt:lpstr>
      <vt:lpstr>The scattered light puzzle…</vt:lpstr>
      <vt:lpstr>The scattered light puzzle…</vt:lpstr>
      <vt:lpstr>Laboratory image tests</vt:lpstr>
      <vt:lpstr>Getting it there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Images</vt:lpstr>
      <vt:lpstr>Wavefront Sensors</vt:lpstr>
      <vt:lpstr>Wavefront Sensors</vt:lpstr>
      <vt:lpstr>PowerPoint Presentation</vt:lpstr>
      <vt:lpstr>Calibrating M1/M2</vt:lpstr>
      <vt:lpstr>Residual Camera Astigmatism</vt:lpstr>
      <vt:lpstr>M2 tilt (field dep. astig)</vt:lpstr>
      <vt:lpstr>M2 tilt (field dep. astig)</vt:lpstr>
      <vt:lpstr>Focus Gradient (HOWFS)</vt:lpstr>
      <vt:lpstr>PowerPoint Presentation</vt:lpstr>
      <vt:lpstr>Focus Gradient (HOWFS)</vt:lpstr>
      <vt:lpstr>Final image quality from SV data</vt:lpstr>
      <vt:lpstr>VISTA Performance</vt:lpstr>
      <vt:lpstr>Detector FlatFields</vt:lpstr>
      <vt:lpstr>Detector FlatFields</vt:lpstr>
      <vt:lpstr>Detector FlatFields</vt:lpstr>
      <vt:lpstr>Detector FlatFields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VISTA status - May 06</dc:title>
  <dc:creator>wjs</dc:creator>
  <cp:lastModifiedBy>Gavin Dalton</cp:lastModifiedBy>
  <cp:revision>197</cp:revision>
  <cp:lastPrinted>2009-05-27T23:16:21Z</cp:lastPrinted>
  <dcterms:created xsi:type="dcterms:W3CDTF">2012-06-06T14:54:00Z</dcterms:created>
  <dcterms:modified xsi:type="dcterms:W3CDTF">2013-01-17T16:02:27Z</dcterms:modified>
</cp:coreProperties>
</file>