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72" r:id="rId4"/>
    <p:sldMasterId id="2147483680" r:id="rId5"/>
    <p:sldMasterId id="2147483682" r:id="rId6"/>
    <p:sldMasterId id="2147483684" r:id="rId7"/>
    <p:sldMasterId id="2147483732" r:id="rId8"/>
    <p:sldMasterId id="2147483691" r:id="rId9"/>
    <p:sldMasterId id="2147483716" r:id="rId10"/>
  </p:sldMasterIdLst>
  <p:notesMasterIdLst>
    <p:notesMasterId r:id="rId40"/>
  </p:notesMasterIdLst>
  <p:handoutMasterIdLst>
    <p:handoutMasterId r:id="rId41"/>
  </p:handoutMasterIdLst>
  <p:sldIdLst>
    <p:sldId id="1034" r:id="rId11"/>
    <p:sldId id="997" r:id="rId12"/>
    <p:sldId id="1033" r:id="rId13"/>
    <p:sldId id="1012" r:id="rId14"/>
    <p:sldId id="1006" r:id="rId15"/>
    <p:sldId id="1020" r:id="rId16"/>
    <p:sldId id="1032" r:id="rId17"/>
    <p:sldId id="1060" r:id="rId18"/>
    <p:sldId id="1035" r:id="rId19"/>
    <p:sldId id="1064" r:id="rId20"/>
    <p:sldId id="1065" r:id="rId21"/>
    <p:sldId id="1067" r:id="rId22"/>
    <p:sldId id="1068" r:id="rId23"/>
    <p:sldId id="1086" r:id="rId24"/>
    <p:sldId id="1088" r:id="rId25"/>
    <p:sldId id="1089" r:id="rId26"/>
    <p:sldId id="1090" r:id="rId27"/>
    <p:sldId id="1091" r:id="rId28"/>
    <p:sldId id="1092" r:id="rId29"/>
    <p:sldId id="1093" r:id="rId30"/>
    <p:sldId id="1095" r:id="rId31"/>
    <p:sldId id="1022" r:id="rId32"/>
    <p:sldId id="1031" r:id="rId33"/>
    <p:sldId id="1097" r:id="rId34"/>
    <p:sldId id="1079" r:id="rId35"/>
    <p:sldId id="1098" r:id="rId36"/>
    <p:sldId id="1023" r:id="rId37"/>
    <p:sldId id="1099" r:id="rId38"/>
    <p:sldId id="1096" r:id="rId39"/>
  </p:sldIdLst>
  <p:sldSz cx="9144000" cy="6858000" type="screen4x3"/>
  <p:notesSz cx="92964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Page and Summary" id="{4AFE4645-D2A7-244D-8686-FF9C208A3F6E}">
          <p14:sldIdLst>
            <p14:sldId id="1034"/>
            <p14:sldId id="997"/>
            <p14:sldId id="1033"/>
            <p14:sldId id="1012"/>
            <p14:sldId id="1006"/>
            <p14:sldId id="1020"/>
            <p14:sldId id="1032"/>
            <p14:sldId id="1060"/>
            <p14:sldId id="1035"/>
            <p14:sldId id="1064"/>
            <p14:sldId id="1065"/>
            <p14:sldId id="1067"/>
            <p14:sldId id="1068"/>
            <p14:sldId id="1086"/>
            <p14:sldId id="1088"/>
            <p14:sldId id="1089"/>
            <p14:sldId id="1090"/>
            <p14:sldId id="1091"/>
            <p14:sldId id="1092"/>
            <p14:sldId id="1093"/>
            <p14:sldId id="1095"/>
            <p14:sldId id="1022"/>
            <p14:sldId id="1031"/>
            <p14:sldId id="1097"/>
            <p14:sldId id="1079"/>
            <p14:sldId id="1098"/>
            <p14:sldId id="1023"/>
            <p14:sldId id="1099"/>
            <p14:sldId id="1096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576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304">
          <p15:clr>
            <a:srgbClr val="A4A3A4"/>
          </p15:clr>
        </p15:guide>
        <p15:guide id="2" pos="302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ason Hylan" initials="JH" lastIdx="3" clrIdx="0"/>
  <p:cmAuthor id="1" name="Neil Rowlands" initials="NR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B852"/>
    <a:srgbClr val="009900"/>
    <a:srgbClr val="E9291C"/>
    <a:srgbClr val="000000"/>
    <a:srgbClr val="BAB995"/>
    <a:srgbClr val="DEA1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0A1B5D5-9B99-4C35-A422-299274C87663}" styleName="Style moyen 1 - Accentuation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327F97BB-C833-4FB7-BDE5-3F7075034690}" styleName="Style à thème 2 - Accentuation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12C8C85-51F0-491E-9774-3900AFEF0FD7}" styleName="Style léger 2 - Accentuation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Style moyen 3 - Accentuation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65" autoAdjust="0"/>
    <p:restoredTop sz="99468" autoAdjust="0"/>
  </p:normalViewPr>
  <p:slideViewPr>
    <p:cSldViewPr showGuides="1">
      <p:cViewPr varScale="1">
        <p:scale>
          <a:sx n="106" d="100"/>
          <a:sy n="106" d="100"/>
        </p:scale>
        <p:origin x="-240" y="-96"/>
      </p:cViewPr>
      <p:guideLst>
        <p:guide orient="horz" pos="57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7" d="100"/>
        <a:sy n="127" d="100"/>
      </p:scale>
      <p:origin x="0" y="7944"/>
    </p:cViewPr>
  </p:sorterViewPr>
  <p:notesViewPr>
    <p:cSldViewPr>
      <p:cViewPr varScale="1">
        <p:scale>
          <a:sx n="104" d="100"/>
          <a:sy n="104" d="100"/>
        </p:scale>
        <p:origin x="-1498" y="-82"/>
      </p:cViewPr>
      <p:guideLst>
        <p:guide orient="horz" pos="2160"/>
        <p:guide pos="292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0.xml"/><Relationship Id="rId21" Type="http://schemas.openxmlformats.org/officeDocument/2006/relationships/slide" Target="slides/slide11.xml"/><Relationship Id="rId22" Type="http://schemas.openxmlformats.org/officeDocument/2006/relationships/slide" Target="slides/slide12.xml"/><Relationship Id="rId23" Type="http://schemas.openxmlformats.org/officeDocument/2006/relationships/slide" Target="slides/slide13.xml"/><Relationship Id="rId24" Type="http://schemas.openxmlformats.org/officeDocument/2006/relationships/slide" Target="slides/slide14.xml"/><Relationship Id="rId25" Type="http://schemas.openxmlformats.org/officeDocument/2006/relationships/slide" Target="slides/slide15.xml"/><Relationship Id="rId26" Type="http://schemas.openxmlformats.org/officeDocument/2006/relationships/slide" Target="slides/slide16.xml"/><Relationship Id="rId27" Type="http://schemas.openxmlformats.org/officeDocument/2006/relationships/slide" Target="slides/slide17.xml"/><Relationship Id="rId28" Type="http://schemas.openxmlformats.org/officeDocument/2006/relationships/slide" Target="slides/slide18.xml"/><Relationship Id="rId29" Type="http://schemas.openxmlformats.org/officeDocument/2006/relationships/slide" Target="slides/slide19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Master" Target="slideMasters/slideMaster2.xml"/><Relationship Id="rId30" Type="http://schemas.openxmlformats.org/officeDocument/2006/relationships/slide" Target="slides/slide20.xml"/><Relationship Id="rId31" Type="http://schemas.openxmlformats.org/officeDocument/2006/relationships/slide" Target="slides/slide21.xml"/><Relationship Id="rId32" Type="http://schemas.openxmlformats.org/officeDocument/2006/relationships/slide" Target="slides/slide22.xml"/><Relationship Id="rId9" Type="http://schemas.openxmlformats.org/officeDocument/2006/relationships/slideMaster" Target="slideMasters/slideMaster6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33" Type="http://schemas.openxmlformats.org/officeDocument/2006/relationships/slide" Target="slides/slide23.xml"/><Relationship Id="rId34" Type="http://schemas.openxmlformats.org/officeDocument/2006/relationships/slide" Target="slides/slide24.xml"/><Relationship Id="rId35" Type="http://schemas.openxmlformats.org/officeDocument/2006/relationships/slide" Target="slides/slide25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7.xml"/><Relationship Id="rId11" Type="http://schemas.openxmlformats.org/officeDocument/2006/relationships/slide" Target="slides/slide1.xml"/><Relationship Id="rId12" Type="http://schemas.openxmlformats.org/officeDocument/2006/relationships/slide" Target="slides/slide2.xml"/><Relationship Id="rId13" Type="http://schemas.openxmlformats.org/officeDocument/2006/relationships/slide" Target="slides/slide3.xml"/><Relationship Id="rId14" Type="http://schemas.openxmlformats.org/officeDocument/2006/relationships/slide" Target="slides/slide4.xml"/><Relationship Id="rId15" Type="http://schemas.openxmlformats.org/officeDocument/2006/relationships/slide" Target="slides/slide5.xml"/><Relationship Id="rId16" Type="http://schemas.openxmlformats.org/officeDocument/2006/relationships/slide" Target="slides/slide6.xml"/><Relationship Id="rId17" Type="http://schemas.openxmlformats.org/officeDocument/2006/relationships/slide" Target="slides/slide7.xml"/><Relationship Id="rId18" Type="http://schemas.openxmlformats.org/officeDocument/2006/relationships/slide" Target="slides/slide8.xml"/><Relationship Id="rId19" Type="http://schemas.openxmlformats.org/officeDocument/2006/relationships/slide" Target="slides/slide9.xml"/><Relationship Id="rId37" Type="http://schemas.openxmlformats.org/officeDocument/2006/relationships/slide" Target="slides/slide27.xml"/><Relationship Id="rId38" Type="http://schemas.openxmlformats.org/officeDocument/2006/relationships/slide" Target="slides/slide28.xml"/><Relationship Id="rId39" Type="http://schemas.openxmlformats.org/officeDocument/2006/relationships/slide" Target="slides/slide29.xml"/><Relationship Id="rId40" Type="http://schemas.openxmlformats.org/officeDocument/2006/relationships/notesMaster" Target="notesMasters/notesMaster1.xml"/><Relationship Id="rId41" Type="http://schemas.openxmlformats.org/officeDocument/2006/relationships/handoutMaster" Target="handoutMasters/handoutMaster1.xml"/><Relationship Id="rId42" Type="http://schemas.openxmlformats.org/officeDocument/2006/relationships/printerSettings" Target="printerSettings/printerSettings1.bin"/><Relationship Id="rId43" Type="http://schemas.openxmlformats.org/officeDocument/2006/relationships/commentAuthors" Target="commentAuthors.xml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4029282" cy="343134"/>
          </a:xfrm>
          <a:prstGeom prst="rect">
            <a:avLst/>
          </a:prstGeom>
        </p:spPr>
        <p:txBody>
          <a:bodyPr vert="horz" lIns="90566" tIns="45283" rIns="90566" bIns="45283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017" y="0"/>
            <a:ext cx="4029282" cy="343134"/>
          </a:xfrm>
          <a:prstGeom prst="rect">
            <a:avLst/>
          </a:prstGeom>
        </p:spPr>
        <p:txBody>
          <a:bodyPr vert="horz" lIns="90566" tIns="45283" rIns="90566" bIns="45283" rtlCol="0"/>
          <a:lstStyle>
            <a:lvl1pPr algn="r">
              <a:defRPr sz="1100"/>
            </a:lvl1pPr>
          </a:lstStyle>
          <a:p>
            <a:fld id="{8714506C-9788-7646-80C7-B8458F119F33}" type="datetime1">
              <a:t>16-07-02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" y="6513695"/>
            <a:ext cx="4029282" cy="343134"/>
          </a:xfrm>
          <a:prstGeom prst="rect">
            <a:avLst/>
          </a:prstGeom>
        </p:spPr>
        <p:txBody>
          <a:bodyPr vert="horz" lIns="90566" tIns="45283" rIns="90566" bIns="45283" rtlCol="0" anchor="b"/>
          <a:lstStyle>
            <a:lvl1pPr algn="l">
              <a:defRPr sz="1100"/>
            </a:lvl1pPr>
          </a:lstStyle>
          <a:p>
            <a:r>
              <a:rPr lang="en-US"/>
              <a:t>trest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017" y="6513695"/>
            <a:ext cx="4029282" cy="343134"/>
          </a:xfrm>
          <a:prstGeom prst="rect">
            <a:avLst/>
          </a:prstGeom>
        </p:spPr>
        <p:txBody>
          <a:bodyPr vert="horz" lIns="90566" tIns="45283" rIns="90566" bIns="45283" rtlCol="0" anchor="b"/>
          <a:lstStyle>
            <a:lvl1pPr algn="r">
              <a:defRPr sz="1100"/>
            </a:lvl1pPr>
          </a:lstStyle>
          <a:p>
            <a:fld id="{96264A52-6609-424C-9C64-DB57175F0B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2829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42900"/>
          </a:xfrm>
          <a:prstGeom prst="rect">
            <a:avLst/>
          </a:prstGeom>
        </p:spPr>
        <p:txBody>
          <a:bodyPr vert="horz" lIns="92286" tIns="46145" rIns="92286" bIns="46145" rtlCol="0"/>
          <a:lstStyle>
            <a:lvl1pPr algn="l">
              <a:defRPr sz="11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42900"/>
          </a:xfrm>
          <a:prstGeom prst="rect">
            <a:avLst/>
          </a:prstGeom>
        </p:spPr>
        <p:txBody>
          <a:bodyPr vert="horz" lIns="92286" tIns="46145" rIns="92286" bIns="46145" rtlCol="0"/>
          <a:lstStyle>
            <a:lvl1pPr algn="r">
              <a:defRPr sz="1100"/>
            </a:lvl1pPr>
          </a:lstStyle>
          <a:p>
            <a:fld id="{C69D6469-1BB0-6A46-A1EC-29F536C70E83}" type="datetime1">
              <a:t>16-07-02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33700" y="512763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286" tIns="46145" rIns="92286" bIns="4614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257551"/>
            <a:ext cx="7437120" cy="3086100"/>
          </a:xfrm>
          <a:prstGeom prst="rect">
            <a:avLst/>
          </a:prstGeom>
        </p:spPr>
        <p:txBody>
          <a:bodyPr vert="horz" lIns="92286" tIns="46145" rIns="92286" bIns="4614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4028440" cy="342900"/>
          </a:xfrm>
          <a:prstGeom prst="rect">
            <a:avLst/>
          </a:prstGeom>
        </p:spPr>
        <p:txBody>
          <a:bodyPr vert="horz" lIns="92286" tIns="46145" rIns="92286" bIns="46145" rtlCol="0" anchor="b"/>
          <a:lstStyle>
            <a:lvl1pPr algn="l">
              <a:defRPr sz="1100"/>
            </a:lvl1pPr>
          </a:lstStyle>
          <a:p>
            <a:r>
              <a:rPr lang="en-US" dirty="0"/>
              <a:t>trest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513910"/>
            <a:ext cx="4028440" cy="342900"/>
          </a:xfrm>
          <a:prstGeom prst="rect">
            <a:avLst/>
          </a:prstGeom>
        </p:spPr>
        <p:txBody>
          <a:bodyPr vert="horz" lIns="92286" tIns="46145" rIns="92286" bIns="46145" rtlCol="0" anchor="b"/>
          <a:lstStyle>
            <a:lvl1pPr algn="r">
              <a:defRPr sz="1100"/>
            </a:lvl1pPr>
          </a:lstStyle>
          <a:p>
            <a:fld id="{DA8408A1-1D27-4C52-8DC8-3F9856E6E56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81242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gif"/><Relationship Id="rId6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9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4" Type="http://schemas.openxmlformats.org/officeDocument/2006/relationships/image" Target="../media/image21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5.jpe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gif"/><Relationship Id="rId6" Type="http://schemas.openxmlformats.org/officeDocument/2006/relationships/image" Target="../media/image23.png"/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9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lti-Image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2138363" y="5959475"/>
            <a:ext cx="0" cy="492125"/>
          </a:xfrm>
          <a:prstGeom prst="line">
            <a:avLst/>
          </a:prstGeom>
          <a:ln w="9525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9"/>
          <p:cNvSpPr>
            <a:spLocks noGrp="1"/>
          </p:cNvSpPr>
          <p:nvPr>
            <p:ph type="body" sz="quarter" idx="13"/>
          </p:nvPr>
        </p:nvSpPr>
        <p:spPr>
          <a:xfrm>
            <a:off x="2148586" y="6222292"/>
            <a:ext cx="4963414" cy="254118"/>
          </a:xfrm>
          <a:prstGeom prst="rect">
            <a:avLst/>
          </a:prstGeom>
        </p:spPr>
        <p:txBody>
          <a:bodyPr vert="horz" anchor="ctr"/>
          <a:lstStyle>
            <a:lvl1pPr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2"/>
          </p:nvPr>
        </p:nvSpPr>
        <p:spPr>
          <a:xfrm>
            <a:off x="2148585" y="5960246"/>
            <a:ext cx="4963415" cy="249655"/>
          </a:xfrm>
          <a:prstGeom prst="rect">
            <a:avLst/>
          </a:prstGeom>
        </p:spPr>
        <p:txBody>
          <a:bodyPr vert="horz" anchor="ctr"/>
          <a:lstStyle>
            <a:lvl1pPr>
              <a:defRPr sz="2400" b="1" i="0" cap="all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15" name="Content Placeholder 6"/>
          <p:cNvSpPr>
            <a:spLocks noGrp="1"/>
          </p:cNvSpPr>
          <p:nvPr>
            <p:ph sz="quarter" idx="10"/>
          </p:nvPr>
        </p:nvSpPr>
        <p:spPr>
          <a:xfrm>
            <a:off x="200024" y="5949950"/>
            <a:ext cx="1862455" cy="236792"/>
          </a:xfrm>
          <a:prstGeom prst="rect">
            <a:avLst/>
          </a:prstGeom>
        </p:spPr>
        <p:txBody>
          <a:bodyPr vert="horz" anchor="t"/>
          <a:lstStyle>
            <a:lvl1pPr algn="r"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200024" y="6199311"/>
            <a:ext cx="1862456" cy="248524"/>
          </a:xfrm>
          <a:prstGeom prst="rect">
            <a:avLst/>
          </a:prstGeom>
        </p:spPr>
        <p:txBody>
          <a:bodyPr vert="horz"/>
          <a:lstStyle>
            <a:lvl1pPr algn="r"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675120"/>
            <a:ext cx="36576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  <a:latin typeface="Arial Black" pitchFamily="34" charset="0"/>
              </a:defRPr>
            </a:lvl1pPr>
          </a:lstStyle>
          <a:p>
            <a:fld id="{11BCC52F-9E4E-4C9F-9A68-580259893B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4"/>
          <p:cNvSpPr txBox="1">
            <a:spLocks/>
          </p:cNvSpPr>
          <p:nvPr userDrawn="1"/>
        </p:nvSpPr>
        <p:spPr>
          <a:xfrm>
            <a:off x="685800" y="6675438"/>
            <a:ext cx="8458200" cy="182562"/>
          </a:xfrm>
          <a:prstGeom prst="rect">
            <a:avLst/>
          </a:prstGeom>
        </p:spPr>
        <p:txBody>
          <a:bodyPr vert="horz" lIns="91440" tIns="45720" rIns="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JWST ISIM PSR: March 8,9,10, 2016  Use of data disclosed on this page is subject to restriction(s) on the title page of this document.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-Image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2138363" y="6069223"/>
            <a:ext cx="0" cy="492125"/>
          </a:xfrm>
          <a:prstGeom prst="line">
            <a:avLst/>
          </a:prstGeom>
          <a:ln w="9525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9"/>
          <p:cNvSpPr>
            <a:spLocks noGrp="1"/>
          </p:cNvSpPr>
          <p:nvPr>
            <p:ph type="body" sz="quarter" idx="13"/>
          </p:nvPr>
        </p:nvSpPr>
        <p:spPr>
          <a:xfrm>
            <a:off x="2148586" y="6222292"/>
            <a:ext cx="4963414" cy="254118"/>
          </a:xfrm>
          <a:prstGeom prst="rect">
            <a:avLst/>
          </a:prstGeom>
        </p:spPr>
        <p:txBody>
          <a:bodyPr vert="horz" anchor="ctr"/>
          <a:lstStyle>
            <a:lvl1pPr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err="1" smtClean="0"/>
              <a:t>Cliquez</a:t>
            </a:r>
            <a:r>
              <a:rPr lang="en-US" dirty="0" smtClean="0"/>
              <a:t> pour modifier les styles du </a:t>
            </a:r>
            <a:r>
              <a:rPr lang="en-US" dirty="0" err="1" smtClean="0"/>
              <a:t>texte</a:t>
            </a:r>
            <a:r>
              <a:rPr lang="en-US" dirty="0" smtClean="0"/>
              <a:t> du masque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2"/>
          </p:nvPr>
        </p:nvSpPr>
        <p:spPr>
          <a:xfrm>
            <a:off x="2123728" y="5960246"/>
            <a:ext cx="4963415" cy="249655"/>
          </a:xfrm>
          <a:prstGeom prst="rect">
            <a:avLst/>
          </a:prstGeom>
        </p:spPr>
        <p:txBody>
          <a:bodyPr vert="horz" anchor="ctr"/>
          <a:lstStyle>
            <a:lvl1pPr>
              <a:defRPr sz="2400" b="1" i="0" cap="all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Cliquez pour modifier les styles du texte du masque</a:t>
            </a:r>
          </a:p>
        </p:txBody>
      </p:sp>
      <p:sp>
        <p:nvSpPr>
          <p:cNvPr id="15" name="Content Placeholder 6"/>
          <p:cNvSpPr>
            <a:spLocks noGrp="1"/>
          </p:cNvSpPr>
          <p:nvPr>
            <p:ph sz="quarter" idx="10"/>
          </p:nvPr>
        </p:nvSpPr>
        <p:spPr>
          <a:xfrm>
            <a:off x="200024" y="5949950"/>
            <a:ext cx="1862455" cy="236792"/>
          </a:xfrm>
          <a:prstGeom prst="rect">
            <a:avLst/>
          </a:prstGeom>
        </p:spPr>
        <p:txBody>
          <a:bodyPr vert="horz" anchor="t"/>
          <a:lstStyle>
            <a:lvl1pPr algn="r"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Cliquez pour modifier les styles du texte du masque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200024" y="6199311"/>
            <a:ext cx="1862456" cy="248524"/>
          </a:xfrm>
          <a:prstGeom prst="rect">
            <a:avLst/>
          </a:prstGeom>
        </p:spPr>
        <p:txBody>
          <a:bodyPr vert="horz"/>
          <a:lstStyle>
            <a:lvl1pPr algn="r"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Cliquez pour modifier les styles du texte du masque</a:t>
            </a:r>
          </a:p>
        </p:txBody>
      </p:sp>
      <p:pic>
        <p:nvPicPr>
          <p:cNvPr id="23" name="Picture 22" descr="udem-logo-exemple_01-1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020" y="29369"/>
            <a:ext cx="1153612" cy="663327"/>
          </a:xfrm>
          <a:prstGeom prst="rect">
            <a:avLst/>
          </a:prstGeom>
        </p:spPr>
      </p:pic>
      <p:pic>
        <p:nvPicPr>
          <p:cNvPr id="24" name="Picture 23" descr="jwst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19772" y="80628"/>
            <a:ext cx="891208" cy="891208"/>
          </a:xfrm>
          <a:prstGeom prst="rect">
            <a:avLst/>
          </a:prstGeom>
        </p:spPr>
      </p:pic>
      <p:pic>
        <p:nvPicPr>
          <p:cNvPr id="25" name="Picture 21" descr="csa_logo_small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55676" y="116632"/>
            <a:ext cx="819200" cy="8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 descr="icon_stsci_transparent.gif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08" y="566081"/>
            <a:ext cx="1631884" cy="990711"/>
          </a:xfrm>
          <a:prstGeom prst="rect">
            <a:avLst/>
          </a:prstGeom>
        </p:spPr>
      </p:pic>
      <p:pic>
        <p:nvPicPr>
          <p:cNvPr id="27" name="Picture 26" descr="NRC_logo.png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91680" y="1105954"/>
            <a:ext cx="1777683" cy="27081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762000"/>
          </a:xfrm>
          <a:prstGeom prst="rect">
            <a:avLst/>
          </a:prstGeom>
        </p:spPr>
        <p:txBody>
          <a:bodyPr/>
          <a:lstStyle/>
          <a:p>
            <a:r>
              <a:rPr lang="x-none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28600" y="914400"/>
            <a:ext cx="8686800" cy="5562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228600" y="6675120"/>
            <a:ext cx="365760" cy="182880"/>
          </a:xfrm>
          <a:prstGeom prst="rect">
            <a:avLst/>
          </a:prstGeom>
        </p:spPr>
        <p:txBody>
          <a:bodyPr/>
          <a:lstStyle/>
          <a:p>
            <a:fld id="{6DFFA833-367B-8A43-BB5F-AD98E74E50FF}" type="slidenum"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58757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686800" cy="5562600"/>
          </a:xfrm>
          <a:prstGeom prst="rect">
            <a:avLst/>
          </a:prstGeo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76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675120"/>
            <a:ext cx="36576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  <a:latin typeface="Arial Black" pitchFamily="34" charset="0"/>
              </a:defRPr>
            </a:lvl1pPr>
          </a:lstStyle>
          <a:p>
            <a:fld id="{11BCC52F-9E4E-4C9F-9A68-580259893B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685800" y="6675438"/>
            <a:ext cx="8458200" cy="182562"/>
          </a:xfrm>
          <a:prstGeom prst="rect">
            <a:avLst/>
          </a:prstGeom>
        </p:spPr>
        <p:txBody>
          <a:bodyPr vert="horz" lIns="91440" tIns="45720" rIns="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JWST ISIM PSR: March 8,9,10, 2016  Use of data disclosed on this page is subject to restriction(s) on the title page of this document.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762000"/>
          </a:xfrm>
          <a:prstGeom prst="rect">
            <a:avLst/>
          </a:prstGeom>
        </p:spPr>
        <p:txBody>
          <a:bodyPr/>
          <a:lstStyle/>
          <a:p>
            <a:r>
              <a:rPr lang="x-none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228600" y="6675120"/>
            <a:ext cx="365760" cy="182880"/>
          </a:xfrm>
          <a:prstGeom prst="rect">
            <a:avLst/>
          </a:prstGeom>
        </p:spPr>
        <p:txBody>
          <a:bodyPr/>
          <a:lstStyle/>
          <a:p>
            <a:fld id="{6DFFA833-367B-8A43-BB5F-AD98E74E50FF}" type="slidenum"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86725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76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675120"/>
            <a:ext cx="36576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  <a:latin typeface="Arial Black" pitchFamily="34" charset="0"/>
              </a:defRPr>
            </a:lvl1pPr>
          </a:lstStyle>
          <a:p>
            <a:fld id="{11BCC52F-9E4E-4C9F-9A68-580259893B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 txBox="1">
            <a:spLocks/>
          </p:cNvSpPr>
          <p:nvPr userDrawn="1"/>
        </p:nvSpPr>
        <p:spPr>
          <a:xfrm>
            <a:off x="685800" y="6675438"/>
            <a:ext cx="8458200" cy="182562"/>
          </a:xfrm>
          <a:prstGeom prst="rect">
            <a:avLst/>
          </a:prstGeom>
        </p:spPr>
        <p:txBody>
          <a:bodyPr vert="horz" lIns="91440" tIns="45720" rIns="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JWST ISIM PSR: March 8,9,10, 2016  Use of data disclosed on this page is subject to restriction(s) on the title page of this document.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x-none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228600" y="6675120"/>
            <a:ext cx="365760" cy="182880"/>
          </a:xfrm>
          <a:prstGeom prst="rect">
            <a:avLst/>
          </a:prstGeom>
        </p:spPr>
        <p:txBody>
          <a:bodyPr/>
          <a:lstStyle/>
          <a:p>
            <a:fld id="{DB8B75BB-B267-E64E-8CF1-6FCCC4F52E4B}" type="slidenum"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77750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914400"/>
            <a:ext cx="4267200" cy="5562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4267200" cy="5562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76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675120"/>
            <a:ext cx="36576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  <a:latin typeface="Arial Black" pitchFamily="34" charset="0"/>
              </a:defRPr>
            </a:lvl1pPr>
          </a:lstStyle>
          <a:p>
            <a:fld id="{11BCC52F-9E4E-4C9F-9A68-580259893B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685800" y="6675438"/>
            <a:ext cx="8458200" cy="182562"/>
          </a:xfrm>
          <a:prstGeom prst="rect">
            <a:avLst/>
          </a:prstGeom>
        </p:spPr>
        <p:txBody>
          <a:bodyPr vert="horz" lIns="91440" tIns="45720" rIns="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JWST ISIM PSR: March 8,9,10, 2016  Use of data disclosed on this page is subject to restriction(s) on the title page of this document.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-Image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2139950" y="5959475"/>
            <a:ext cx="0" cy="492125"/>
          </a:xfrm>
          <a:prstGeom prst="line">
            <a:avLst/>
          </a:prstGeom>
          <a:ln w="9525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2138363" y="5959475"/>
            <a:ext cx="0" cy="492125"/>
          </a:xfrm>
          <a:prstGeom prst="line">
            <a:avLst/>
          </a:prstGeom>
          <a:ln w="9525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9"/>
          <p:cNvSpPr>
            <a:spLocks noGrp="1"/>
          </p:cNvSpPr>
          <p:nvPr>
            <p:ph type="body" sz="quarter" idx="13"/>
          </p:nvPr>
        </p:nvSpPr>
        <p:spPr>
          <a:xfrm>
            <a:off x="2148586" y="6222292"/>
            <a:ext cx="4963414" cy="254118"/>
          </a:xfrm>
          <a:prstGeom prst="rect">
            <a:avLst/>
          </a:prstGeom>
        </p:spPr>
        <p:txBody>
          <a:bodyPr vert="horz" anchor="ctr"/>
          <a:lstStyle>
            <a:lvl1pPr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2"/>
          </p:nvPr>
        </p:nvSpPr>
        <p:spPr>
          <a:xfrm>
            <a:off x="2148585" y="5960246"/>
            <a:ext cx="4963415" cy="249655"/>
          </a:xfrm>
          <a:prstGeom prst="rect">
            <a:avLst/>
          </a:prstGeom>
        </p:spPr>
        <p:txBody>
          <a:bodyPr vert="horz" anchor="ctr"/>
          <a:lstStyle>
            <a:lvl1pPr>
              <a:defRPr sz="2400" b="1" i="0" cap="all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Cliquez pour modifier les styles du texte du masque</a:t>
            </a:r>
          </a:p>
        </p:txBody>
      </p:sp>
      <p:sp>
        <p:nvSpPr>
          <p:cNvPr id="12" name="Content Placeholder 6"/>
          <p:cNvSpPr>
            <a:spLocks noGrp="1"/>
          </p:cNvSpPr>
          <p:nvPr>
            <p:ph sz="quarter" idx="10"/>
          </p:nvPr>
        </p:nvSpPr>
        <p:spPr>
          <a:xfrm>
            <a:off x="200024" y="5949950"/>
            <a:ext cx="1862455" cy="236792"/>
          </a:xfrm>
          <a:prstGeom prst="rect">
            <a:avLst/>
          </a:prstGeom>
        </p:spPr>
        <p:txBody>
          <a:bodyPr vert="horz" anchor="t"/>
          <a:lstStyle>
            <a:lvl1pPr algn="r"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Cliquez pour modifier les styles du texte du masque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200024" y="6199311"/>
            <a:ext cx="1862456" cy="248524"/>
          </a:xfrm>
          <a:prstGeom prst="rect">
            <a:avLst/>
          </a:prstGeom>
        </p:spPr>
        <p:txBody>
          <a:bodyPr vert="horz"/>
          <a:lstStyle>
            <a:lvl1pPr algn="r"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Cliquez pour modifier les styles du texte du masque</a:t>
            </a:r>
          </a:p>
        </p:txBody>
      </p:sp>
      <p:pic>
        <p:nvPicPr>
          <p:cNvPr id="9" name="Picture 7" descr="jwst_circle_design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7620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3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91543" y="123825"/>
            <a:ext cx="8382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1" descr="csa_logo_small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123825"/>
            <a:ext cx="719138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udm Logo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50772" y="638969"/>
            <a:ext cx="914400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NRC Logo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31637" y="314718"/>
            <a:ext cx="1781658" cy="381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0" r="-420"/>
          <a:stretch>
            <a:fillRect/>
          </a:stretch>
        </p:blipFill>
        <p:spPr bwMode="auto">
          <a:xfrm>
            <a:off x="1080880" y="76200"/>
            <a:ext cx="122484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75946" y="217138"/>
            <a:ext cx="7558753" cy="49861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Cliquez et modifiez le titre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316523" y="1005840"/>
            <a:ext cx="8218177" cy="5308600"/>
          </a:xfrm>
          <a:prstGeom prst="rect">
            <a:avLst/>
          </a:prstGeom>
        </p:spPr>
        <p:txBody>
          <a:bodyPr/>
          <a:lstStyle>
            <a:lvl4pPr marL="1600200" indent="-228600">
              <a:buClr>
                <a:schemeClr val="accent2"/>
              </a:buClr>
              <a:buFont typeface="Arial" panose="020B0604020202020204" pitchFamily="34" charset="0"/>
              <a:buChar char="-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accent2"/>
              </a:buCl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Cliquez pour modifier les styles du texte du masque</a:t>
            </a:r>
          </a:p>
          <a:p>
            <a:pPr lvl="1"/>
            <a:r>
              <a:rPr lang="en-US" dirty="0" smtClean="0"/>
              <a:t>Deuxième niveau</a:t>
            </a:r>
          </a:p>
          <a:p>
            <a:pPr lvl="2"/>
            <a:r>
              <a:rPr lang="en-US" dirty="0" smtClean="0"/>
              <a:t>Troisième niveau</a:t>
            </a:r>
          </a:p>
          <a:p>
            <a:pPr lvl="3"/>
            <a:r>
              <a:rPr lang="en-US" dirty="0" smtClean="0"/>
              <a:t>Quatrième niveau</a:t>
            </a:r>
          </a:p>
          <a:p>
            <a:pPr lvl="4"/>
            <a:r>
              <a:rPr lang="en-US" dirty="0" smtClean="0"/>
              <a:t>Cinquième niveau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566B9D-5E40-4AC1-843C-106630788C1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762000"/>
          </a:xfrm>
          <a:prstGeom prst="rect">
            <a:avLst/>
          </a:prstGeom>
        </p:spPr>
        <p:txBody>
          <a:bodyPr/>
          <a:lstStyle/>
          <a:p>
            <a:r>
              <a:rPr lang="x-none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28600" y="914400"/>
            <a:ext cx="8686800" cy="5562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228600" y="6675120"/>
            <a:ext cx="365760" cy="182880"/>
          </a:xfrm>
          <a:prstGeom prst="rect">
            <a:avLst/>
          </a:prstGeom>
        </p:spPr>
        <p:txBody>
          <a:bodyPr/>
          <a:lstStyle/>
          <a:p>
            <a:fld id="{6DFFA833-367B-8A43-BB5F-AD98E74E50FF}" type="slidenum"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58757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4494213" y="1000125"/>
            <a:ext cx="0" cy="5314950"/>
          </a:xfrm>
          <a:prstGeom prst="line">
            <a:avLst/>
          </a:prstGeom>
          <a:ln w="9525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993531" y="199554"/>
            <a:ext cx="7532136" cy="498610"/>
          </a:xfrm>
        </p:spPr>
        <p:txBody>
          <a:bodyPr/>
          <a:lstStyle/>
          <a:p>
            <a:r>
              <a:rPr lang="en-US" dirty="0" smtClean="0"/>
              <a:t>Cliquez et modifiez le titre</a:t>
            </a:r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2"/>
          </p:nvPr>
        </p:nvSpPr>
        <p:spPr>
          <a:xfrm>
            <a:off x="532340" y="1005840"/>
            <a:ext cx="3852241" cy="5308600"/>
          </a:xfrm>
          <a:prstGeom prst="rect">
            <a:avLst/>
          </a:prstGeom>
        </p:spPr>
        <p:txBody>
          <a:bodyPr/>
          <a:lstStyle>
            <a:lvl4pPr marL="1600200" indent="-228600">
              <a:buClr>
                <a:schemeClr val="accent2"/>
              </a:buClr>
              <a:buFont typeface="Arial" panose="020B0604020202020204" pitchFamily="34" charset="0"/>
              <a:buChar char="-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accent2"/>
              </a:buCl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Cliquez pour modifier les styles du texte du masque</a:t>
            </a:r>
          </a:p>
          <a:p>
            <a:pPr lvl="1"/>
            <a:r>
              <a:rPr lang="en-US" dirty="0" smtClean="0"/>
              <a:t>Deuxième niveau</a:t>
            </a:r>
          </a:p>
          <a:p>
            <a:pPr lvl="2"/>
            <a:r>
              <a:rPr lang="en-US" dirty="0" smtClean="0"/>
              <a:t>Troisième niveau</a:t>
            </a:r>
          </a:p>
          <a:p>
            <a:pPr lvl="3"/>
            <a:r>
              <a:rPr lang="en-US" dirty="0" smtClean="0"/>
              <a:t>Quatrième niveau</a:t>
            </a:r>
          </a:p>
          <a:p>
            <a:pPr lvl="4"/>
            <a:r>
              <a:rPr lang="en-US" dirty="0" smtClean="0"/>
              <a:t>Cinquième niveau</a:t>
            </a:r>
            <a:endParaRPr lang="en-US" dirty="0"/>
          </a:p>
        </p:txBody>
      </p:sp>
      <p:sp>
        <p:nvSpPr>
          <p:cNvPr id="8" name="Content Placeholder 4"/>
          <p:cNvSpPr>
            <a:spLocks noGrp="1"/>
          </p:cNvSpPr>
          <p:nvPr>
            <p:ph sz="quarter" idx="15"/>
          </p:nvPr>
        </p:nvSpPr>
        <p:spPr>
          <a:xfrm>
            <a:off x="4597050" y="1005840"/>
            <a:ext cx="3928617" cy="5308600"/>
          </a:xfrm>
          <a:prstGeom prst="rect">
            <a:avLst/>
          </a:prstGeom>
        </p:spPr>
        <p:txBody>
          <a:bodyPr/>
          <a:lstStyle>
            <a:lvl4pPr marL="1600200" indent="-228600">
              <a:buClr>
                <a:schemeClr val="accent2"/>
              </a:buClr>
              <a:buFont typeface="Arial" panose="020B0604020202020204" pitchFamily="34" charset="0"/>
              <a:buChar char="-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accent2"/>
              </a:buCl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Cliquez pour modifier les styles du texte du masque</a:t>
            </a:r>
          </a:p>
          <a:p>
            <a:pPr lvl="1"/>
            <a:r>
              <a:rPr lang="en-US" dirty="0" smtClean="0"/>
              <a:t>Deuxième niveau</a:t>
            </a:r>
          </a:p>
          <a:p>
            <a:pPr lvl="2"/>
            <a:r>
              <a:rPr lang="en-US" dirty="0" smtClean="0"/>
              <a:t>Troisième niveau</a:t>
            </a:r>
          </a:p>
          <a:p>
            <a:pPr lvl="3"/>
            <a:r>
              <a:rPr lang="en-US" dirty="0" smtClean="0"/>
              <a:t>Quatrième niveau</a:t>
            </a:r>
          </a:p>
          <a:p>
            <a:pPr lvl="4"/>
            <a:r>
              <a:rPr lang="en-US" dirty="0" smtClean="0"/>
              <a:t>Cinquième niveau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5F76D7-4FCF-4249-804D-56818679109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Up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 bwMode="auto">
          <a:xfrm flipH="1">
            <a:off x="530225" y="3698875"/>
            <a:ext cx="7977188" cy="0"/>
          </a:xfrm>
          <a:prstGeom prst="line">
            <a:avLst/>
          </a:prstGeom>
          <a:noFill/>
          <a:ln w="1905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</p:cxnSp>
      <p:cxnSp>
        <p:nvCxnSpPr>
          <p:cNvPr id="8" name="Straight Connector 7"/>
          <p:cNvCxnSpPr/>
          <p:nvPr userDrawn="1"/>
        </p:nvCxnSpPr>
        <p:spPr bwMode="auto">
          <a:xfrm>
            <a:off x="4492625" y="996950"/>
            <a:ext cx="0" cy="5445125"/>
          </a:xfrm>
          <a:prstGeom prst="line">
            <a:avLst/>
          </a:prstGeom>
          <a:noFill/>
          <a:ln w="1905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</p:cxn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011116" y="208483"/>
            <a:ext cx="7487997" cy="512064"/>
          </a:xfrm>
        </p:spPr>
        <p:txBody>
          <a:bodyPr/>
          <a:lstStyle/>
          <a:p>
            <a:r>
              <a:rPr lang="en-US" smtClean="0"/>
              <a:t>Cliquez et modifiez le titre</a:t>
            </a:r>
            <a:endParaRPr lang="en-US" dirty="0"/>
          </a:p>
        </p:txBody>
      </p:sp>
      <p:sp>
        <p:nvSpPr>
          <p:cNvPr id="10" name="Content Placeholder 4"/>
          <p:cNvSpPr>
            <a:spLocks noGrp="1"/>
          </p:cNvSpPr>
          <p:nvPr>
            <p:ph sz="quarter" idx="12"/>
          </p:nvPr>
        </p:nvSpPr>
        <p:spPr>
          <a:xfrm>
            <a:off x="529826" y="1005840"/>
            <a:ext cx="3874070" cy="2624429"/>
          </a:xfrm>
          <a:prstGeom prst="rect">
            <a:avLst/>
          </a:prstGeom>
        </p:spPr>
        <p:txBody>
          <a:bodyPr/>
          <a:lstStyle>
            <a:lvl4pPr marL="1600200" indent="-228600">
              <a:buClr>
                <a:schemeClr val="accent2"/>
              </a:buClr>
              <a:buFont typeface="Arial" panose="020B0604020202020204" pitchFamily="34" charset="0"/>
              <a:buChar char="-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accent2"/>
              </a:buCl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Cliquez pour modifier les styles du texte du masque</a:t>
            </a:r>
          </a:p>
          <a:p>
            <a:pPr lvl="1"/>
            <a:r>
              <a:rPr lang="en-US" dirty="0" smtClean="0"/>
              <a:t>Deuxième niveau</a:t>
            </a:r>
          </a:p>
          <a:p>
            <a:pPr lvl="2"/>
            <a:r>
              <a:rPr lang="en-US" dirty="0" smtClean="0"/>
              <a:t>Troisième niveau</a:t>
            </a:r>
          </a:p>
          <a:p>
            <a:pPr lvl="3"/>
            <a:r>
              <a:rPr lang="en-US" dirty="0" smtClean="0"/>
              <a:t>Quatrième niveau</a:t>
            </a:r>
          </a:p>
          <a:p>
            <a:pPr lvl="4"/>
            <a:r>
              <a:rPr lang="en-US" dirty="0" smtClean="0"/>
              <a:t>Cinquième niveau</a:t>
            </a:r>
            <a:endParaRPr lang="en-US" dirty="0"/>
          </a:p>
        </p:txBody>
      </p:sp>
      <p:sp>
        <p:nvSpPr>
          <p:cNvPr id="11" name="Content Placeholder 4"/>
          <p:cNvSpPr>
            <a:spLocks noGrp="1"/>
          </p:cNvSpPr>
          <p:nvPr>
            <p:ph sz="quarter" idx="15"/>
          </p:nvPr>
        </p:nvSpPr>
        <p:spPr>
          <a:xfrm>
            <a:off x="4601878" y="1005840"/>
            <a:ext cx="3906027" cy="2624429"/>
          </a:xfrm>
          <a:prstGeom prst="rect">
            <a:avLst/>
          </a:prstGeom>
        </p:spPr>
        <p:txBody>
          <a:bodyPr/>
          <a:lstStyle>
            <a:lvl4pPr marL="1600200" indent="-228600">
              <a:buClr>
                <a:schemeClr val="accent2"/>
              </a:buClr>
              <a:buFont typeface="Arial" panose="020B0604020202020204" pitchFamily="34" charset="0"/>
              <a:buChar char="-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accent2"/>
              </a:buCl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Cliquez pour modifier les styles du texte du masque</a:t>
            </a:r>
          </a:p>
          <a:p>
            <a:pPr lvl="1"/>
            <a:r>
              <a:rPr lang="en-US" dirty="0" smtClean="0"/>
              <a:t>Deuxième niveau</a:t>
            </a:r>
          </a:p>
          <a:p>
            <a:pPr lvl="2"/>
            <a:r>
              <a:rPr lang="en-US" dirty="0" smtClean="0"/>
              <a:t>Troisième niveau</a:t>
            </a:r>
          </a:p>
          <a:p>
            <a:pPr lvl="3"/>
            <a:r>
              <a:rPr lang="en-US" dirty="0" smtClean="0"/>
              <a:t>Quatrième niveau</a:t>
            </a:r>
          </a:p>
          <a:p>
            <a:pPr lvl="4"/>
            <a:r>
              <a:rPr lang="en-US" dirty="0" smtClean="0"/>
              <a:t>Cinquième niveau</a:t>
            </a:r>
            <a:endParaRPr lang="en-US" dirty="0"/>
          </a:p>
        </p:txBody>
      </p:sp>
      <p:sp>
        <p:nvSpPr>
          <p:cNvPr id="12" name="Content Placeholder 4"/>
          <p:cNvSpPr>
            <a:spLocks noGrp="1"/>
          </p:cNvSpPr>
          <p:nvPr>
            <p:ph sz="quarter" idx="22"/>
          </p:nvPr>
        </p:nvSpPr>
        <p:spPr>
          <a:xfrm>
            <a:off x="529826" y="3796576"/>
            <a:ext cx="3874070" cy="2624429"/>
          </a:xfrm>
          <a:prstGeom prst="rect">
            <a:avLst/>
          </a:prstGeom>
        </p:spPr>
        <p:txBody>
          <a:bodyPr/>
          <a:lstStyle>
            <a:lvl4pPr marL="1600200" indent="-228600">
              <a:buClr>
                <a:schemeClr val="accent2"/>
              </a:buClr>
              <a:buFont typeface="Arial" panose="020B0604020202020204" pitchFamily="34" charset="0"/>
              <a:buChar char="-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accent2"/>
              </a:buCl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Cliquez pour modifier les styles du texte du masque</a:t>
            </a:r>
          </a:p>
          <a:p>
            <a:pPr lvl="1"/>
            <a:r>
              <a:rPr lang="en-US" dirty="0" smtClean="0"/>
              <a:t>Deuxième niveau</a:t>
            </a:r>
          </a:p>
          <a:p>
            <a:pPr lvl="2"/>
            <a:r>
              <a:rPr lang="en-US" dirty="0" smtClean="0"/>
              <a:t>Troisième niveau</a:t>
            </a:r>
          </a:p>
          <a:p>
            <a:pPr lvl="3"/>
            <a:r>
              <a:rPr lang="en-US" dirty="0" smtClean="0"/>
              <a:t>Quatrième niveau</a:t>
            </a:r>
          </a:p>
          <a:p>
            <a:pPr lvl="4"/>
            <a:r>
              <a:rPr lang="en-US" dirty="0" smtClean="0"/>
              <a:t>Cinquième niveau</a:t>
            </a:r>
            <a:endParaRPr lang="en-US" dirty="0"/>
          </a:p>
        </p:txBody>
      </p:sp>
      <p:sp>
        <p:nvSpPr>
          <p:cNvPr id="13" name="Content Placeholder 4"/>
          <p:cNvSpPr>
            <a:spLocks noGrp="1"/>
          </p:cNvSpPr>
          <p:nvPr>
            <p:ph sz="quarter" idx="23"/>
          </p:nvPr>
        </p:nvSpPr>
        <p:spPr>
          <a:xfrm>
            <a:off x="4601878" y="3796576"/>
            <a:ext cx="3906027" cy="2624429"/>
          </a:xfrm>
          <a:prstGeom prst="rect">
            <a:avLst/>
          </a:prstGeom>
        </p:spPr>
        <p:txBody>
          <a:bodyPr/>
          <a:lstStyle>
            <a:lvl4pPr marL="1600200" indent="-228600">
              <a:buClr>
                <a:schemeClr val="accent2"/>
              </a:buClr>
              <a:buFont typeface="Arial" panose="020B0604020202020204" pitchFamily="34" charset="0"/>
              <a:buChar char="-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accent2"/>
              </a:buCl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Cliquez pour modifier les styles du texte du masque</a:t>
            </a:r>
          </a:p>
          <a:p>
            <a:pPr lvl="1"/>
            <a:r>
              <a:rPr lang="en-US" dirty="0" smtClean="0"/>
              <a:t>Deuxième niveau</a:t>
            </a:r>
          </a:p>
          <a:p>
            <a:pPr lvl="2"/>
            <a:r>
              <a:rPr lang="en-US" dirty="0" smtClean="0"/>
              <a:t>Troisième niveau</a:t>
            </a:r>
          </a:p>
          <a:p>
            <a:pPr lvl="3"/>
            <a:r>
              <a:rPr lang="en-US" dirty="0" smtClean="0"/>
              <a:t>Quatrième niveau</a:t>
            </a:r>
          </a:p>
          <a:p>
            <a:pPr lvl="4"/>
            <a:r>
              <a:rPr lang="en-US" dirty="0" smtClean="0"/>
              <a:t>Cinquième niveau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 algn="l">
              <a:defRPr sz="1000" b="1" i="0">
                <a:solidFill>
                  <a:schemeClr val="bg1"/>
                </a:solidFill>
                <a:latin typeface="HelveticaNeue MediumCond"/>
                <a:cs typeface="HelveticaNeue MediumCond"/>
              </a:defRPr>
            </a:lvl1pPr>
          </a:lstStyle>
          <a:p>
            <a:pPr>
              <a:defRPr/>
            </a:pPr>
            <a:fld id="{867C872F-35FF-4237-B201-51762C3FE96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07CDF7-639A-493B-9864-E44793A05DF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fr-FR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79970"/>
            <a:ext cx="9143999" cy="49847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Cliquez et modifiez le titre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597371-3C55-45EB-B017-7A96D2DF2C2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5479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28600"/>
            <a:ext cx="7239000" cy="457200"/>
          </a:xfrm>
        </p:spPr>
        <p:txBody>
          <a:bodyPr/>
          <a:lstStyle/>
          <a:p>
            <a:r>
              <a:rPr lang="en-US" smtClean="0"/>
              <a:t>Cliquez et modifiez le titre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990600"/>
            <a:ext cx="8229600" cy="4876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dirty="0" smtClean="0"/>
              <a:t>Cliquez sur l'icône pour ajouter un tableau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848600" y="6400800"/>
            <a:ext cx="1295400" cy="381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88AC94-401B-414B-97EC-BFEDEC8080F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762000"/>
          </a:xfrm>
          <a:prstGeom prst="rect">
            <a:avLst/>
          </a:prstGeom>
        </p:spPr>
        <p:txBody>
          <a:bodyPr/>
          <a:lstStyle/>
          <a:p>
            <a:r>
              <a:rPr lang="x-none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228600" y="6675120"/>
            <a:ext cx="365760" cy="182880"/>
          </a:xfrm>
          <a:prstGeom prst="rect">
            <a:avLst/>
          </a:prstGeom>
        </p:spPr>
        <p:txBody>
          <a:bodyPr/>
          <a:lstStyle/>
          <a:p>
            <a:fld id="{6DFFA833-367B-8A43-BB5F-AD98E74E50FF}" type="slidenum"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86725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76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675120"/>
            <a:ext cx="36576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  <a:latin typeface="Arial Black" pitchFamily="34" charset="0"/>
              </a:defRPr>
            </a:lvl1pPr>
          </a:lstStyle>
          <a:p>
            <a:fld id="{11BCC52F-9E4E-4C9F-9A68-580259893B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 txBox="1">
            <a:spLocks/>
          </p:cNvSpPr>
          <p:nvPr userDrawn="1"/>
        </p:nvSpPr>
        <p:spPr>
          <a:xfrm>
            <a:off x="685800" y="6675438"/>
            <a:ext cx="8458200" cy="182562"/>
          </a:xfrm>
          <a:prstGeom prst="rect">
            <a:avLst/>
          </a:prstGeom>
        </p:spPr>
        <p:txBody>
          <a:bodyPr vert="horz" lIns="91440" tIns="45720" rIns="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JWST ISIM PSR: March 8,9,10, 2016  Use of data disclosed on this page is subject to restriction(s) on the title page of this document.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x-none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228600" y="6675120"/>
            <a:ext cx="365760" cy="182880"/>
          </a:xfrm>
          <a:prstGeom prst="rect">
            <a:avLst/>
          </a:prstGeom>
        </p:spPr>
        <p:txBody>
          <a:bodyPr/>
          <a:lstStyle/>
          <a:p>
            <a:fld id="{DB8B75BB-B267-E64E-8CF1-6FCCC4F52E4B}" type="slidenum"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77750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3F310BC-0437-1542-9608-6EC7725A97CC}" type="datetimeFigureOut">
              <a:rPr lang="en-US" smtClean="0"/>
              <a:t>16-07-02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134B4-3D54-1042-A86E-0FC1BB194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755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597371-3C55-45EB-B017-7A96D2DF2C2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334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686800" cy="5562600"/>
          </a:xfrm>
          <a:prstGeom prst="rect">
            <a:avLst/>
          </a:prstGeo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76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675120"/>
            <a:ext cx="36576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  <a:latin typeface="Arial Black" pitchFamily="34" charset="0"/>
              </a:defRPr>
            </a:lvl1pPr>
          </a:lstStyle>
          <a:p>
            <a:fld id="{11BCC52F-9E4E-4C9F-9A68-580259893B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685800" y="6675438"/>
            <a:ext cx="8458200" cy="182562"/>
          </a:xfrm>
          <a:prstGeom prst="rect">
            <a:avLst/>
          </a:prstGeom>
        </p:spPr>
        <p:txBody>
          <a:bodyPr vert="horz" lIns="91440" tIns="45720" rIns="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JWST ISIM PSR: March 8,9,10, 2016  Use of data disclosed on this page is subject to restriction(s) on the title page of this document.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75946" y="217138"/>
            <a:ext cx="7558753" cy="49861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Cliquez et modifiez le titre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316523" y="1005840"/>
            <a:ext cx="8218177" cy="5308600"/>
          </a:xfrm>
          <a:prstGeom prst="rect">
            <a:avLst/>
          </a:prstGeom>
        </p:spPr>
        <p:txBody>
          <a:bodyPr/>
          <a:lstStyle>
            <a:lvl4pPr marL="1600200" indent="-228600">
              <a:buClr>
                <a:schemeClr val="accent2"/>
              </a:buClr>
              <a:buFont typeface="Arial" panose="020B0604020202020204" pitchFamily="34" charset="0"/>
              <a:buChar char="-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accent2"/>
              </a:buCl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Cliquez pour modifier les styles du texte du masque</a:t>
            </a:r>
          </a:p>
          <a:p>
            <a:pPr lvl="1"/>
            <a:r>
              <a:rPr lang="en-US" dirty="0" smtClean="0"/>
              <a:t>Deuxième niveau</a:t>
            </a:r>
          </a:p>
          <a:p>
            <a:pPr lvl="2"/>
            <a:r>
              <a:rPr lang="en-US" dirty="0" smtClean="0"/>
              <a:t>Troisième niveau</a:t>
            </a:r>
          </a:p>
          <a:p>
            <a:pPr lvl="3"/>
            <a:r>
              <a:rPr lang="en-US" dirty="0" smtClean="0"/>
              <a:t>Quatrième niveau</a:t>
            </a:r>
          </a:p>
          <a:p>
            <a:pPr lvl="4"/>
            <a:r>
              <a:rPr lang="en-US" dirty="0" smtClean="0"/>
              <a:t>Cinquième niveau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566B9D-5E40-4AC1-843C-106630788C1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3341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4494213" y="1000125"/>
            <a:ext cx="0" cy="5314950"/>
          </a:xfrm>
          <a:prstGeom prst="line">
            <a:avLst/>
          </a:prstGeom>
          <a:ln w="9525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993531" y="199554"/>
            <a:ext cx="7532136" cy="498610"/>
          </a:xfrm>
        </p:spPr>
        <p:txBody>
          <a:bodyPr/>
          <a:lstStyle/>
          <a:p>
            <a:r>
              <a:rPr lang="en-US" dirty="0" smtClean="0"/>
              <a:t>Cliquez et modifiez le titre</a:t>
            </a:r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2"/>
          </p:nvPr>
        </p:nvSpPr>
        <p:spPr>
          <a:xfrm>
            <a:off x="532340" y="1005840"/>
            <a:ext cx="3852241" cy="5308600"/>
          </a:xfrm>
          <a:prstGeom prst="rect">
            <a:avLst/>
          </a:prstGeom>
        </p:spPr>
        <p:txBody>
          <a:bodyPr/>
          <a:lstStyle>
            <a:lvl4pPr marL="1600200" indent="-228600">
              <a:buClr>
                <a:schemeClr val="accent2"/>
              </a:buClr>
              <a:buFont typeface="Arial" panose="020B0604020202020204" pitchFamily="34" charset="0"/>
              <a:buChar char="-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accent2"/>
              </a:buCl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Cliquez pour modifier les styles du texte du masque</a:t>
            </a:r>
          </a:p>
          <a:p>
            <a:pPr lvl="1"/>
            <a:r>
              <a:rPr lang="en-US" dirty="0" smtClean="0"/>
              <a:t>Deuxième niveau</a:t>
            </a:r>
          </a:p>
          <a:p>
            <a:pPr lvl="2"/>
            <a:r>
              <a:rPr lang="en-US" dirty="0" smtClean="0"/>
              <a:t>Troisième niveau</a:t>
            </a:r>
          </a:p>
          <a:p>
            <a:pPr lvl="3"/>
            <a:r>
              <a:rPr lang="en-US" dirty="0" smtClean="0"/>
              <a:t>Quatrième niveau</a:t>
            </a:r>
          </a:p>
          <a:p>
            <a:pPr lvl="4"/>
            <a:r>
              <a:rPr lang="en-US" dirty="0" smtClean="0"/>
              <a:t>Cinquième niveau</a:t>
            </a:r>
            <a:endParaRPr lang="en-US" dirty="0"/>
          </a:p>
        </p:txBody>
      </p:sp>
      <p:sp>
        <p:nvSpPr>
          <p:cNvPr id="8" name="Content Placeholder 4"/>
          <p:cNvSpPr>
            <a:spLocks noGrp="1"/>
          </p:cNvSpPr>
          <p:nvPr>
            <p:ph sz="quarter" idx="15"/>
          </p:nvPr>
        </p:nvSpPr>
        <p:spPr>
          <a:xfrm>
            <a:off x="4597050" y="1005840"/>
            <a:ext cx="3928617" cy="5308600"/>
          </a:xfrm>
          <a:prstGeom prst="rect">
            <a:avLst/>
          </a:prstGeom>
        </p:spPr>
        <p:txBody>
          <a:bodyPr/>
          <a:lstStyle>
            <a:lvl4pPr marL="1600200" indent="-228600">
              <a:buClr>
                <a:schemeClr val="accent2"/>
              </a:buClr>
              <a:buFont typeface="Arial" panose="020B0604020202020204" pitchFamily="34" charset="0"/>
              <a:buChar char="-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accent2"/>
              </a:buCl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Cliquez pour modifier les styles du texte du masque</a:t>
            </a:r>
          </a:p>
          <a:p>
            <a:pPr lvl="1"/>
            <a:r>
              <a:rPr lang="en-US" dirty="0" smtClean="0"/>
              <a:t>Deuxième niveau</a:t>
            </a:r>
          </a:p>
          <a:p>
            <a:pPr lvl="2"/>
            <a:r>
              <a:rPr lang="en-US" dirty="0" smtClean="0"/>
              <a:t>Troisième niveau</a:t>
            </a:r>
          </a:p>
          <a:p>
            <a:pPr lvl="3"/>
            <a:r>
              <a:rPr lang="en-US" dirty="0" smtClean="0"/>
              <a:t>Quatrième niveau</a:t>
            </a:r>
          </a:p>
          <a:p>
            <a:pPr lvl="4"/>
            <a:r>
              <a:rPr lang="en-US" dirty="0" smtClean="0"/>
              <a:t>Cinquième niveau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5F76D7-4FCF-4249-804D-56818679109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4181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Up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 bwMode="auto">
          <a:xfrm flipH="1">
            <a:off x="530225" y="3698875"/>
            <a:ext cx="7977188" cy="0"/>
          </a:xfrm>
          <a:prstGeom prst="line">
            <a:avLst/>
          </a:prstGeom>
          <a:noFill/>
          <a:ln w="1905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</p:cxnSp>
      <p:cxnSp>
        <p:nvCxnSpPr>
          <p:cNvPr id="8" name="Straight Connector 7"/>
          <p:cNvCxnSpPr/>
          <p:nvPr userDrawn="1"/>
        </p:nvCxnSpPr>
        <p:spPr bwMode="auto">
          <a:xfrm>
            <a:off x="4492625" y="996950"/>
            <a:ext cx="0" cy="5445125"/>
          </a:xfrm>
          <a:prstGeom prst="line">
            <a:avLst/>
          </a:prstGeom>
          <a:noFill/>
          <a:ln w="1905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</p:cxn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011116" y="208483"/>
            <a:ext cx="7487997" cy="512064"/>
          </a:xfrm>
        </p:spPr>
        <p:txBody>
          <a:bodyPr/>
          <a:lstStyle/>
          <a:p>
            <a:r>
              <a:rPr lang="en-US" smtClean="0"/>
              <a:t>Cliquez et modifiez le titre</a:t>
            </a:r>
            <a:endParaRPr lang="en-US" dirty="0"/>
          </a:p>
        </p:txBody>
      </p:sp>
      <p:sp>
        <p:nvSpPr>
          <p:cNvPr id="10" name="Content Placeholder 4"/>
          <p:cNvSpPr>
            <a:spLocks noGrp="1"/>
          </p:cNvSpPr>
          <p:nvPr>
            <p:ph sz="quarter" idx="12"/>
          </p:nvPr>
        </p:nvSpPr>
        <p:spPr>
          <a:xfrm>
            <a:off x="529826" y="1005840"/>
            <a:ext cx="3874070" cy="2624429"/>
          </a:xfrm>
          <a:prstGeom prst="rect">
            <a:avLst/>
          </a:prstGeom>
        </p:spPr>
        <p:txBody>
          <a:bodyPr/>
          <a:lstStyle>
            <a:lvl4pPr marL="1600200" indent="-228600">
              <a:buClr>
                <a:schemeClr val="accent2"/>
              </a:buClr>
              <a:buFont typeface="Arial" panose="020B0604020202020204" pitchFamily="34" charset="0"/>
              <a:buChar char="-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accent2"/>
              </a:buCl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Cliquez pour modifier les styles du texte du masque</a:t>
            </a:r>
          </a:p>
          <a:p>
            <a:pPr lvl="1"/>
            <a:r>
              <a:rPr lang="en-US" dirty="0" smtClean="0"/>
              <a:t>Deuxième niveau</a:t>
            </a:r>
          </a:p>
          <a:p>
            <a:pPr lvl="2"/>
            <a:r>
              <a:rPr lang="en-US" dirty="0" smtClean="0"/>
              <a:t>Troisième niveau</a:t>
            </a:r>
          </a:p>
          <a:p>
            <a:pPr lvl="3"/>
            <a:r>
              <a:rPr lang="en-US" dirty="0" smtClean="0"/>
              <a:t>Quatrième niveau</a:t>
            </a:r>
          </a:p>
          <a:p>
            <a:pPr lvl="4"/>
            <a:r>
              <a:rPr lang="en-US" dirty="0" smtClean="0"/>
              <a:t>Cinquième niveau</a:t>
            </a:r>
            <a:endParaRPr lang="en-US" dirty="0"/>
          </a:p>
        </p:txBody>
      </p:sp>
      <p:sp>
        <p:nvSpPr>
          <p:cNvPr id="11" name="Content Placeholder 4"/>
          <p:cNvSpPr>
            <a:spLocks noGrp="1"/>
          </p:cNvSpPr>
          <p:nvPr>
            <p:ph sz="quarter" idx="15"/>
          </p:nvPr>
        </p:nvSpPr>
        <p:spPr>
          <a:xfrm>
            <a:off x="4601878" y="1005840"/>
            <a:ext cx="3906027" cy="2624429"/>
          </a:xfrm>
          <a:prstGeom prst="rect">
            <a:avLst/>
          </a:prstGeom>
        </p:spPr>
        <p:txBody>
          <a:bodyPr/>
          <a:lstStyle>
            <a:lvl4pPr marL="1600200" indent="-228600">
              <a:buClr>
                <a:schemeClr val="accent2"/>
              </a:buClr>
              <a:buFont typeface="Arial" panose="020B0604020202020204" pitchFamily="34" charset="0"/>
              <a:buChar char="-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accent2"/>
              </a:buCl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Cliquez pour modifier les styles du texte du masque</a:t>
            </a:r>
          </a:p>
          <a:p>
            <a:pPr lvl="1"/>
            <a:r>
              <a:rPr lang="en-US" dirty="0" smtClean="0"/>
              <a:t>Deuxième niveau</a:t>
            </a:r>
          </a:p>
          <a:p>
            <a:pPr lvl="2"/>
            <a:r>
              <a:rPr lang="en-US" dirty="0" smtClean="0"/>
              <a:t>Troisième niveau</a:t>
            </a:r>
          </a:p>
          <a:p>
            <a:pPr lvl="3"/>
            <a:r>
              <a:rPr lang="en-US" dirty="0" smtClean="0"/>
              <a:t>Quatrième niveau</a:t>
            </a:r>
          </a:p>
          <a:p>
            <a:pPr lvl="4"/>
            <a:r>
              <a:rPr lang="en-US" dirty="0" smtClean="0"/>
              <a:t>Cinquième niveau</a:t>
            </a:r>
            <a:endParaRPr lang="en-US" dirty="0"/>
          </a:p>
        </p:txBody>
      </p:sp>
      <p:sp>
        <p:nvSpPr>
          <p:cNvPr id="12" name="Content Placeholder 4"/>
          <p:cNvSpPr>
            <a:spLocks noGrp="1"/>
          </p:cNvSpPr>
          <p:nvPr>
            <p:ph sz="quarter" idx="22"/>
          </p:nvPr>
        </p:nvSpPr>
        <p:spPr>
          <a:xfrm>
            <a:off x="529826" y="3796576"/>
            <a:ext cx="3874070" cy="2624429"/>
          </a:xfrm>
          <a:prstGeom prst="rect">
            <a:avLst/>
          </a:prstGeom>
        </p:spPr>
        <p:txBody>
          <a:bodyPr/>
          <a:lstStyle>
            <a:lvl4pPr marL="1600200" indent="-228600">
              <a:buClr>
                <a:schemeClr val="accent2"/>
              </a:buClr>
              <a:buFont typeface="Arial" panose="020B0604020202020204" pitchFamily="34" charset="0"/>
              <a:buChar char="-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accent2"/>
              </a:buCl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Cliquez pour modifier les styles du texte du masque</a:t>
            </a:r>
          </a:p>
          <a:p>
            <a:pPr lvl="1"/>
            <a:r>
              <a:rPr lang="en-US" dirty="0" smtClean="0"/>
              <a:t>Deuxième niveau</a:t>
            </a:r>
          </a:p>
          <a:p>
            <a:pPr lvl="2"/>
            <a:r>
              <a:rPr lang="en-US" dirty="0" smtClean="0"/>
              <a:t>Troisième niveau</a:t>
            </a:r>
          </a:p>
          <a:p>
            <a:pPr lvl="3"/>
            <a:r>
              <a:rPr lang="en-US" dirty="0" smtClean="0"/>
              <a:t>Quatrième niveau</a:t>
            </a:r>
          </a:p>
          <a:p>
            <a:pPr lvl="4"/>
            <a:r>
              <a:rPr lang="en-US" dirty="0" smtClean="0"/>
              <a:t>Cinquième niveau</a:t>
            </a:r>
            <a:endParaRPr lang="en-US" dirty="0"/>
          </a:p>
        </p:txBody>
      </p:sp>
      <p:sp>
        <p:nvSpPr>
          <p:cNvPr id="13" name="Content Placeholder 4"/>
          <p:cNvSpPr>
            <a:spLocks noGrp="1"/>
          </p:cNvSpPr>
          <p:nvPr>
            <p:ph sz="quarter" idx="23"/>
          </p:nvPr>
        </p:nvSpPr>
        <p:spPr>
          <a:xfrm>
            <a:off x="4601878" y="3796576"/>
            <a:ext cx="3906027" cy="2624429"/>
          </a:xfrm>
          <a:prstGeom prst="rect">
            <a:avLst/>
          </a:prstGeom>
        </p:spPr>
        <p:txBody>
          <a:bodyPr/>
          <a:lstStyle>
            <a:lvl4pPr marL="1600200" indent="-228600">
              <a:buClr>
                <a:schemeClr val="accent2"/>
              </a:buClr>
              <a:buFont typeface="Arial" panose="020B0604020202020204" pitchFamily="34" charset="0"/>
              <a:buChar char="-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accent2"/>
              </a:buCl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Cliquez pour modifier les styles du texte du masque</a:t>
            </a:r>
          </a:p>
          <a:p>
            <a:pPr lvl="1"/>
            <a:r>
              <a:rPr lang="en-US" dirty="0" smtClean="0"/>
              <a:t>Deuxième niveau</a:t>
            </a:r>
          </a:p>
          <a:p>
            <a:pPr lvl="2"/>
            <a:r>
              <a:rPr lang="en-US" dirty="0" smtClean="0"/>
              <a:t>Troisième niveau</a:t>
            </a:r>
          </a:p>
          <a:p>
            <a:pPr lvl="3"/>
            <a:r>
              <a:rPr lang="en-US" dirty="0" smtClean="0"/>
              <a:t>Quatrième niveau</a:t>
            </a:r>
          </a:p>
          <a:p>
            <a:pPr lvl="4"/>
            <a:r>
              <a:rPr lang="en-US" dirty="0" smtClean="0"/>
              <a:t>Cinquième niveau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 algn="l">
              <a:defRPr sz="1000" b="1" i="0">
                <a:solidFill>
                  <a:schemeClr val="bg1"/>
                </a:solidFill>
                <a:latin typeface="HelveticaNeue MediumCond"/>
                <a:cs typeface="HelveticaNeue MediumCond"/>
              </a:defRPr>
            </a:lvl1pPr>
          </a:lstStyle>
          <a:p>
            <a:pPr>
              <a:defRPr/>
            </a:pPr>
            <a:fld id="{867C872F-35FF-4237-B201-51762C3FE96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3999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07CDF7-639A-493B-9864-E44793A05DF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22205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79970"/>
            <a:ext cx="9143999" cy="49847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Cliquez et modifiez le titre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597371-3C55-45EB-B017-7A96D2DF2C2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6900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28600"/>
            <a:ext cx="7239000" cy="457200"/>
          </a:xfrm>
        </p:spPr>
        <p:txBody>
          <a:bodyPr/>
          <a:lstStyle/>
          <a:p>
            <a:r>
              <a:rPr lang="en-US" smtClean="0"/>
              <a:t>Cliquez et modifiez le titre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990600"/>
            <a:ext cx="8229600" cy="4876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dirty="0" smtClean="0"/>
              <a:t>Cliquez sur l'icône pour ajouter un tableau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848600" y="6400800"/>
            <a:ext cx="1295400" cy="381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88AC94-401B-414B-97EC-BFEDEC8080F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1198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762000"/>
          </a:xfrm>
          <a:prstGeom prst="rect">
            <a:avLst/>
          </a:prstGeom>
        </p:spPr>
        <p:txBody>
          <a:bodyPr/>
          <a:lstStyle/>
          <a:p>
            <a:r>
              <a:rPr lang="x-none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28600" y="914400"/>
            <a:ext cx="8686800" cy="5562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228600" y="6675120"/>
            <a:ext cx="365760" cy="182880"/>
          </a:xfrm>
          <a:prstGeom prst="rect">
            <a:avLst/>
          </a:prstGeom>
        </p:spPr>
        <p:txBody>
          <a:bodyPr/>
          <a:lstStyle/>
          <a:p>
            <a:fld id="{6DFFA833-367B-8A43-BB5F-AD98E74E50FF}" type="slidenum"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08790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686800" cy="5562600"/>
          </a:xfrm>
          <a:prstGeom prst="rect">
            <a:avLst/>
          </a:prstGeo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76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675120"/>
            <a:ext cx="36576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  <a:latin typeface="Arial Black" pitchFamily="34" charset="0"/>
              </a:defRPr>
            </a:lvl1pPr>
          </a:lstStyle>
          <a:p>
            <a:fld id="{11BCC52F-9E4E-4C9F-9A68-580259893B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685800" y="6675438"/>
            <a:ext cx="8458200" cy="182562"/>
          </a:xfrm>
          <a:prstGeom prst="rect">
            <a:avLst/>
          </a:prstGeom>
        </p:spPr>
        <p:txBody>
          <a:bodyPr vert="horz" lIns="91440" tIns="45720" rIns="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JWST ISIM PSR: March 8,9,10, 2016  Use of data disclosed on this page is subject to restriction(s) on the title page of this document.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6681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762000"/>
          </a:xfrm>
          <a:prstGeom prst="rect">
            <a:avLst/>
          </a:prstGeom>
        </p:spPr>
        <p:txBody>
          <a:bodyPr/>
          <a:lstStyle/>
          <a:p>
            <a:r>
              <a:rPr lang="x-none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228600" y="6675120"/>
            <a:ext cx="365760" cy="182880"/>
          </a:xfrm>
          <a:prstGeom prst="rect">
            <a:avLst/>
          </a:prstGeom>
        </p:spPr>
        <p:txBody>
          <a:bodyPr/>
          <a:lstStyle/>
          <a:p>
            <a:fld id="{6DFFA833-367B-8A43-BB5F-AD98E74E50FF}" type="slidenum"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24704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76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675120"/>
            <a:ext cx="36576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  <a:latin typeface="Arial Black" pitchFamily="34" charset="0"/>
              </a:defRPr>
            </a:lvl1pPr>
          </a:lstStyle>
          <a:p>
            <a:fld id="{11BCC52F-9E4E-4C9F-9A68-580259893B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 txBox="1">
            <a:spLocks/>
          </p:cNvSpPr>
          <p:nvPr userDrawn="1"/>
        </p:nvSpPr>
        <p:spPr>
          <a:xfrm>
            <a:off x="685800" y="6675438"/>
            <a:ext cx="8458200" cy="182562"/>
          </a:xfrm>
          <a:prstGeom prst="rect">
            <a:avLst/>
          </a:prstGeom>
        </p:spPr>
        <p:txBody>
          <a:bodyPr vert="horz" lIns="91440" tIns="45720" rIns="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JWST ISIM PSR: March 8,9,10, 2016  Use of data disclosed on this page is subject to restriction(s) on the title page of this document.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6501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762000"/>
          </a:xfrm>
          <a:prstGeom prst="rect">
            <a:avLst/>
          </a:prstGeom>
        </p:spPr>
        <p:txBody>
          <a:bodyPr/>
          <a:lstStyle/>
          <a:p>
            <a:r>
              <a:rPr lang="x-none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228600" y="6675120"/>
            <a:ext cx="365760" cy="182880"/>
          </a:xfrm>
          <a:prstGeom prst="rect">
            <a:avLst/>
          </a:prstGeom>
        </p:spPr>
        <p:txBody>
          <a:bodyPr/>
          <a:lstStyle/>
          <a:p>
            <a:fld id="{6DFFA833-367B-8A43-BB5F-AD98E74E50FF}" type="slidenum"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86725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x-none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228600" y="6675120"/>
            <a:ext cx="365760" cy="182880"/>
          </a:xfrm>
          <a:prstGeom prst="rect">
            <a:avLst/>
          </a:prstGeom>
        </p:spPr>
        <p:txBody>
          <a:bodyPr/>
          <a:lstStyle/>
          <a:p>
            <a:fld id="{DB8B75BB-B267-E64E-8CF1-6FCCC4F52E4B}" type="slidenum"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04437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3F310BC-0437-1542-9608-6EC7725A97CC}" type="datetimeFigureOut">
              <a:rPr lang="en-US" smtClean="0"/>
              <a:t>16-07-02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134B4-3D54-1042-A86E-0FC1BB194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7848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597371-3C55-45EB-B017-7A96D2DF2C2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3967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Text with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ingle Corner Rectangle 4"/>
          <p:cNvSpPr/>
          <p:nvPr userDrawn="1"/>
        </p:nvSpPr>
        <p:spPr>
          <a:xfrm>
            <a:off x="0" y="6364288"/>
            <a:ext cx="8688388" cy="504825"/>
          </a:xfrm>
          <a:prstGeom prst="round1Rect">
            <a:avLst>
              <a:gd name="adj" fmla="val 50000"/>
            </a:avLst>
          </a:prstGeom>
          <a:solidFill>
            <a:schemeClr val="tx2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532340" y="352551"/>
            <a:ext cx="8002360" cy="511862"/>
          </a:xfrm>
        </p:spPr>
        <p:txBody>
          <a:bodyPr/>
          <a:lstStyle/>
          <a:p>
            <a:r>
              <a:rPr lang="en-US" smtClean="0"/>
              <a:t>Cliquez et modifiez le titre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36538" y="6384610"/>
            <a:ext cx="8297862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Cliquez pour modifier les styles du texte du masque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2"/>
          </p:nvPr>
        </p:nvSpPr>
        <p:spPr>
          <a:xfrm>
            <a:off x="532340" y="1005463"/>
            <a:ext cx="8002360" cy="5075237"/>
          </a:xfrm>
          <a:prstGeom prst="rect">
            <a:avLst/>
          </a:prstGeom>
        </p:spPr>
        <p:txBody>
          <a:bodyPr/>
          <a:lstStyle>
            <a:lvl4pPr marL="1600200" indent="-228600">
              <a:buClr>
                <a:schemeClr val="accent2"/>
              </a:buClr>
              <a:buFont typeface="Arial" panose="020B0604020202020204" pitchFamily="34" charset="0"/>
              <a:buChar char="-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accent2"/>
              </a:buCl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Cliquez pour modifier les styles du texte du masque</a:t>
            </a:r>
          </a:p>
          <a:p>
            <a:pPr lvl="1"/>
            <a:r>
              <a:rPr lang="en-US" dirty="0" smtClean="0"/>
              <a:t>Deuxième niveau</a:t>
            </a:r>
          </a:p>
          <a:p>
            <a:pPr lvl="2"/>
            <a:r>
              <a:rPr lang="en-US" dirty="0" smtClean="0"/>
              <a:t>Troisième niveau</a:t>
            </a:r>
          </a:p>
          <a:p>
            <a:pPr lvl="3"/>
            <a:r>
              <a:rPr lang="en-US" dirty="0" smtClean="0"/>
              <a:t>Quatrième niveau</a:t>
            </a:r>
          </a:p>
          <a:p>
            <a:pPr lvl="4"/>
            <a:r>
              <a:rPr lang="en-US" dirty="0" smtClean="0"/>
              <a:t>Cinquième niveau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l">
              <a:defRPr sz="1000" b="1" i="0">
                <a:solidFill>
                  <a:schemeClr val="bg1"/>
                </a:solidFill>
                <a:latin typeface="HelveticaNeue MediumCond"/>
                <a:cs typeface="HelveticaNeue MediumCond"/>
              </a:defRPr>
            </a:lvl1pPr>
          </a:lstStyle>
          <a:p>
            <a:pPr>
              <a:defRPr/>
            </a:pPr>
            <a:fld id="{68473FEB-1AE0-447D-A302-2EBAA0AFB95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with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Single Corner Rectangle 5"/>
          <p:cNvSpPr/>
          <p:nvPr userDrawn="1"/>
        </p:nvSpPr>
        <p:spPr>
          <a:xfrm>
            <a:off x="0" y="6364288"/>
            <a:ext cx="8688388" cy="504825"/>
          </a:xfrm>
          <a:prstGeom prst="round1Rect">
            <a:avLst>
              <a:gd name="adj" fmla="val 50000"/>
            </a:avLst>
          </a:prstGeom>
          <a:solidFill>
            <a:schemeClr val="tx2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491038" y="1000125"/>
            <a:ext cx="0" cy="5121275"/>
          </a:xfrm>
          <a:prstGeom prst="line">
            <a:avLst/>
          </a:prstGeom>
          <a:ln w="9525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826" y="357188"/>
            <a:ext cx="8004574" cy="498475"/>
          </a:xfrm>
        </p:spPr>
        <p:txBody>
          <a:bodyPr/>
          <a:lstStyle/>
          <a:p>
            <a:r>
              <a:rPr lang="en-US" smtClean="0"/>
              <a:t>Cliquez et modifiez le titre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36538" y="6384610"/>
            <a:ext cx="8297862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Cliquez pour modifier les styles du texte du masque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2"/>
          </p:nvPr>
        </p:nvSpPr>
        <p:spPr>
          <a:xfrm>
            <a:off x="532341" y="1005840"/>
            <a:ext cx="3872588" cy="5047934"/>
          </a:xfrm>
          <a:prstGeom prst="rect">
            <a:avLst/>
          </a:prstGeom>
        </p:spPr>
        <p:txBody>
          <a:bodyPr/>
          <a:lstStyle>
            <a:lvl4pPr marL="1600200" indent="-228600">
              <a:buClr>
                <a:schemeClr val="accent2"/>
              </a:buClr>
              <a:buFont typeface="Arial" panose="020B0604020202020204" pitchFamily="34" charset="0"/>
              <a:buChar char="-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accent2"/>
              </a:buCl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Cliquez pour modifier les styles du texte du masque</a:t>
            </a:r>
          </a:p>
          <a:p>
            <a:pPr lvl="1"/>
            <a:r>
              <a:rPr lang="en-US" dirty="0" smtClean="0"/>
              <a:t>Deuxième niveau</a:t>
            </a:r>
          </a:p>
          <a:p>
            <a:pPr lvl="2"/>
            <a:r>
              <a:rPr lang="en-US" dirty="0" smtClean="0"/>
              <a:t>Troisième niveau</a:t>
            </a:r>
          </a:p>
          <a:p>
            <a:pPr lvl="3"/>
            <a:r>
              <a:rPr lang="en-US" dirty="0" smtClean="0"/>
              <a:t>Quatrième niveau</a:t>
            </a:r>
          </a:p>
          <a:p>
            <a:pPr lvl="4"/>
            <a:r>
              <a:rPr lang="en-US" dirty="0" smtClean="0"/>
              <a:t>Cinquième niveau</a:t>
            </a:r>
            <a:endParaRPr lang="en-US" dirty="0"/>
          </a:p>
        </p:txBody>
      </p:sp>
      <p:sp>
        <p:nvSpPr>
          <p:cNvPr id="12" name="Content Placeholder 4"/>
          <p:cNvSpPr>
            <a:spLocks noGrp="1"/>
          </p:cNvSpPr>
          <p:nvPr>
            <p:ph sz="quarter" idx="16"/>
          </p:nvPr>
        </p:nvSpPr>
        <p:spPr>
          <a:xfrm>
            <a:off x="4600309" y="1005840"/>
            <a:ext cx="3934091" cy="5047934"/>
          </a:xfrm>
          <a:prstGeom prst="rect">
            <a:avLst/>
          </a:prstGeom>
        </p:spPr>
        <p:txBody>
          <a:bodyPr/>
          <a:lstStyle>
            <a:lvl4pPr marL="1600200" indent="-228600">
              <a:buClr>
                <a:schemeClr val="accent2"/>
              </a:buClr>
              <a:buFont typeface="Arial" panose="020B0604020202020204" pitchFamily="34" charset="0"/>
              <a:buChar char="-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accent2"/>
              </a:buCl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Cliquez pour modifier les styles du texte du masque</a:t>
            </a:r>
          </a:p>
          <a:p>
            <a:pPr lvl="1"/>
            <a:r>
              <a:rPr lang="en-US" dirty="0" smtClean="0"/>
              <a:t>Deuxième niveau</a:t>
            </a:r>
          </a:p>
          <a:p>
            <a:pPr lvl="2"/>
            <a:r>
              <a:rPr lang="en-US" dirty="0" smtClean="0"/>
              <a:t>Troisième niveau</a:t>
            </a:r>
          </a:p>
          <a:p>
            <a:pPr lvl="3"/>
            <a:r>
              <a:rPr lang="en-US" dirty="0" smtClean="0"/>
              <a:t>Quatrième niveau</a:t>
            </a:r>
          </a:p>
          <a:p>
            <a:pPr lvl="4"/>
            <a:r>
              <a:rPr lang="en-US" dirty="0" smtClean="0"/>
              <a:t>Cinquième niveau</a:t>
            </a:r>
            <a:endParaRPr lang="en-US" dirty="0"/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1AD414-CC7E-41A8-93CA-0E4D92D4190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Up Layout With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ingle Corner Rectangle 7"/>
          <p:cNvSpPr/>
          <p:nvPr userDrawn="1"/>
        </p:nvSpPr>
        <p:spPr>
          <a:xfrm>
            <a:off x="0" y="6364288"/>
            <a:ext cx="8688388" cy="504825"/>
          </a:xfrm>
          <a:prstGeom prst="round1Rect">
            <a:avLst>
              <a:gd name="adj" fmla="val 50000"/>
            </a:avLst>
          </a:prstGeom>
          <a:solidFill>
            <a:schemeClr val="tx2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 bwMode="auto">
          <a:xfrm flipH="1">
            <a:off x="530225" y="3698875"/>
            <a:ext cx="7924800" cy="0"/>
          </a:xfrm>
          <a:prstGeom prst="line">
            <a:avLst/>
          </a:prstGeom>
          <a:noFill/>
          <a:ln w="1905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</p:cxnSp>
      <p:cxnSp>
        <p:nvCxnSpPr>
          <p:cNvPr id="10" name="Straight Connector 9"/>
          <p:cNvCxnSpPr/>
          <p:nvPr userDrawn="1"/>
        </p:nvCxnSpPr>
        <p:spPr bwMode="auto">
          <a:xfrm>
            <a:off x="4491038" y="996950"/>
            <a:ext cx="0" cy="5211763"/>
          </a:xfrm>
          <a:prstGeom prst="line">
            <a:avLst/>
          </a:prstGeom>
          <a:noFill/>
          <a:ln w="1905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</p:cxnSp>
      <p:sp>
        <p:nvSpPr>
          <p:cNvPr id="6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36538" y="6384610"/>
            <a:ext cx="8297862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Cliquez pour modifier les styles du texte du masque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529826" y="352412"/>
            <a:ext cx="7924645" cy="485358"/>
          </a:xfrm>
        </p:spPr>
        <p:txBody>
          <a:bodyPr/>
          <a:lstStyle/>
          <a:p>
            <a:r>
              <a:rPr lang="en-US" smtClean="0"/>
              <a:t>Cliquez et modifiez le titre</a:t>
            </a:r>
            <a:endParaRPr lang="en-US" dirty="0"/>
          </a:p>
        </p:txBody>
      </p:sp>
      <p:sp>
        <p:nvSpPr>
          <p:cNvPr id="25" name="Content Placeholder 4"/>
          <p:cNvSpPr>
            <a:spLocks noGrp="1"/>
          </p:cNvSpPr>
          <p:nvPr>
            <p:ph sz="quarter" idx="23"/>
          </p:nvPr>
        </p:nvSpPr>
        <p:spPr>
          <a:xfrm>
            <a:off x="529826" y="3796576"/>
            <a:ext cx="3866221" cy="2385149"/>
          </a:xfrm>
          <a:prstGeom prst="rect">
            <a:avLst/>
          </a:prstGeom>
        </p:spPr>
        <p:txBody>
          <a:bodyPr/>
          <a:lstStyle>
            <a:lvl4pPr marL="1600200" indent="-228600">
              <a:buClr>
                <a:schemeClr val="accent2"/>
              </a:buClr>
              <a:buFont typeface="Arial" panose="020B0604020202020204" pitchFamily="34" charset="0"/>
              <a:buChar char="-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accent2"/>
              </a:buCl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Cliquez pour modifier les styles du texte du masque</a:t>
            </a:r>
          </a:p>
          <a:p>
            <a:pPr lvl="1"/>
            <a:r>
              <a:rPr lang="en-US" dirty="0" smtClean="0"/>
              <a:t>Deuxième niveau</a:t>
            </a:r>
          </a:p>
          <a:p>
            <a:pPr lvl="2"/>
            <a:r>
              <a:rPr lang="en-US" dirty="0" smtClean="0"/>
              <a:t>Troisième niveau</a:t>
            </a:r>
          </a:p>
          <a:p>
            <a:pPr lvl="3"/>
            <a:r>
              <a:rPr lang="en-US" dirty="0" smtClean="0"/>
              <a:t>Quatrième niveau</a:t>
            </a:r>
          </a:p>
          <a:p>
            <a:pPr lvl="4"/>
            <a:r>
              <a:rPr lang="en-US" dirty="0" smtClean="0"/>
              <a:t>Cinquième niveau</a:t>
            </a:r>
            <a:endParaRPr lang="en-US" dirty="0"/>
          </a:p>
        </p:txBody>
      </p:sp>
      <p:sp>
        <p:nvSpPr>
          <p:cNvPr id="26" name="Content Placeholder 4"/>
          <p:cNvSpPr>
            <a:spLocks noGrp="1"/>
          </p:cNvSpPr>
          <p:nvPr>
            <p:ph sz="quarter" idx="24"/>
          </p:nvPr>
        </p:nvSpPr>
        <p:spPr>
          <a:xfrm>
            <a:off x="4601273" y="3796576"/>
            <a:ext cx="3853198" cy="2385149"/>
          </a:xfrm>
          <a:prstGeom prst="rect">
            <a:avLst/>
          </a:prstGeom>
        </p:spPr>
        <p:txBody>
          <a:bodyPr/>
          <a:lstStyle>
            <a:lvl4pPr marL="1600200" indent="-228600">
              <a:buClr>
                <a:schemeClr val="accent2"/>
              </a:buClr>
              <a:buFont typeface="Arial" panose="020B0604020202020204" pitchFamily="34" charset="0"/>
              <a:buChar char="-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accent2"/>
              </a:buCl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Cliquez pour modifier les styles du texte du masque</a:t>
            </a:r>
          </a:p>
          <a:p>
            <a:pPr lvl="1"/>
            <a:r>
              <a:rPr lang="en-US" dirty="0" smtClean="0"/>
              <a:t>Deuxième niveau</a:t>
            </a:r>
          </a:p>
          <a:p>
            <a:pPr lvl="2"/>
            <a:r>
              <a:rPr lang="en-US" dirty="0" smtClean="0"/>
              <a:t>Troisième niveau</a:t>
            </a:r>
          </a:p>
          <a:p>
            <a:pPr lvl="3"/>
            <a:r>
              <a:rPr lang="en-US" dirty="0" smtClean="0"/>
              <a:t>Quatrième niveau</a:t>
            </a:r>
          </a:p>
          <a:p>
            <a:pPr lvl="4"/>
            <a:r>
              <a:rPr lang="en-US" dirty="0" smtClean="0"/>
              <a:t>Cinquième niveau</a:t>
            </a:r>
            <a:endParaRPr lang="en-US" dirty="0"/>
          </a:p>
        </p:txBody>
      </p:sp>
      <p:sp>
        <p:nvSpPr>
          <p:cNvPr id="28" name="Content Placeholder 4"/>
          <p:cNvSpPr>
            <a:spLocks noGrp="1"/>
          </p:cNvSpPr>
          <p:nvPr>
            <p:ph sz="quarter" idx="12"/>
          </p:nvPr>
        </p:nvSpPr>
        <p:spPr>
          <a:xfrm>
            <a:off x="529826" y="1005840"/>
            <a:ext cx="3866221" cy="2624429"/>
          </a:xfrm>
          <a:prstGeom prst="rect">
            <a:avLst/>
          </a:prstGeom>
        </p:spPr>
        <p:txBody>
          <a:bodyPr/>
          <a:lstStyle>
            <a:lvl4pPr marL="1600200" indent="-228600">
              <a:buClr>
                <a:schemeClr val="accent2"/>
              </a:buClr>
              <a:buFont typeface="Arial" panose="020B0604020202020204" pitchFamily="34" charset="0"/>
              <a:buChar char="-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accent2"/>
              </a:buCl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Cliquez pour modifier les styles du texte du masque</a:t>
            </a:r>
          </a:p>
          <a:p>
            <a:pPr lvl="1"/>
            <a:r>
              <a:rPr lang="en-US" dirty="0" smtClean="0"/>
              <a:t>Deuxième niveau</a:t>
            </a:r>
          </a:p>
          <a:p>
            <a:pPr lvl="2"/>
            <a:r>
              <a:rPr lang="en-US" dirty="0" smtClean="0"/>
              <a:t>Troisième niveau</a:t>
            </a:r>
          </a:p>
          <a:p>
            <a:pPr lvl="3"/>
            <a:r>
              <a:rPr lang="en-US" dirty="0" smtClean="0"/>
              <a:t>Quatrième niveau</a:t>
            </a:r>
          </a:p>
          <a:p>
            <a:pPr lvl="4"/>
            <a:r>
              <a:rPr lang="en-US" dirty="0" smtClean="0"/>
              <a:t>Cinquième niveau</a:t>
            </a:r>
            <a:endParaRPr lang="en-US" dirty="0"/>
          </a:p>
        </p:txBody>
      </p:sp>
      <p:sp>
        <p:nvSpPr>
          <p:cNvPr id="29" name="Content Placeholder 4"/>
          <p:cNvSpPr>
            <a:spLocks noGrp="1"/>
          </p:cNvSpPr>
          <p:nvPr>
            <p:ph sz="quarter" idx="25"/>
          </p:nvPr>
        </p:nvSpPr>
        <p:spPr>
          <a:xfrm>
            <a:off x="4601273" y="1005840"/>
            <a:ext cx="3853198" cy="2624429"/>
          </a:xfrm>
          <a:prstGeom prst="rect">
            <a:avLst/>
          </a:prstGeom>
        </p:spPr>
        <p:txBody>
          <a:bodyPr/>
          <a:lstStyle>
            <a:lvl4pPr marL="1600200" indent="-228600">
              <a:buClr>
                <a:schemeClr val="accent2"/>
              </a:buClr>
              <a:buFont typeface="Arial" panose="020B0604020202020204" pitchFamily="34" charset="0"/>
              <a:buChar char="-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accent2"/>
              </a:buCl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Cliquez pour modifier les styles du texte du masque</a:t>
            </a:r>
          </a:p>
          <a:p>
            <a:pPr lvl="1"/>
            <a:r>
              <a:rPr lang="en-US" dirty="0" smtClean="0"/>
              <a:t>Deuxième niveau</a:t>
            </a:r>
          </a:p>
          <a:p>
            <a:pPr lvl="2"/>
            <a:r>
              <a:rPr lang="en-US" dirty="0" smtClean="0"/>
              <a:t>Troisième niveau</a:t>
            </a:r>
          </a:p>
          <a:p>
            <a:pPr lvl="3"/>
            <a:r>
              <a:rPr lang="en-US" dirty="0" smtClean="0"/>
              <a:t>Quatrième niveau</a:t>
            </a:r>
          </a:p>
          <a:p>
            <a:pPr lvl="4"/>
            <a:r>
              <a:rPr lang="en-US" dirty="0" smtClean="0"/>
              <a:t>Cinquième niveau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 algn="l">
              <a:defRPr sz="1000" b="1" i="0">
                <a:solidFill>
                  <a:schemeClr val="bg1"/>
                </a:solidFill>
                <a:latin typeface="HelveticaNeue MediumCond"/>
                <a:cs typeface="HelveticaNeue MediumCond"/>
              </a:defRPr>
            </a:lvl1pPr>
          </a:lstStyle>
          <a:p>
            <a:pPr>
              <a:defRPr/>
            </a:pPr>
            <a:fld id="{9C48A6B5-E38B-462F-B00A-1B4F68973EC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Layout W/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Single Corner Rectangle 3"/>
          <p:cNvSpPr/>
          <p:nvPr userDrawn="1"/>
        </p:nvSpPr>
        <p:spPr>
          <a:xfrm>
            <a:off x="0" y="6364288"/>
            <a:ext cx="8688388" cy="504825"/>
          </a:xfrm>
          <a:prstGeom prst="round1Rect">
            <a:avLst>
              <a:gd name="adj" fmla="val 50000"/>
            </a:avLst>
          </a:prstGeom>
          <a:solidFill>
            <a:schemeClr val="tx2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826" y="357188"/>
            <a:ext cx="8102600" cy="498475"/>
          </a:xfrm>
        </p:spPr>
        <p:txBody>
          <a:bodyPr/>
          <a:lstStyle/>
          <a:p>
            <a:r>
              <a:rPr lang="en-US" smtClean="0"/>
              <a:t>Cliquez et modifiez le titre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36538" y="6384610"/>
            <a:ext cx="8297862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Cliquez pour modifier les styles du texte du masque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75548D-E582-4EAE-A426-1094CF7EB63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762000"/>
          </a:xfrm>
          <a:prstGeom prst="rect">
            <a:avLst/>
          </a:prstGeom>
        </p:spPr>
        <p:txBody>
          <a:bodyPr/>
          <a:lstStyle/>
          <a:p>
            <a:r>
              <a:rPr lang="x-none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28600" y="914400"/>
            <a:ext cx="8686800" cy="5562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228600" y="6675120"/>
            <a:ext cx="365760" cy="182880"/>
          </a:xfrm>
          <a:prstGeom prst="rect">
            <a:avLst/>
          </a:prstGeom>
        </p:spPr>
        <p:txBody>
          <a:bodyPr/>
          <a:lstStyle/>
          <a:p>
            <a:fld id="{6DFFA833-367B-8A43-BB5F-AD98E74E50FF}" type="slidenum"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58757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686800" cy="5562600"/>
          </a:xfrm>
          <a:prstGeom prst="rect">
            <a:avLst/>
          </a:prstGeo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76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675120"/>
            <a:ext cx="36576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  <a:latin typeface="Arial Black" pitchFamily="34" charset="0"/>
              </a:defRPr>
            </a:lvl1pPr>
          </a:lstStyle>
          <a:p>
            <a:fld id="{11BCC52F-9E4E-4C9F-9A68-580259893B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685800" y="6675438"/>
            <a:ext cx="8458200" cy="182562"/>
          </a:xfrm>
          <a:prstGeom prst="rect">
            <a:avLst/>
          </a:prstGeom>
        </p:spPr>
        <p:txBody>
          <a:bodyPr vert="horz" lIns="91440" tIns="45720" rIns="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JWST ISIM PSR: March 8,9,10, 2016  Use of data disclosed on this page is subject to restriction(s) on the title page of this document.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762000"/>
          </a:xfrm>
          <a:prstGeom prst="rect">
            <a:avLst/>
          </a:prstGeom>
        </p:spPr>
        <p:txBody>
          <a:bodyPr/>
          <a:lstStyle/>
          <a:p>
            <a:r>
              <a:rPr lang="x-none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228600" y="6675120"/>
            <a:ext cx="365760" cy="182880"/>
          </a:xfrm>
          <a:prstGeom prst="rect">
            <a:avLst/>
          </a:prstGeom>
        </p:spPr>
        <p:txBody>
          <a:bodyPr/>
          <a:lstStyle/>
          <a:p>
            <a:fld id="{6DFFA833-367B-8A43-BB5F-AD98E74E50FF}" type="slidenum"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8672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76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675120"/>
            <a:ext cx="36576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  <a:latin typeface="Arial Black" pitchFamily="34" charset="0"/>
              </a:defRPr>
            </a:lvl1pPr>
          </a:lstStyle>
          <a:p>
            <a:fld id="{11BCC52F-9E4E-4C9F-9A68-580259893B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 txBox="1">
            <a:spLocks/>
          </p:cNvSpPr>
          <p:nvPr userDrawn="1"/>
        </p:nvSpPr>
        <p:spPr>
          <a:xfrm>
            <a:off x="685800" y="6675438"/>
            <a:ext cx="8458200" cy="182562"/>
          </a:xfrm>
          <a:prstGeom prst="rect">
            <a:avLst/>
          </a:prstGeom>
        </p:spPr>
        <p:txBody>
          <a:bodyPr vert="horz" lIns="91440" tIns="45720" rIns="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JWST ISIM PSR: March 8,9,10, 2016  Use of data disclosed on this page is subject to restriction(s) on the title page of this document.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76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675120"/>
            <a:ext cx="36576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  <a:latin typeface="Arial Black" pitchFamily="34" charset="0"/>
              </a:defRPr>
            </a:lvl1pPr>
          </a:lstStyle>
          <a:p>
            <a:fld id="{11BCC52F-9E4E-4C9F-9A68-580259893B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 txBox="1">
            <a:spLocks/>
          </p:cNvSpPr>
          <p:nvPr userDrawn="1"/>
        </p:nvSpPr>
        <p:spPr>
          <a:xfrm>
            <a:off x="685800" y="6675438"/>
            <a:ext cx="8458200" cy="182562"/>
          </a:xfrm>
          <a:prstGeom prst="rect">
            <a:avLst/>
          </a:prstGeom>
        </p:spPr>
        <p:txBody>
          <a:bodyPr vert="horz" lIns="91440" tIns="45720" rIns="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JWST ISIM PSR: March 8,9,10, 2016  Use of data disclosed on this page is subject to restriction(s) on the title page of this document.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x-none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228600" y="6675120"/>
            <a:ext cx="365760" cy="182880"/>
          </a:xfrm>
          <a:prstGeom prst="rect">
            <a:avLst/>
          </a:prstGeom>
        </p:spPr>
        <p:txBody>
          <a:bodyPr/>
          <a:lstStyle/>
          <a:p>
            <a:fld id="{DB8B75BB-B267-E64E-8CF1-6FCCC4F52E4B}" type="slidenum"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77750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914400"/>
            <a:ext cx="4267200" cy="5562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4267200" cy="5562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76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675120"/>
            <a:ext cx="36576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  <a:latin typeface="Arial Black" pitchFamily="34" charset="0"/>
              </a:defRPr>
            </a:lvl1pPr>
          </a:lstStyle>
          <a:p>
            <a:fld id="{11BCC52F-9E4E-4C9F-9A68-580259893B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685800" y="6675438"/>
            <a:ext cx="8458200" cy="182562"/>
          </a:xfrm>
          <a:prstGeom prst="rect">
            <a:avLst/>
          </a:prstGeom>
        </p:spPr>
        <p:txBody>
          <a:bodyPr vert="horz" lIns="91440" tIns="45720" rIns="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JWST ISIM PSR: March 8,9,10, 2016  Use of data disclosed on this page is subject to restriction(s) on the title page of this document.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-Image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2138363" y="6069223"/>
            <a:ext cx="0" cy="492125"/>
          </a:xfrm>
          <a:prstGeom prst="line">
            <a:avLst/>
          </a:prstGeom>
          <a:ln w="9525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9"/>
          <p:cNvSpPr>
            <a:spLocks noGrp="1"/>
          </p:cNvSpPr>
          <p:nvPr>
            <p:ph type="body" sz="quarter" idx="13"/>
          </p:nvPr>
        </p:nvSpPr>
        <p:spPr>
          <a:xfrm>
            <a:off x="2148586" y="6222292"/>
            <a:ext cx="4963414" cy="254118"/>
          </a:xfrm>
          <a:prstGeom prst="rect">
            <a:avLst/>
          </a:prstGeom>
        </p:spPr>
        <p:txBody>
          <a:bodyPr vert="horz" anchor="ctr"/>
          <a:lstStyle>
            <a:lvl1pPr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2"/>
          </p:nvPr>
        </p:nvSpPr>
        <p:spPr>
          <a:xfrm>
            <a:off x="2123728" y="5960246"/>
            <a:ext cx="4963415" cy="249655"/>
          </a:xfrm>
          <a:prstGeom prst="rect">
            <a:avLst/>
          </a:prstGeom>
        </p:spPr>
        <p:txBody>
          <a:bodyPr vert="horz" anchor="ctr"/>
          <a:lstStyle>
            <a:lvl1pPr>
              <a:defRPr sz="2400" b="1" i="0" cap="all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Content Placeholder 6"/>
          <p:cNvSpPr>
            <a:spLocks noGrp="1"/>
          </p:cNvSpPr>
          <p:nvPr>
            <p:ph sz="quarter" idx="10"/>
          </p:nvPr>
        </p:nvSpPr>
        <p:spPr>
          <a:xfrm>
            <a:off x="200024" y="5949950"/>
            <a:ext cx="1862455" cy="236792"/>
          </a:xfrm>
          <a:prstGeom prst="rect">
            <a:avLst/>
          </a:prstGeom>
        </p:spPr>
        <p:txBody>
          <a:bodyPr vert="horz" anchor="t"/>
          <a:lstStyle>
            <a:lvl1pPr algn="r"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200024" y="6199311"/>
            <a:ext cx="1862456" cy="248524"/>
          </a:xfrm>
          <a:prstGeom prst="rect">
            <a:avLst/>
          </a:prstGeom>
        </p:spPr>
        <p:txBody>
          <a:bodyPr vert="horz"/>
          <a:lstStyle>
            <a:lvl1pPr algn="r"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23" name="Picture 22" descr="udem-logo-exemple_01-1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020" y="29369"/>
            <a:ext cx="1153612" cy="663327"/>
          </a:xfrm>
          <a:prstGeom prst="rect">
            <a:avLst/>
          </a:prstGeom>
        </p:spPr>
      </p:pic>
      <p:pic>
        <p:nvPicPr>
          <p:cNvPr id="24" name="Picture 23" descr="jwst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19772" y="80628"/>
            <a:ext cx="891208" cy="891208"/>
          </a:xfrm>
          <a:prstGeom prst="rect">
            <a:avLst/>
          </a:prstGeom>
        </p:spPr>
      </p:pic>
      <p:pic>
        <p:nvPicPr>
          <p:cNvPr id="25" name="Picture 21" descr="csa_logo_small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55676" y="116632"/>
            <a:ext cx="819200" cy="8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 descr="icon_stsci_transparent.gif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08" y="566081"/>
            <a:ext cx="1631884" cy="990711"/>
          </a:xfrm>
          <a:prstGeom prst="rect">
            <a:avLst/>
          </a:prstGeom>
        </p:spPr>
      </p:pic>
      <p:pic>
        <p:nvPicPr>
          <p:cNvPr id="27" name="Picture 26" descr="NRC_logo.png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91680" y="1105954"/>
            <a:ext cx="1777683" cy="27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786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x-none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228600" y="6675120"/>
            <a:ext cx="365760" cy="182880"/>
          </a:xfrm>
          <a:prstGeom prst="rect">
            <a:avLst/>
          </a:prstGeom>
        </p:spPr>
        <p:txBody>
          <a:bodyPr/>
          <a:lstStyle/>
          <a:p>
            <a:fld id="{DB8B75BB-B267-E64E-8CF1-6FCCC4F52E4B}" type="slidenum"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7775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914400"/>
            <a:ext cx="4267200" cy="5562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4267200" cy="5562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76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675120"/>
            <a:ext cx="36576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  <a:latin typeface="Arial Black" pitchFamily="34" charset="0"/>
              </a:defRPr>
            </a:lvl1pPr>
          </a:lstStyle>
          <a:p>
            <a:fld id="{11BCC52F-9E4E-4C9F-9A68-580259893B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685800" y="6675438"/>
            <a:ext cx="8458200" cy="182562"/>
          </a:xfrm>
          <a:prstGeom prst="rect">
            <a:avLst/>
          </a:prstGeom>
        </p:spPr>
        <p:txBody>
          <a:bodyPr vert="horz" lIns="91440" tIns="45720" rIns="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JWST ISIM PSR: March 8,9,10, 2016  Use of data disclosed on this page is subject to restriction(s) on the title page of this document.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1475557"/>
            <a:ext cx="6400800" cy="2057400"/>
          </a:xfrm>
          <a:prstGeom prst="rect">
            <a:avLst/>
          </a:prstGeom>
        </p:spPr>
        <p:txBody>
          <a:bodyPr anchor="t" anchorCtr="0"/>
          <a:lstStyle>
            <a:lvl1pPr algn="ctr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38100" y="2524125"/>
            <a:ext cx="3009900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/>
            <a:r>
              <a:rPr lang="en-US" sz="1000" b="1" i="0" dirty="0" smtClean="0">
                <a:solidFill>
                  <a:srgbClr val="DEA115"/>
                </a:solidFill>
                <a:latin typeface="Arial Narrow" pitchFamily="34" charset="0"/>
              </a:rPr>
              <a:t>ITAR Banner, TBD</a:t>
            </a:r>
            <a:endParaRPr lang="en-US" sz="1000" i="0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914400"/>
            <a:ext cx="4268788" cy="6397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2000" b="1">
                <a:latin typeface="Arial Black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600200"/>
            <a:ext cx="4268788" cy="4876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914400"/>
            <a:ext cx="4270375" cy="6397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2000" b="1">
                <a:latin typeface="Arial Black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00200"/>
            <a:ext cx="4270375" cy="4876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76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228600" y="6675120"/>
            <a:ext cx="36576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  <a:latin typeface="Arial Black" pitchFamily="34" charset="0"/>
              </a:defRPr>
            </a:lvl1pPr>
          </a:lstStyle>
          <a:p>
            <a:fld id="{11BCC52F-9E4E-4C9F-9A68-580259893B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4"/>
          <p:cNvSpPr txBox="1">
            <a:spLocks/>
          </p:cNvSpPr>
          <p:nvPr userDrawn="1"/>
        </p:nvSpPr>
        <p:spPr>
          <a:xfrm>
            <a:off x="685800" y="6675438"/>
            <a:ext cx="8458200" cy="182562"/>
          </a:xfrm>
          <a:prstGeom prst="rect">
            <a:avLst/>
          </a:prstGeom>
        </p:spPr>
        <p:txBody>
          <a:bodyPr vert="horz" lIns="91440" tIns="45720" rIns="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JWST ISIM PSR: March 8,9,10, 2016  Use of data disclosed on this page is subject to restriction(s) on the title page of this document.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9.jpeg"/><Relationship Id="rId21" Type="http://schemas.openxmlformats.org/officeDocument/2006/relationships/image" Target="../media/image10.jpeg"/><Relationship Id="rId22" Type="http://schemas.openxmlformats.org/officeDocument/2006/relationships/image" Target="../media/image11.jpeg"/><Relationship Id="rId23" Type="http://schemas.openxmlformats.org/officeDocument/2006/relationships/image" Target="../media/image12.png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Relationship Id="rId12" Type="http://schemas.openxmlformats.org/officeDocument/2006/relationships/image" Target="../media/image1.jpeg"/><Relationship Id="rId13" Type="http://schemas.openxmlformats.org/officeDocument/2006/relationships/image" Target="../media/image2.png"/><Relationship Id="rId14" Type="http://schemas.openxmlformats.org/officeDocument/2006/relationships/image" Target="../media/image3.png"/><Relationship Id="rId15" Type="http://schemas.openxmlformats.org/officeDocument/2006/relationships/image" Target="../media/image4.jpeg"/><Relationship Id="rId16" Type="http://schemas.openxmlformats.org/officeDocument/2006/relationships/image" Target="../media/image5.jpeg"/><Relationship Id="rId17" Type="http://schemas.openxmlformats.org/officeDocument/2006/relationships/image" Target="../media/image6.jpeg"/><Relationship Id="rId18" Type="http://schemas.openxmlformats.org/officeDocument/2006/relationships/image" Target="../media/image7.jpeg"/><Relationship Id="rId19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theme" Target="../theme/theme2.xml"/><Relationship Id="rId9" Type="http://schemas.openxmlformats.org/officeDocument/2006/relationships/image" Target="../media/image13.png"/><Relationship Id="rId10" Type="http://schemas.openxmlformats.org/officeDocument/2006/relationships/image" Target="../media/image14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9.xml"/><Relationship Id="rId12" Type="http://schemas.openxmlformats.org/officeDocument/2006/relationships/theme" Target="../theme/theme4.xml"/><Relationship Id="rId13" Type="http://schemas.openxmlformats.org/officeDocument/2006/relationships/image" Target="../media/image30.jpeg"/><Relationship Id="rId14" Type="http://schemas.openxmlformats.org/officeDocument/2006/relationships/image" Target="../media/image26.wmf"/><Relationship Id="rId15" Type="http://schemas.openxmlformats.org/officeDocument/2006/relationships/image" Target="../media/image25.jpeg"/><Relationship Id="rId1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0.xml"/><Relationship Id="rId3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5.xml"/><Relationship Id="rId8" Type="http://schemas.openxmlformats.org/officeDocument/2006/relationships/slideLayout" Target="../slideLayouts/slideLayout26.xml"/><Relationship Id="rId9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8.xml"/><Relationship Id="rId20" Type="http://schemas.openxmlformats.org/officeDocument/2006/relationships/image" Target="../media/image27.png"/><Relationship Id="rId21" Type="http://schemas.openxmlformats.org/officeDocument/2006/relationships/image" Target="../media/image29.png"/><Relationship Id="rId22" Type="http://schemas.openxmlformats.org/officeDocument/2006/relationships/image" Target="../media/image28.png"/><Relationship Id="rId10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2.xml"/><Relationship Id="rId14" Type="http://schemas.openxmlformats.org/officeDocument/2006/relationships/theme" Target="../theme/theme5.xml"/><Relationship Id="rId15" Type="http://schemas.openxmlformats.org/officeDocument/2006/relationships/image" Target="../media/image30.jpeg"/><Relationship Id="rId16" Type="http://schemas.openxmlformats.org/officeDocument/2006/relationships/image" Target="../media/image26.wmf"/><Relationship Id="rId17" Type="http://schemas.openxmlformats.org/officeDocument/2006/relationships/image" Target="../media/image31.png"/><Relationship Id="rId18" Type="http://schemas.openxmlformats.org/officeDocument/2006/relationships/image" Target="../media/image25.jpeg"/><Relationship Id="rId19" Type="http://schemas.openxmlformats.org/officeDocument/2006/relationships/image" Target="../media/image21.png"/><Relationship Id="rId1" Type="http://schemas.openxmlformats.org/officeDocument/2006/relationships/slideLayout" Target="../slideLayouts/slideLayout30.xml"/><Relationship Id="rId2" Type="http://schemas.openxmlformats.org/officeDocument/2006/relationships/slideLayout" Target="../slideLayouts/slideLayout31.xml"/><Relationship Id="rId3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6.xml"/><Relationship Id="rId8" Type="http://schemas.openxmlformats.org/officeDocument/2006/relationships/slideLayout" Target="../slideLayouts/slideLayout37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theme" Target="../theme/theme6.xml"/><Relationship Id="rId12" Type="http://schemas.openxmlformats.org/officeDocument/2006/relationships/image" Target="../media/image32.jpeg"/><Relationship Id="rId1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4.xml"/><Relationship Id="rId3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7.xml"/><Relationship Id="rId6" Type="http://schemas.openxmlformats.org/officeDocument/2006/relationships/slideLayout" Target="../slideLayouts/slideLayout48.xml"/><Relationship Id="rId7" Type="http://schemas.openxmlformats.org/officeDocument/2006/relationships/slideLayout" Target="../slideLayouts/slideLayout49.xml"/><Relationship Id="rId8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2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Relationship Id="rId1" Type="http://schemas.openxmlformats.org/officeDocument/2006/relationships/slideLayout" Target="../slideLayouts/slideLayout53.xml"/><Relationship Id="rId2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12" cstate="screen"/>
          <a:srcRect/>
          <a:stretch>
            <a:fillRect/>
          </a:stretch>
        </p:blipFill>
        <p:spPr bwMode="auto">
          <a:xfrm rot="16200000">
            <a:off x="-1102099" y="1094161"/>
            <a:ext cx="5677649" cy="3489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4" descr="Corner-01 copy.png"/>
          <p:cNvPicPr>
            <a:picLocks noChangeAspect="1"/>
          </p:cNvPicPr>
          <p:nvPr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0" y="4310063"/>
            <a:ext cx="9156700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2" descr="\\localhost\Volumes\DMS-Server\Clients\Honeywell PPT \Honeywell - Freestanding Logos\Honeywell - Freestanding Logo RGB.png"/>
          <p:cNvPicPr>
            <a:picLocks noChangeAspect="1"/>
          </p:cNvPicPr>
          <p:nvPr/>
        </p:nvPicPr>
        <p:blipFill>
          <a:blip r:embed="rId14" cstate="screen"/>
          <a:srcRect/>
          <a:stretch>
            <a:fillRect/>
          </a:stretch>
        </p:blipFill>
        <p:spPr bwMode="auto">
          <a:xfrm>
            <a:off x="7251700" y="6199188"/>
            <a:ext cx="1425575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15" cstate="screen"/>
          <a:srcRect/>
          <a:stretch>
            <a:fillRect/>
          </a:stretch>
        </p:blipFill>
        <p:spPr bwMode="auto">
          <a:xfrm>
            <a:off x="3528648" y="3656761"/>
            <a:ext cx="2784368" cy="20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10" descr="C:\Users\ascott\Desktop\jwstvac.jpg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3537440" y="1"/>
            <a:ext cx="2775576" cy="2294792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8648" y="2294793"/>
            <a:ext cx="2784368" cy="136196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1" name="Picture 7" descr="ElectronicsUnitRework 006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6375581" y="2294793"/>
            <a:ext cx="1752237" cy="1257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rrowheads="1"/>
          </p:cNvPicPr>
          <p:nvPr/>
        </p:nvPicPr>
        <p:blipFill>
          <a:blip r:embed="rId19"/>
          <a:srcRect l="10275" t="10065" r="10672" b="3302"/>
          <a:stretch>
            <a:fillRect/>
          </a:stretch>
        </p:blipFill>
        <p:spPr bwMode="auto">
          <a:xfrm>
            <a:off x="6368560" y="3552092"/>
            <a:ext cx="2775440" cy="213434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3" name="Picture 14" descr="SOUT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8120796" y="-1"/>
            <a:ext cx="1027112" cy="3552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 descr="f2t2_etalon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6375582" y="1"/>
            <a:ext cx="1747886" cy="1266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7" descr="MOP_DET_1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6365769" y="1273921"/>
            <a:ext cx="936916" cy="1012976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" name="Picture 33" descr="jh2"/>
          <p:cNvPicPr>
            <a:picLocks noChangeAspect="1" noChangeArrowheads="1"/>
          </p:cNvPicPr>
          <p:nvPr/>
        </p:nvPicPr>
        <p:blipFill>
          <a:blip r:embed="rId23"/>
          <a:srcRect l="50107" t="22559" r="16907" b="7729"/>
          <a:stretch>
            <a:fillRect/>
          </a:stretch>
        </p:blipFill>
        <p:spPr bwMode="auto">
          <a:xfrm>
            <a:off x="7302684" y="1265129"/>
            <a:ext cx="825134" cy="10032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7" name="Footer Placeholder 4"/>
          <p:cNvSpPr txBox="1">
            <a:spLocks/>
          </p:cNvSpPr>
          <p:nvPr userDrawn="1"/>
        </p:nvSpPr>
        <p:spPr>
          <a:xfrm>
            <a:off x="685800" y="6675438"/>
            <a:ext cx="8458200" cy="182562"/>
          </a:xfrm>
          <a:prstGeom prst="rect">
            <a:avLst/>
          </a:prstGeom>
        </p:spPr>
        <p:txBody>
          <a:bodyPr vert="horz" lIns="91440" tIns="45720" rIns="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JWST ISIM PSR: March 8,9,10, 2016  Use of data disclosed on this page is subject to restriction(s) on the title page of this document.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49" r:id="rId8"/>
    <p:sldLayoutId id="2147483653" r:id="rId9"/>
    <p:sldLayoutId id="2147483655" r:id="rId10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HelveticaNeue BoldCond"/>
          <a:ea typeface="HelveticaNeue BoldCond"/>
          <a:cs typeface="HelveticaNeue BoldCond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Neue BoldCond"/>
          <a:ea typeface="HelveticaNeue BoldCond"/>
          <a:cs typeface="HelveticaNeue BoldCond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Neue BoldCond"/>
          <a:ea typeface="HelveticaNeue BoldCond"/>
          <a:cs typeface="HelveticaNeue BoldCond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Neue BoldCond"/>
          <a:ea typeface="HelveticaNeue BoldCond"/>
          <a:cs typeface="HelveticaNeue BoldCond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Neue BoldCond"/>
          <a:ea typeface="HelveticaNeue BoldCond"/>
          <a:cs typeface="HelveticaNeue BoldCond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Neue BoldCond"/>
          <a:ea typeface="HelveticaNeue BoldCond"/>
          <a:cs typeface="HelveticaNeue BoldCond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Neue BoldCond"/>
          <a:ea typeface="HelveticaNeue BoldCond"/>
          <a:cs typeface="HelveticaNeue BoldCond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Neue BoldCond"/>
          <a:ea typeface="HelveticaNeue BoldCond"/>
          <a:cs typeface="HelveticaNeue BoldCond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Neue BoldCond"/>
          <a:ea typeface="HelveticaNeue BoldCond"/>
          <a:cs typeface="HelveticaNeue BoldCond"/>
        </a:defRPr>
      </a:lvl9pPr>
    </p:titleStyle>
    <p:bodyStyle>
      <a:lvl1pPr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defRPr kern="1200">
          <a:solidFill>
            <a:schemeClr val="tx1"/>
          </a:solidFill>
          <a:latin typeface="Helvetica 55 Roman"/>
          <a:ea typeface="Helvetica 55 Roman"/>
          <a:cs typeface="Helvetica 55 Roman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600" kern="1200">
          <a:solidFill>
            <a:schemeClr val="tx1"/>
          </a:solidFill>
          <a:latin typeface="Helvetica Neue"/>
          <a:ea typeface="Helvetica Neue"/>
          <a:cs typeface="Helvetica Neue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SzPct val="90000"/>
        <a:buFont typeface="Courier New" pitchFamily="49" charset="0"/>
        <a:buChar char="o"/>
        <a:defRPr sz="1400" kern="1200">
          <a:solidFill>
            <a:schemeClr val="tx1"/>
          </a:solidFill>
          <a:latin typeface="Helvetica Neue"/>
          <a:ea typeface="Helvetica Neue"/>
          <a:cs typeface="Helvetica Neue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Helvetica Neue"/>
          <a:ea typeface="Helvetica Neue"/>
          <a:cs typeface="Helvetica Neue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Helvetica Neue"/>
          <a:ea typeface="Helvetica Neue"/>
          <a:cs typeface="Helvetica Neue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/>
          <p:cNvPicPr>
            <a:picLocks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408000" y="1736812"/>
            <a:ext cx="2700000" cy="19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600000" y="1736812"/>
            <a:ext cx="2700000" cy="1975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4" descr="Corner-01 copy.png"/>
          <p:cNvPicPr>
            <a:picLocks noChangeAspect="1"/>
          </p:cNvPicPr>
          <p:nvPr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-1" y="4310063"/>
            <a:ext cx="8998051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3" name="Picture 15"/>
          <p:cNvPicPr>
            <a:picLocks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600000" y="3790800"/>
            <a:ext cx="2721600" cy="21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4" name="Picture 16"/>
          <p:cNvPicPr>
            <a:picLocks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404400" y="3790800"/>
            <a:ext cx="2700000" cy="21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3629025" cy="602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6" name="Picture 18"/>
          <p:cNvPicPr>
            <a:picLocks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600000" y="44808"/>
            <a:ext cx="5508000" cy="1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2" descr="\\localhost\Volumes\DMS-Server\Clients\Honeywell PPT \Honeywell - Freestanding Logos\Honeywell - Freestanding Logo RGB.png"/>
          <p:cNvPicPr>
            <a:picLocks noChangeAspect="1"/>
          </p:cNvPicPr>
          <p:nvPr/>
        </p:nvPicPr>
        <p:blipFill>
          <a:blip r:embed="rId16" cstate="screen"/>
          <a:srcRect/>
          <a:stretch>
            <a:fillRect/>
          </a:stretch>
        </p:blipFill>
        <p:spPr bwMode="auto">
          <a:xfrm>
            <a:off x="1647371" y="1447800"/>
            <a:ext cx="1629229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HelveticaNeue BoldCond"/>
          <a:ea typeface="HelveticaNeue BoldCond"/>
          <a:cs typeface="HelveticaNeue BoldCond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Neue BoldCond"/>
          <a:ea typeface="HelveticaNeue BoldCond"/>
          <a:cs typeface="HelveticaNeue BoldCond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Neue BoldCond"/>
          <a:ea typeface="HelveticaNeue BoldCond"/>
          <a:cs typeface="HelveticaNeue BoldCond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Neue BoldCond"/>
          <a:ea typeface="HelveticaNeue BoldCond"/>
          <a:cs typeface="HelveticaNeue BoldCond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Neue BoldCond"/>
          <a:ea typeface="HelveticaNeue BoldCond"/>
          <a:cs typeface="HelveticaNeue BoldCond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Neue BoldCond"/>
          <a:ea typeface="HelveticaNeue BoldCond"/>
          <a:cs typeface="HelveticaNeue BoldCond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Neue BoldCond"/>
          <a:ea typeface="HelveticaNeue BoldCond"/>
          <a:cs typeface="HelveticaNeue BoldCond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Neue BoldCond"/>
          <a:ea typeface="HelveticaNeue BoldCond"/>
          <a:cs typeface="HelveticaNeue BoldCond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Neue BoldCond"/>
          <a:ea typeface="HelveticaNeue BoldCond"/>
          <a:cs typeface="HelveticaNeue BoldCond"/>
        </a:defRPr>
      </a:lvl9pPr>
    </p:titleStyle>
    <p:bodyStyle>
      <a:lvl1pPr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defRPr kern="1200">
          <a:solidFill>
            <a:schemeClr val="tx1"/>
          </a:solidFill>
          <a:latin typeface="Helvetica 55 Roman"/>
          <a:ea typeface="Helvetica 55 Roman"/>
          <a:cs typeface="Helvetica 55 Roman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600" kern="1200">
          <a:solidFill>
            <a:schemeClr val="tx1"/>
          </a:solidFill>
          <a:latin typeface="Helvetica Neue"/>
          <a:ea typeface="Helvetica Neue"/>
          <a:cs typeface="Helvetica Neue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SzPct val="90000"/>
        <a:buFont typeface="Courier New" pitchFamily="49" charset="0"/>
        <a:buChar char="o"/>
        <a:defRPr sz="1400" kern="1200">
          <a:solidFill>
            <a:schemeClr val="tx1"/>
          </a:solidFill>
          <a:latin typeface="Helvetica Neue"/>
          <a:ea typeface="Helvetica Neue"/>
          <a:cs typeface="Helvetica Neue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Helvetica Neue"/>
          <a:ea typeface="Helvetica Neue"/>
          <a:cs typeface="Helvetica Neue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Helvetica Neue"/>
          <a:ea typeface="Helvetica Neue"/>
          <a:cs typeface="Helvetica Neue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screen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349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4" descr="Corner-01 copy.pn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4310063"/>
            <a:ext cx="9144000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5" descr="\\localhost\Volumes\DMS-Server\Clients\Honeywell PPT \Honeywell - Freestanding Logos\Honeywell - Freestanding Logo RGB.png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7251700" y="6199188"/>
            <a:ext cx="1425575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HelveticaNeue BoldCond"/>
          <a:ea typeface="HelveticaNeue BoldCond"/>
          <a:cs typeface="HelveticaNeue BoldCond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Neue BoldCond"/>
          <a:ea typeface="HelveticaNeue BoldCond"/>
          <a:cs typeface="HelveticaNeue BoldCond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Neue BoldCond"/>
          <a:ea typeface="HelveticaNeue BoldCond"/>
          <a:cs typeface="HelveticaNeue BoldCond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Neue BoldCond"/>
          <a:ea typeface="HelveticaNeue BoldCond"/>
          <a:cs typeface="HelveticaNeue BoldCond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Neue BoldCond"/>
          <a:ea typeface="HelveticaNeue BoldCond"/>
          <a:cs typeface="HelveticaNeue BoldCond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Neue BoldCond"/>
          <a:ea typeface="HelveticaNeue BoldCond"/>
          <a:cs typeface="HelveticaNeue BoldCond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Neue BoldCond"/>
          <a:ea typeface="HelveticaNeue BoldCond"/>
          <a:cs typeface="HelveticaNeue BoldCond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Neue BoldCond"/>
          <a:ea typeface="HelveticaNeue BoldCond"/>
          <a:cs typeface="HelveticaNeue BoldCond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Neue BoldCond"/>
          <a:ea typeface="HelveticaNeue BoldCond"/>
          <a:cs typeface="HelveticaNeue BoldCond"/>
        </a:defRPr>
      </a:lvl9pPr>
    </p:titleStyle>
    <p:bodyStyle>
      <a:lvl1pPr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defRPr kern="1200">
          <a:solidFill>
            <a:schemeClr val="tx1"/>
          </a:solidFill>
          <a:latin typeface="Helvetica 55 Roman"/>
          <a:ea typeface="Helvetica 55 Roman"/>
          <a:cs typeface="Helvetica 55 Roman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600" kern="1200">
          <a:solidFill>
            <a:schemeClr val="tx1"/>
          </a:solidFill>
          <a:latin typeface="Helvetica Neue"/>
          <a:ea typeface="Helvetica Neue"/>
          <a:cs typeface="Helvetica Neue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SzPct val="90000"/>
        <a:buFont typeface="Courier New" pitchFamily="49" charset="0"/>
        <a:buChar char="o"/>
        <a:defRPr sz="1400" kern="1200">
          <a:solidFill>
            <a:schemeClr val="tx1"/>
          </a:solidFill>
          <a:latin typeface="Helvetica Neue"/>
          <a:ea typeface="Helvetica Neue"/>
          <a:cs typeface="Helvetica Neue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Helvetica Neue"/>
          <a:ea typeface="Helvetica Neue"/>
          <a:cs typeface="Helvetica Neue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Helvetica Neue"/>
          <a:ea typeface="Helvetica Neue"/>
          <a:cs typeface="Helvetica Neue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4_3 radius.jpg"/>
          <p:cNvPicPr>
            <a:picLocks noChangeAspect="1"/>
          </p:cNvPicPr>
          <p:nvPr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9525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253343" y="57150"/>
            <a:ext cx="8382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" name="Title Placeholder 1"/>
          <p:cNvSpPr>
            <a:spLocks noGrp="1"/>
          </p:cNvSpPr>
          <p:nvPr>
            <p:ph type="title"/>
          </p:nvPr>
        </p:nvSpPr>
        <p:spPr bwMode="auto">
          <a:xfrm>
            <a:off x="890773" y="227012"/>
            <a:ext cx="636257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Cliquez et modifiez le titre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4425" y="-28575"/>
            <a:ext cx="506413" cy="504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b="1" i="0">
                <a:solidFill>
                  <a:schemeClr val="bg1"/>
                </a:solidFill>
                <a:latin typeface="HelveticaNeue MediumCond"/>
                <a:cs typeface="HelveticaNeue MediumCond"/>
              </a:defRPr>
            </a:lvl1pPr>
          </a:lstStyle>
          <a:p>
            <a:pPr>
              <a:defRPr/>
            </a:pPr>
            <a:fld id="{40597371-3C55-45EB-B017-7A96D2DF2C2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7" descr="jwst_circle_design3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2573" y="5715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710" r:id="rId7"/>
    <p:sldLayoutId id="2147483711" r:id="rId8"/>
    <p:sldLayoutId id="2147483712" r:id="rId9"/>
    <p:sldLayoutId id="2147483718" r:id="rId10"/>
    <p:sldLayoutId id="2147483731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lang="en-US" sz="2800" b="1" kern="1200" dirty="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ea typeface="Arial" charset="0"/>
          <a:cs typeface="Arial" panose="020B0604020202020204" pitchFamily="34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ea typeface="Arial" charset="0"/>
          <a:cs typeface="Arial" panose="020B0604020202020204" pitchFamily="34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ea typeface="Arial" charset="0"/>
          <a:cs typeface="Arial" panose="020B0604020202020204" pitchFamily="34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ea typeface="Arial" charset="0"/>
          <a:cs typeface="Arial" panose="020B0604020202020204" pitchFamily="34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169863" indent="-169863" algn="l" defTabSz="457200" rtl="0" eaLnBrk="1" fontAlgn="base" hangingPunct="1">
        <a:spcBef>
          <a:spcPct val="20000"/>
        </a:spcBef>
        <a:spcAft>
          <a:spcPct val="0"/>
        </a:spcAft>
        <a:buClr>
          <a:srgbClr val="C00000"/>
        </a:buClr>
        <a:buFont typeface="Arial" pitchFamily="34" charset="0"/>
        <a:buChar char="•"/>
        <a:defRPr sz="2000"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1pPr>
      <a:lvl2pPr marL="627063" indent="-169863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-"/>
        <a:defRPr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2pPr>
      <a:lvl3pPr marL="1084263" indent="-169863" algn="l" defTabSz="457200" rtl="0" eaLnBrk="1" fontAlgn="base" hangingPunct="1">
        <a:spcBef>
          <a:spcPct val="20000"/>
        </a:spcBef>
        <a:spcAft>
          <a:spcPct val="0"/>
        </a:spcAft>
        <a:buClr>
          <a:srgbClr val="7F7F7F"/>
        </a:buClr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Helvetica Neue"/>
          <a:ea typeface="Helvetica Neue"/>
          <a:cs typeface="Helvetica Neue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Helvetica Neue"/>
          <a:ea typeface="Helvetica Neue"/>
          <a:cs typeface="Helvetica Neue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4_3 radius.jpg"/>
          <p:cNvPicPr>
            <a:picLocks noChangeAspect="1"/>
          </p:cNvPicPr>
          <p:nvPr/>
        </p:nvPicPr>
        <p:blipFill>
          <a:blip r:embed="rId15" cstate="screen"/>
          <a:srcRect/>
          <a:stretch>
            <a:fillRect/>
          </a:stretch>
        </p:blipFill>
        <p:spPr bwMode="auto">
          <a:xfrm>
            <a:off x="9525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253343" y="57150"/>
            <a:ext cx="8382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10" descr="\\localhost\Volumes\DMS-Server\Clients\Honeywell PPT \Honeywell - Freestanding Logos\Honeywell - Freestanding Logo RGB.png"/>
          <p:cNvPicPr>
            <a:picLocks noChangeAspect="1"/>
          </p:cNvPicPr>
          <p:nvPr userDrawn="1"/>
        </p:nvPicPr>
        <p:blipFill>
          <a:blip r:embed="rId17" cstate="screen"/>
          <a:srcRect/>
          <a:stretch>
            <a:fillRect/>
          </a:stretch>
        </p:blipFill>
        <p:spPr bwMode="auto">
          <a:xfrm>
            <a:off x="7949706" y="6519863"/>
            <a:ext cx="1031875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" name="Title Placeholder 1"/>
          <p:cNvSpPr>
            <a:spLocks noGrp="1"/>
          </p:cNvSpPr>
          <p:nvPr>
            <p:ph type="title"/>
          </p:nvPr>
        </p:nvSpPr>
        <p:spPr bwMode="auto">
          <a:xfrm>
            <a:off x="890773" y="227012"/>
            <a:ext cx="636257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Cliquez et modifiez le titre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4425" y="-28575"/>
            <a:ext cx="506413" cy="504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b="1" i="0">
                <a:solidFill>
                  <a:schemeClr val="bg1"/>
                </a:solidFill>
                <a:latin typeface="HelveticaNeue MediumCond"/>
                <a:cs typeface="HelveticaNeue MediumCond"/>
              </a:defRPr>
            </a:lvl1pPr>
          </a:lstStyle>
          <a:p>
            <a:pPr>
              <a:defRPr/>
            </a:pPr>
            <a:fld id="{40597371-3C55-45EB-B017-7A96D2DF2C2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7" descr="jwst_circle_design3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2573" y="5715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1" descr="csa_logo_small"/>
          <p:cNvPicPr>
            <a:picLocks noChangeAspect="1" noChangeArrowheads="1"/>
          </p:cNvPicPr>
          <p:nvPr userDrawn="1"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328638" y="6259436"/>
            <a:ext cx="484263" cy="48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udm Logo"/>
          <p:cNvPicPr>
            <a:picLocks noChangeAspect="1" noChangeArrowheads="1"/>
          </p:cNvPicPr>
          <p:nvPr userDrawn="1"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6075787" y="6230387"/>
            <a:ext cx="1124174" cy="501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 noChangeArrowheads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0" r="-420"/>
          <a:stretch>
            <a:fillRect/>
          </a:stretch>
        </p:blipFill>
        <p:spPr bwMode="auto">
          <a:xfrm>
            <a:off x="3860838" y="6138046"/>
            <a:ext cx="919557" cy="629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1" descr="NRC Logo"/>
          <p:cNvPicPr>
            <a:picLocks noChangeAspect="1" noChangeArrowheads="1"/>
          </p:cNvPicPr>
          <p:nvPr userDrawn="1"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4929859" y="6429375"/>
            <a:ext cx="1066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92369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lang="en-US" sz="2800" b="1" kern="1200" dirty="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ea typeface="Arial" charset="0"/>
          <a:cs typeface="Arial" panose="020B0604020202020204" pitchFamily="34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ea typeface="Arial" charset="0"/>
          <a:cs typeface="Arial" panose="020B0604020202020204" pitchFamily="34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ea typeface="Arial" charset="0"/>
          <a:cs typeface="Arial" panose="020B0604020202020204" pitchFamily="34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ea typeface="Arial" charset="0"/>
          <a:cs typeface="Arial" panose="020B0604020202020204" pitchFamily="34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169863" indent="-169863" algn="l" defTabSz="457200" rtl="0" eaLnBrk="1" fontAlgn="base" hangingPunct="1">
        <a:spcBef>
          <a:spcPct val="20000"/>
        </a:spcBef>
        <a:spcAft>
          <a:spcPct val="0"/>
        </a:spcAft>
        <a:buClr>
          <a:srgbClr val="C00000"/>
        </a:buClr>
        <a:buFont typeface="Arial" pitchFamily="34" charset="0"/>
        <a:buChar char="•"/>
        <a:defRPr sz="2000"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1pPr>
      <a:lvl2pPr marL="627063" indent="-169863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-"/>
        <a:defRPr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2pPr>
      <a:lvl3pPr marL="1084263" indent="-169863" algn="l" defTabSz="457200" rtl="0" eaLnBrk="1" fontAlgn="base" hangingPunct="1">
        <a:spcBef>
          <a:spcPct val="20000"/>
        </a:spcBef>
        <a:spcAft>
          <a:spcPct val="0"/>
        </a:spcAft>
        <a:buClr>
          <a:srgbClr val="7F7F7F"/>
        </a:buClr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Helvetica Neue"/>
          <a:ea typeface="Helvetica Neue"/>
          <a:cs typeface="Helvetica Neue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Helvetica Neue"/>
          <a:ea typeface="Helvetica Neue"/>
          <a:cs typeface="Helvetica Neue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 descr="4_3.jpg"/>
          <p:cNvPicPr>
            <a:picLocks noChangeAspect="1"/>
          </p:cNvPicPr>
          <p:nvPr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0" y="0"/>
            <a:ext cx="9153525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3"/>
          <p:cNvSpPr>
            <a:spLocks noChangeArrowheads="1"/>
          </p:cNvSpPr>
          <p:nvPr/>
        </p:nvSpPr>
        <p:spPr bwMode="auto">
          <a:xfrm>
            <a:off x="549275" y="6164263"/>
            <a:ext cx="3506788" cy="20002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700" dirty="0" smtClean="0">
                <a:solidFill>
                  <a:schemeClr val="accent2"/>
                </a:solidFill>
              </a:rPr>
              <a:t>Honeywell Confidential - © 2016 by Honeywell International Inc. All rights reserved. </a:t>
            </a:r>
          </a:p>
        </p:txBody>
      </p:sp>
      <p:sp>
        <p:nvSpPr>
          <p:cNvPr id="4100" name="Title Placeholder 1"/>
          <p:cNvSpPr>
            <a:spLocks noGrp="1"/>
          </p:cNvSpPr>
          <p:nvPr>
            <p:ph type="title"/>
          </p:nvPr>
        </p:nvSpPr>
        <p:spPr bwMode="auto">
          <a:xfrm>
            <a:off x="525463" y="357188"/>
            <a:ext cx="81026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Cliquez et modifiez le titre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4425" y="-28575"/>
            <a:ext cx="506413" cy="504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b="1" i="0">
                <a:solidFill>
                  <a:schemeClr val="bg1"/>
                </a:solidFill>
                <a:latin typeface="HelveticaNeue MediumCond"/>
                <a:cs typeface="HelveticaNeue MediumCond"/>
              </a:defRPr>
            </a:lvl1pPr>
          </a:lstStyle>
          <a:p>
            <a:pPr>
              <a:defRPr/>
            </a:pPr>
            <a:fld id="{6E329B57-E27C-440A-8220-955419A6B67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lang="en-US" sz="2800" b="1" kern="1200" dirty="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ea typeface="Arial" charset="0"/>
          <a:cs typeface="Arial" panose="020B0604020202020204" pitchFamily="34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ea typeface="Arial" charset="0"/>
          <a:cs typeface="Arial" panose="020B0604020202020204" pitchFamily="34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ea typeface="Arial" charset="0"/>
          <a:cs typeface="Arial" panose="020B0604020202020204" pitchFamily="34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ea typeface="Arial" charset="0"/>
          <a:cs typeface="Arial" panose="020B0604020202020204" pitchFamily="34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169863" indent="-169863" algn="l" defTabSz="457200" rtl="0" eaLnBrk="1" fontAlgn="base" hangingPunct="1">
        <a:spcBef>
          <a:spcPct val="20000"/>
        </a:spcBef>
        <a:spcAft>
          <a:spcPct val="0"/>
        </a:spcAft>
        <a:buClr>
          <a:srgbClr val="C00000"/>
        </a:buClr>
        <a:buFont typeface="Arial" pitchFamily="34" charset="0"/>
        <a:buChar char="•"/>
        <a:defRPr sz="2000"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1pPr>
      <a:lvl2pPr marL="627063" indent="-169863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-"/>
        <a:defRPr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2pPr>
      <a:lvl3pPr marL="1084263" indent="-169863" algn="l" defTabSz="457200" rtl="0" eaLnBrk="1" fontAlgn="base" hangingPunct="1">
        <a:spcBef>
          <a:spcPct val="20000"/>
        </a:spcBef>
        <a:spcAft>
          <a:spcPct val="0"/>
        </a:spcAft>
        <a:buClr>
          <a:srgbClr val="7F7F7F"/>
        </a:buClr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Helvetica Neue"/>
          <a:ea typeface="Helvetica Neue"/>
          <a:cs typeface="Helvetica Neue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Helvetica Neue"/>
          <a:ea typeface="Helvetica Neue"/>
          <a:cs typeface="Helvetica Neue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8000" y="1736812"/>
            <a:ext cx="2700000" cy="19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00000" y="1736812"/>
            <a:ext cx="2700000" cy="1975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4" descr="Corner-01 copy.png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-1" y="4310063"/>
            <a:ext cx="8998051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2" descr="\\localhost\Volumes\DMS-Server\Clients\Honeywell PPT \Honeywell - Freestanding Logos\Honeywell - Freestanding Logo RGB.png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7251700" y="6199188"/>
            <a:ext cx="1425575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3" name="Picture 15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00000" y="3790800"/>
            <a:ext cx="2721600" cy="21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4" name="Picture 16"/>
          <p:cNvPicPr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404400" y="3790800"/>
            <a:ext cx="2700000" cy="21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0"/>
            <a:ext cx="3629025" cy="602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6" name="Picture 18"/>
          <p:cNvPicPr>
            <a:picLocks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600000" y="44808"/>
            <a:ext cx="5508000" cy="1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4477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HelveticaNeue BoldCond"/>
          <a:ea typeface="HelveticaNeue BoldCond"/>
          <a:cs typeface="HelveticaNeue BoldCond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Neue BoldCond"/>
          <a:ea typeface="HelveticaNeue BoldCond"/>
          <a:cs typeface="HelveticaNeue BoldCond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Neue BoldCond"/>
          <a:ea typeface="HelveticaNeue BoldCond"/>
          <a:cs typeface="HelveticaNeue BoldCond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Neue BoldCond"/>
          <a:ea typeface="HelveticaNeue BoldCond"/>
          <a:cs typeface="HelveticaNeue BoldCond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Neue BoldCond"/>
          <a:ea typeface="HelveticaNeue BoldCond"/>
          <a:cs typeface="HelveticaNeue BoldCond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Neue BoldCond"/>
          <a:ea typeface="HelveticaNeue BoldCond"/>
          <a:cs typeface="HelveticaNeue BoldCond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Neue BoldCond"/>
          <a:ea typeface="HelveticaNeue BoldCond"/>
          <a:cs typeface="HelveticaNeue BoldCond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Neue BoldCond"/>
          <a:ea typeface="HelveticaNeue BoldCond"/>
          <a:cs typeface="HelveticaNeue BoldCond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Neue BoldCond"/>
          <a:ea typeface="HelveticaNeue BoldCond"/>
          <a:cs typeface="HelveticaNeue BoldCond"/>
        </a:defRPr>
      </a:lvl9pPr>
    </p:titleStyle>
    <p:bodyStyle>
      <a:lvl1pPr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defRPr kern="1200">
          <a:solidFill>
            <a:schemeClr val="tx1"/>
          </a:solidFill>
          <a:latin typeface="Helvetica 55 Roman"/>
          <a:ea typeface="Helvetica 55 Roman"/>
          <a:cs typeface="Helvetica 55 Roman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600" kern="1200">
          <a:solidFill>
            <a:schemeClr val="tx1"/>
          </a:solidFill>
          <a:latin typeface="Helvetica Neue"/>
          <a:ea typeface="Helvetica Neue"/>
          <a:cs typeface="Helvetica Neue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SzPct val="90000"/>
        <a:buFont typeface="Courier New" pitchFamily="49" charset="0"/>
        <a:buChar char="o"/>
        <a:defRPr sz="1400" kern="1200">
          <a:solidFill>
            <a:schemeClr val="tx1"/>
          </a:solidFill>
          <a:latin typeface="Helvetica Neue"/>
          <a:ea typeface="Helvetica Neue"/>
          <a:cs typeface="Helvetica Neue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Helvetica Neue"/>
          <a:ea typeface="Helvetica Neue"/>
          <a:cs typeface="Helvetica Neue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Helvetica Neue"/>
          <a:ea typeface="Helvetica Neue"/>
          <a:cs typeface="Helvetica Neue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tiff"/><Relationship Id="rId5" Type="http://schemas.openxmlformats.org/officeDocument/2006/relationships/image" Target="../media/image41.png"/><Relationship Id="rId6" Type="http://schemas.openxmlformats.org/officeDocument/2006/relationships/image" Target="../media/image42.tiff"/><Relationship Id="rId7" Type="http://schemas.openxmlformats.org/officeDocument/2006/relationships/image" Target="../media/image43.pn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52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63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64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33.jpeg"/><Relationship Id="rId3" Type="http://schemas.openxmlformats.org/officeDocument/2006/relationships/image" Target="../media/image3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36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 txBox="1">
            <a:spLocks/>
          </p:cNvSpPr>
          <p:nvPr/>
        </p:nvSpPr>
        <p:spPr>
          <a:xfrm>
            <a:off x="2438401" y="6096000"/>
            <a:ext cx="3505199" cy="484522"/>
          </a:xfrm>
          <a:prstGeom prst="rect">
            <a:avLst/>
          </a:prstGeom>
        </p:spPr>
        <p:txBody>
          <a:bodyPr vert="horz" anchor="ctr"/>
          <a:lstStyle>
            <a:lvl1pPr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400" b="1" i="0" kern="1200" cap="all" baseline="0">
                <a:solidFill>
                  <a:schemeClr val="tx1"/>
                </a:solidFill>
                <a:latin typeface="Arial" pitchFamily="34" charset="0"/>
                <a:ea typeface="Helvetica 55 Roman"/>
                <a:cs typeface="Arial" pitchFamily="34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Helvetica Neue"/>
                <a:ea typeface="Helvetica Neue"/>
                <a:cs typeface="Helvetica Neue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90000"/>
              <a:buFont typeface="Courier New" pitchFamily="49" charset="0"/>
              <a:buChar char="o"/>
              <a:defRPr sz="1400" kern="1200">
                <a:solidFill>
                  <a:schemeClr val="tx1"/>
                </a:solidFill>
                <a:latin typeface="Helvetica Neue"/>
                <a:ea typeface="Helvetica Neue"/>
                <a:cs typeface="Helvetica Neue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Helvetica Neue"/>
                <a:ea typeface="Helvetica Neue"/>
                <a:cs typeface="Helvetica Neue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Helvetica Neue"/>
                <a:ea typeface="Helvetica Neue"/>
                <a:cs typeface="Helvetica Neue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800" dirty="0" err="1" smtClean="0"/>
              <a:t>Niriss</a:t>
            </a:r>
            <a:r>
              <a:rPr lang="en-CA" sz="2800" dirty="0" smtClean="0"/>
              <a:t> </a:t>
            </a:r>
            <a:r>
              <a:rPr lang="en-CA" sz="2800" dirty="0" err="1" smtClean="0"/>
              <a:t>overvieW</a:t>
            </a:r>
            <a:endParaRPr lang="en-CA" sz="2800" dirty="0"/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-228600" y="6172200"/>
            <a:ext cx="2362200" cy="562353"/>
          </a:xfrm>
          <a:prstGeom prst="rect">
            <a:avLst/>
          </a:prstGeom>
        </p:spPr>
        <p:txBody>
          <a:bodyPr vert="horz" anchor="t"/>
          <a:lstStyle>
            <a:lvl1pPr algn="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Helvetica 55 Roman"/>
                <a:cs typeface="Arial" pitchFamily="34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Helvetica Neue"/>
                <a:ea typeface="Helvetica Neue"/>
                <a:cs typeface="Helvetica Neue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90000"/>
              <a:buFont typeface="Courier New" pitchFamily="49" charset="0"/>
              <a:buChar char="o"/>
              <a:defRPr sz="1400" kern="1200">
                <a:solidFill>
                  <a:schemeClr val="tx1"/>
                </a:solidFill>
                <a:latin typeface="Helvetica Neue"/>
                <a:ea typeface="Helvetica Neue"/>
                <a:cs typeface="Helvetica Neue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Helvetica Neue"/>
                <a:ea typeface="Helvetica Neue"/>
                <a:cs typeface="Helvetica Neue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Helvetica Neue"/>
                <a:ea typeface="Helvetica Neue"/>
                <a:cs typeface="Helvetica Neue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1200" b="1" dirty="0"/>
              <a:t>Chris Willott, René </a:t>
            </a:r>
            <a:r>
              <a:rPr lang="en-CA" sz="1200" b="1" dirty="0" smtClean="0"/>
              <a:t>Doyon, and the FGS/NIRISS Team</a:t>
            </a:r>
            <a:endParaRPr lang="en-CA" sz="1200" b="1" dirty="0"/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6400800" y="6096000"/>
            <a:ext cx="2443479" cy="486153"/>
          </a:xfrm>
          <a:prstGeom prst="rect">
            <a:avLst/>
          </a:prstGeom>
        </p:spPr>
        <p:txBody>
          <a:bodyPr vert="horz" anchor="t"/>
          <a:lstStyle>
            <a:lvl1pPr algn="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Helvetica 55 Roman"/>
                <a:cs typeface="Arial" pitchFamily="34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Helvetica Neue"/>
                <a:ea typeface="Helvetica Neue"/>
                <a:cs typeface="Helvetica Neue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90000"/>
              <a:buFont typeface="Courier New" pitchFamily="49" charset="0"/>
              <a:buChar char="o"/>
              <a:defRPr sz="1400" kern="1200">
                <a:solidFill>
                  <a:schemeClr val="tx1"/>
                </a:solidFill>
                <a:latin typeface="Helvetica Neue"/>
                <a:ea typeface="Helvetica Neue"/>
                <a:cs typeface="Helvetica Neue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Helvetica Neue"/>
                <a:ea typeface="Helvetica Neue"/>
                <a:cs typeface="Helvetica Neue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Helvetica Neue"/>
                <a:ea typeface="Helvetica Neue"/>
                <a:cs typeface="Helvetica Neue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1200" b="1" dirty="0" smtClean="0"/>
              <a:t>JWST @ ROE</a:t>
            </a:r>
          </a:p>
          <a:p>
            <a:r>
              <a:rPr lang="en-CA" sz="1200" b="1" dirty="0" smtClean="0"/>
              <a:t>4 July 2016 </a:t>
            </a:r>
            <a:endParaRPr lang="en-CA" sz="1200" b="1" dirty="0"/>
          </a:p>
        </p:txBody>
      </p:sp>
    </p:spTree>
    <p:extLst>
      <p:ext uri="{BB962C8B-B14F-4D97-AF65-F5344CB8AC3E}">
        <p14:creationId xmlns:p14="http://schemas.microsoft.com/office/powerpoint/2010/main" val="3461251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SOSS Hardware implementation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F7566B9D-5E40-4AC1-843C-106630788C1C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386" y="1131655"/>
            <a:ext cx="3498946" cy="222114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1124691"/>
            <a:ext cx="2391678" cy="1999509"/>
          </a:xfrm>
          <a:prstGeom prst="rect">
            <a:avLst/>
          </a:prstGeom>
        </p:spPr>
      </p:pic>
      <p:pic>
        <p:nvPicPr>
          <p:cNvPr id="8" name="Image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429000"/>
            <a:ext cx="5153282" cy="279752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8600" y="5029200"/>
            <a:ext cx="1854062" cy="1034999"/>
          </a:xfrm>
          <a:prstGeom prst="rect">
            <a:avLst/>
          </a:prstGeom>
          <a:ln w="25400">
            <a:solidFill>
              <a:srgbClr val="FFFF00"/>
            </a:solidFill>
          </a:ln>
        </p:spPr>
      </p:pic>
      <p:sp>
        <p:nvSpPr>
          <p:cNvPr id="10" name="ZoneTexte 9"/>
          <p:cNvSpPr txBox="1"/>
          <p:nvPr/>
        </p:nvSpPr>
        <p:spPr>
          <a:xfrm>
            <a:off x="1219200" y="3581400"/>
            <a:ext cx="449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r-FR" sz="1600" dirty="0" err="1" smtClean="0">
                <a:solidFill>
                  <a:schemeClr val="bg1"/>
                </a:solidFill>
              </a:rPr>
              <a:t>Monochromatic</a:t>
            </a:r>
            <a:r>
              <a:rPr lang="fr-FR" sz="1600" dirty="0" smtClean="0">
                <a:solidFill>
                  <a:schemeClr val="bg1"/>
                </a:solidFill>
              </a:rPr>
              <a:t> PSF </a:t>
            </a:r>
            <a:r>
              <a:rPr lang="fr-FR" sz="1600" dirty="0" err="1" smtClean="0">
                <a:solidFill>
                  <a:schemeClr val="bg1"/>
                </a:solidFill>
              </a:rPr>
              <a:t>measured</a:t>
            </a:r>
            <a:r>
              <a:rPr lang="fr-FR" sz="1600" dirty="0" smtClean="0">
                <a:solidFill>
                  <a:schemeClr val="bg1"/>
                </a:solidFill>
              </a:rPr>
              <a:t> in the </a:t>
            </a:r>
            <a:r>
              <a:rPr lang="fr-FR" sz="1600" dirty="0" err="1" smtClean="0">
                <a:solidFill>
                  <a:schemeClr val="bg1"/>
                </a:solidFill>
              </a:rPr>
              <a:t>lab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524000" y="4572000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dirty="0" err="1" smtClean="0">
                <a:solidFill>
                  <a:srgbClr val="FFFF00"/>
                </a:solidFill>
              </a:rPr>
              <a:t>λ</a:t>
            </a:r>
            <a:endParaRPr lang="en-US" sz="2400" dirty="0">
              <a:solidFill>
                <a:srgbClr val="FFFF00"/>
              </a:solidFill>
            </a:endParaRPr>
          </a:p>
        </p:txBody>
      </p:sp>
      <p:cxnSp>
        <p:nvCxnSpPr>
          <p:cNvPr id="12" name="Connecteur droit avec flèche 11"/>
          <p:cNvCxnSpPr/>
          <p:nvPr/>
        </p:nvCxnSpPr>
        <p:spPr bwMode="auto">
          <a:xfrm rot="5400000">
            <a:off x="1600994" y="4952206"/>
            <a:ext cx="15240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arrow"/>
            <a:tailEnd type="arrow"/>
          </a:ln>
          <a:effectLst/>
        </p:spPr>
      </p:cxnSp>
      <p:grpSp>
        <p:nvGrpSpPr>
          <p:cNvPr id="19" name="Grouper 18"/>
          <p:cNvGrpSpPr/>
          <p:nvPr/>
        </p:nvGrpSpPr>
        <p:grpSpPr>
          <a:xfrm>
            <a:off x="0" y="3352800"/>
            <a:ext cx="6248400" cy="2895600"/>
            <a:chOff x="0" y="914400"/>
            <a:chExt cx="5943600" cy="2464435"/>
          </a:xfrm>
        </p:grpSpPr>
        <p:pic>
          <p:nvPicPr>
            <p:cNvPr id="13" name="Image 12"/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914400"/>
              <a:ext cx="5943600" cy="2464435"/>
            </a:xfrm>
            <a:prstGeom prst="rect">
              <a:avLst/>
            </a:prstGeom>
          </p:spPr>
        </p:pic>
        <p:cxnSp>
          <p:nvCxnSpPr>
            <p:cNvPr id="14" name="Connecteur droit avec flèche 13"/>
            <p:cNvCxnSpPr/>
            <p:nvPr/>
          </p:nvCxnSpPr>
          <p:spPr>
            <a:xfrm flipV="1">
              <a:off x="4941273" y="1896697"/>
              <a:ext cx="0" cy="402001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4"/>
            <p:cNvSpPr txBox="1"/>
            <p:nvPr/>
          </p:nvSpPr>
          <p:spPr>
            <a:xfrm>
              <a:off x="5016294" y="1905833"/>
              <a:ext cx="8372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chemeClr val="bg1"/>
                  </a:solidFill>
                </a:rPr>
                <a:t>FWHM</a:t>
              </a:r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82576" y="1045076"/>
              <a:ext cx="324334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>
                  <a:solidFill>
                    <a:srgbClr val="FFFFFF"/>
                  </a:solidFill>
                </a:rPr>
                <a:t>CV3 </a:t>
              </a:r>
              <a:r>
                <a:rPr lang="fr-FR" sz="2000" dirty="0" err="1">
                  <a:solidFill>
                    <a:srgbClr val="FFFFFF"/>
                  </a:solidFill>
                </a:rPr>
                <a:t>monochromatic</a:t>
              </a:r>
              <a:r>
                <a:rPr lang="fr-FR" sz="2000" dirty="0">
                  <a:solidFill>
                    <a:srgbClr val="FFFFFF"/>
                  </a:solidFill>
                </a:rPr>
                <a:t> PSF</a:t>
              </a:r>
            </a:p>
          </p:txBody>
        </p:sp>
        <p:cxnSp>
          <p:nvCxnSpPr>
            <p:cNvPr id="17" name="Connecteur droit avec flèche 16"/>
            <p:cNvCxnSpPr/>
            <p:nvPr/>
          </p:nvCxnSpPr>
          <p:spPr>
            <a:xfrm flipH="1">
              <a:off x="1237797" y="2688645"/>
              <a:ext cx="3367325" cy="1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ZoneTexte 17"/>
            <p:cNvSpPr txBox="1"/>
            <p:nvPr/>
          </p:nvSpPr>
          <p:spPr>
            <a:xfrm>
              <a:off x="1669167" y="2816553"/>
              <a:ext cx="2327316" cy="3143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chemeClr val="bg1"/>
                  </a:solidFill>
                </a:rPr>
                <a:t>Trace </a:t>
              </a:r>
              <a:r>
                <a:rPr lang="fr-FR" dirty="0" err="1">
                  <a:solidFill>
                    <a:schemeClr val="bg1"/>
                  </a:solidFill>
                </a:rPr>
                <a:t>Width</a:t>
              </a:r>
              <a:r>
                <a:rPr lang="fr-FR" dirty="0">
                  <a:solidFill>
                    <a:schemeClr val="bg1"/>
                  </a:solidFill>
                </a:rPr>
                <a:t> </a:t>
              </a:r>
              <a:r>
                <a:rPr lang="fr-FR" dirty="0" smtClean="0">
                  <a:solidFill>
                    <a:schemeClr val="bg1"/>
                  </a:solidFill>
                </a:rPr>
                <a:t>(</a:t>
              </a:r>
              <a:r>
                <a:rPr lang="fr-FR" dirty="0" err="1">
                  <a:solidFill>
                    <a:schemeClr val="bg1"/>
                  </a:solidFill>
                </a:rPr>
                <a:t>d</a:t>
              </a:r>
              <a:r>
                <a:rPr lang="fr-FR" dirty="0" err="1" smtClean="0">
                  <a:solidFill>
                    <a:schemeClr val="bg1"/>
                  </a:solidFill>
                </a:rPr>
                <a:t>efocus</a:t>
              </a:r>
              <a:r>
                <a:rPr lang="fr-FR" dirty="0">
                  <a:solidFill>
                    <a:schemeClr val="bg1"/>
                  </a:solidFill>
                </a:rPr>
                <a:t>)</a:t>
              </a:r>
            </a:p>
          </p:txBody>
        </p:sp>
      </p:grpSp>
      <p:pic>
        <p:nvPicPr>
          <p:cNvPr id="3" name="Picture 2" descr="Untitled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53138" y="2756905"/>
            <a:ext cx="6880607" cy="137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39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217138"/>
            <a:ext cx="7558753" cy="498610"/>
          </a:xfrm>
        </p:spPr>
        <p:txBody>
          <a:bodyPr/>
          <a:lstStyle/>
          <a:p>
            <a:r>
              <a:rPr lang="fr-FR" dirty="0" smtClean="0"/>
              <a:t>Aperture </a:t>
            </a:r>
            <a:r>
              <a:rPr lang="fr-FR" dirty="0" err="1" smtClean="0"/>
              <a:t>Masking</a:t>
            </a:r>
            <a:r>
              <a:rPr lang="fr-FR" dirty="0" smtClean="0"/>
              <a:t> </a:t>
            </a:r>
            <a:r>
              <a:rPr lang="fr-FR" dirty="0" err="1" smtClean="0"/>
              <a:t>Interferomery</a:t>
            </a:r>
            <a:r>
              <a:rPr lang="fr-FR" dirty="0" smtClean="0"/>
              <a:t> (AMI)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F7566B9D-5E40-4AC1-843C-106630788C1C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7400"/>
            <a:ext cx="9144000" cy="528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999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F7566B9D-5E40-4AC1-843C-106630788C1C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5" name="Espace réservé du contenu 2"/>
          <p:cNvSpPr>
            <a:spLocks noGrp="1"/>
          </p:cNvSpPr>
          <p:nvPr>
            <p:ph idx="4294967295"/>
          </p:nvPr>
        </p:nvSpPr>
        <p:spPr>
          <a:xfrm>
            <a:off x="381000" y="1066800"/>
            <a:ext cx="6248400" cy="990600"/>
          </a:xfrm>
          <a:prstGeom prst="rect">
            <a:avLst/>
          </a:prstGeom>
        </p:spPr>
        <p:txBody>
          <a:bodyPr/>
          <a:lstStyle/>
          <a:p>
            <a:r>
              <a:rPr lang="en-CA" sz="1800" b="1" dirty="0" smtClean="0"/>
              <a:t>Probe separations </a:t>
            </a:r>
            <a:r>
              <a:rPr lang="en-CA" sz="1800" b="1" dirty="0"/>
              <a:t>of </a:t>
            </a:r>
            <a:r>
              <a:rPr lang="en-CA" sz="1800" b="1" dirty="0" smtClean="0"/>
              <a:t>~40 </a:t>
            </a:r>
            <a:r>
              <a:rPr lang="en-CA" sz="1800" b="1" dirty="0"/>
              <a:t>to </a:t>
            </a:r>
            <a:r>
              <a:rPr lang="en-CA" sz="1800" b="1" dirty="0" smtClean="0"/>
              <a:t>400 mas</a:t>
            </a:r>
            <a:endParaRPr lang="en-CA" sz="1800" b="1" dirty="0"/>
          </a:p>
          <a:p>
            <a:r>
              <a:rPr lang="en-CA" sz="1800" b="1" dirty="0" smtClean="0"/>
              <a:t>At contrast of up to 9 mag</a:t>
            </a:r>
          </a:p>
          <a:p>
            <a:r>
              <a:rPr lang="en-CA" sz="1800" dirty="0" smtClean="0"/>
              <a:t>Filters: F380M, F430M, F480M, (and F277W)</a:t>
            </a:r>
            <a:endParaRPr lang="en-CA" sz="1800" dirty="0"/>
          </a:p>
        </p:txBody>
      </p:sp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7930642" y="1301242"/>
            <a:ext cx="1219201" cy="1207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vis_am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5560" y="4617720"/>
            <a:ext cx="1512000" cy="1533777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8" name="Content Placeholder 3" descr="interferogr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0320" y="2970702"/>
            <a:ext cx="1524000" cy="1545951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9" name="Image 8" descr="mask-nr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4600" y="1295400"/>
            <a:ext cx="1600200" cy="1600200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10" name="ZoneTexte 9"/>
          <p:cNvSpPr txBox="1"/>
          <p:nvPr/>
        </p:nvSpPr>
        <p:spPr>
          <a:xfrm>
            <a:off x="6235898" y="990600"/>
            <a:ext cx="26795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 smtClean="0"/>
              <a:t>7-aperture mask, in pupil wheel</a:t>
            </a:r>
            <a:endParaRPr lang="en-CA" sz="1400" dirty="0"/>
          </a:p>
        </p:txBody>
      </p:sp>
      <p:sp>
        <p:nvSpPr>
          <p:cNvPr id="12" name="ZoneTexte 11"/>
          <p:cNvSpPr txBox="1"/>
          <p:nvPr/>
        </p:nvSpPr>
        <p:spPr>
          <a:xfrm>
            <a:off x="7848600" y="3124200"/>
            <a:ext cx="129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smtClean="0"/>
              <a:t>Image recorded at detector: </a:t>
            </a:r>
            <a:r>
              <a:rPr lang="en-CA" sz="1400" dirty="0" err="1" smtClean="0"/>
              <a:t>interferogram</a:t>
            </a:r>
            <a:endParaRPr lang="en-CA" sz="1400" dirty="0"/>
          </a:p>
        </p:txBody>
      </p:sp>
      <p:sp>
        <p:nvSpPr>
          <p:cNvPr id="13" name="ZoneTexte 12"/>
          <p:cNvSpPr txBox="1"/>
          <p:nvPr/>
        </p:nvSpPr>
        <p:spPr>
          <a:xfrm>
            <a:off x="7924800" y="4572000"/>
            <a:ext cx="12192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smtClean="0"/>
              <a:t>Its Fourier transform amplitude (and phase)</a:t>
            </a:r>
          </a:p>
          <a:p>
            <a:r>
              <a:rPr lang="en-CA" sz="1400" dirty="0" smtClean="0">
                <a:sym typeface="Wingdings"/>
              </a:rPr>
              <a:t>reveals presence of companion</a:t>
            </a:r>
            <a:endParaRPr lang="en-CA" sz="1400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133600"/>
            <a:ext cx="6275365" cy="4323985"/>
          </a:xfrm>
          <a:prstGeom prst="rect">
            <a:avLst/>
          </a:prstGeom>
        </p:spPr>
      </p:pic>
      <p:sp>
        <p:nvSpPr>
          <p:cNvPr id="15" name="TextBox 6"/>
          <p:cNvSpPr txBox="1"/>
          <p:nvPr/>
        </p:nvSpPr>
        <p:spPr>
          <a:xfrm>
            <a:off x="1219200" y="2971800"/>
            <a:ext cx="3124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smtClean="0">
                <a:solidFill>
                  <a:schemeClr val="tx1"/>
                </a:solidFill>
              </a:rPr>
              <a:t>Ground-based L’ &amp; M’ limits</a:t>
            </a:r>
            <a:endParaRPr lang="en-CA" sz="1600" dirty="0">
              <a:solidFill>
                <a:schemeClr val="tx1"/>
              </a:solidFill>
            </a:endParaRPr>
          </a:p>
        </p:txBody>
      </p:sp>
      <p:cxnSp>
        <p:nvCxnSpPr>
          <p:cNvPr id="16" name="Straight Connector 5"/>
          <p:cNvCxnSpPr/>
          <p:nvPr/>
        </p:nvCxnSpPr>
        <p:spPr bwMode="auto">
          <a:xfrm>
            <a:off x="1500726" y="3310354"/>
            <a:ext cx="2092392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Titre 1"/>
          <p:cNvSpPr txBox="1">
            <a:spLocks/>
          </p:cNvSpPr>
          <p:nvPr/>
        </p:nvSpPr>
        <p:spPr bwMode="auto">
          <a:xfrm>
            <a:off x="914400" y="217138"/>
            <a:ext cx="7558753" cy="498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US" sz="2800" b="1" kern="1200" baseline="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fr-FR" smtClean="0"/>
              <a:t>Aperture Masking Interferomery (AMI)</a:t>
            </a:r>
            <a:endParaRPr lang="fr-FR" dirty="0"/>
          </a:p>
        </p:txBody>
      </p:sp>
      <p:cxnSp>
        <p:nvCxnSpPr>
          <p:cNvPr id="11" name="Connecteur droit avec flèche 10"/>
          <p:cNvCxnSpPr/>
          <p:nvPr/>
        </p:nvCxnSpPr>
        <p:spPr bwMode="auto">
          <a:xfrm>
            <a:off x="6172200" y="1600200"/>
            <a:ext cx="0" cy="38862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13705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75947" y="217138"/>
            <a:ext cx="6263054" cy="498610"/>
          </a:xfrm>
        </p:spPr>
        <p:txBody>
          <a:bodyPr/>
          <a:lstStyle/>
          <a:p>
            <a:pPr algn="ctr"/>
            <a:r>
              <a:rPr lang="fr-FR" sz="2200" dirty="0" err="1"/>
              <a:t>Probing</a:t>
            </a:r>
            <a:r>
              <a:rPr lang="fr-FR" sz="2200" dirty="0"/>
              <a:t> </a:t>
            </a:r>
            <a:r>
              <a:rPr lang="fr-FR" sz="2200" dirty="0" err="1"/>
              <a:t>JWST’s</a:t>
            </a:r>
            <a:r>
              <a:rPr lang="fr-FR" sz="2200" dirty="0"/>
              <a:t> </a:t>
            </a:r>
            <a:r>
              <a:rPr lang="fr-FR" sz="2200" dirty="0" err="1"/>
              <a:t>highest</a:t>
            </a:r>
            <a:r>
              <a:rPr lang="fr-FR" sz="2200" dirty="0"/>
              <a:t> </a:t>
            </a:r>
            <a:r>
              <a:rPr lang="fr-FR" sz="2200" dirty="0" err="1"/>
              <a:t>angular</a:t>
            </a:r>
            <a:r>
              <a:rPr lang="fr-FR" sz="2200" dirty="0"/>
              <a:t> </a:t>
            </a:r>
            <a:r>
              <a:rPr lang="fr-FR" sz="2200" dirty="0" err="1"/>
              <a:t>resolution</a:t>
            </a:r>
            <a:endParaRPr lang="fr-FR" sz="22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F7566B9D-5E40-4AC1-843C-106630788C1C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990600"/>
            <a:ext cx="7350795" cy="455295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0" y="57912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00FF"/>
                </a:solidFill>
              </a:rPr>
              <a:t>Simulation of 1-2 </a:t>
            </a:r>
            <a:r>
              <a:rPr lang="fr-FR" dirty="0" err="1">
                <a:solidFill>
                  <a:srgbClr val="0000FF"/>
                </a:solidFill>
              </a:rPr>
              <a:t>Mjup</a:t>
            </a:r>
            <a:r>
              <a:rPr lang="fr-FR" dirty="0">
                <a:solidFill>
                  <a:srgbClr val="0000FF"/>
                </a:solidFill>
              </a:rPr>
              <a:t> </a:t>
            </a:r>
            <a:r>
              <a:rPr lang="fr-FR" dirty="0" err="1">
                <a:solidFill>
                  <a:srgbClr val="0000FF"/>
                </a:solidFill>
              </a:rPr>
              <a:t>planet</a:t>
            </a:r>
            <a:r>
              <a:rPr lang="fr-FR" dirty="0">
                <a:solidFill>
                  <a:srgbClr val="0000FF"/>
                </a:solidFill>
              </a:rPr>
              <a:t> </a:t>
            </a:r>
            <a:r>
              <a:rPr lang="fr-FR" dirty="0" err="1">
                <a:solidFill>
                  <a:srgbClr val="0000FF"/>
                </a:solidFill>
              </a:rPr>
              <a:t>at</a:t>
            </a:r>
            <a:r>
              <a:rPr lang="fr-FR" dirty="0">
                <a:solidFill>
                  <a:srgbClr val="0000FF"/>
                </a:solidFill>
              </a:rPr>
              <a:t> 1 AU of an M0V </a:t>
            </a:r>
            <a:r>
              <a:rPr lang="fr-FR" dirty="0" err="1">
                <a:solidFill>
                  <a:srgbClr val="0000FF"/>
                </a:solidFill>
              </a:rPr>
              <a:t>located</a:t>
            </a:r>
            <a:r>
              <a:rPr lang="fr-FR" dirty="0">
                <a:solidFill>
                  <a:srgbClr val="0000FF"/>
                </a:solidFill>
              </a:rPr>
              <a:t> </a:t>
            </a:r>
            <a:r>
              <a:rPr lang="fr-FR" dirty="0" err="1">
                <a:solidFill>
                  <a:srgbClr val="0000FF"/>
                </a:solidFill>
              </a:rPr>
              <a:t>at</a:t>
            </a:r>
            <a:r>
              <a:rPr lang="fr-FR" dirty="0">
                <a:solidFill>
                  <a:srgbClr val="0000FF"/>
                </a:solidFill>
              </a:rPr>
              <a:t> 10 pc. </a:t>
            </a:r>
            <a:r>
              <a:rPr lang="fr-FR" dirty="0" err="1">
                <a:solidFill>
                  <a:srgbClr val="0000FF"/>
                </a:solidFill>
              </a:rPr>
              <a:t>Observing</a:t>
            </a:r>
            <a:r>
              <a:rPr lang="fr-FR" dirty="0">
                <a:solidFill>
                  <a:srgbClr val="0000FF"/>
                </a:solidFill>
              </a:rPr>
              <a:t> time: 3 </a:t>
            </a:r>
            <a:r>
              <a:rPr lang="fr-FR" dirty="0" err="1">
                <a:solidFill>
                  <a:srgbClr val="0000FF"/>
                </a:solidFill>
              </a:rPr>
              <a:t>hrs</a:t>
            </a:r>
            <a:r>
              <a:rPr lang="fr-FR" dirty="0">
                <a:solidFill>
                  <a:srgbClr val="0000FF"/>
                </a:solidFill>
              </a:rPr>
              <a:t> </a:t>
            </a:r>
          </a:p>
          <a:p>
            <a:endParaRPr lang="fr-FR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811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75947" y="217138"/>
            <a:ext cx="6339254" cy="498610"/>
          </a:xfrm>
        </p:spPr>
        <p:txBody>
          <a:bodyPr/>
          <a:lstStyle/>
          <a:p>
            <a:r>
              <a:rPr lang="fr-FR" sz="2400" dirty="0"/>
              <a:t>Wide </a:t>
            </a:r>
            <a:r>
              <a:rPr lang="fr-FR" sz="2400" dirty="0" err="1"/>
              <a:t>field</a:t>
            </a:r>
            <a:r>
              <a:rPr lang="fr-FR" sz="2400" dirty="0"/>
              <a:t> </a:t>
            </a:r>
            <a:r>
              <a:rPr lang="fr-FR" sz="2400" dirty="0" err="1"/>
              <a:t>slitless</a:t>
            </a:r>
            <a:r>
              <a:rPr lang="fr-FR" sz="2400" dirty="0"/>
              <a:t> </a:t>
            </a:r>
            <a:r>
              <a:rPr lang="fr-FR" sz="2400" dirty="0" err="1" smtClean="0"/>
              <a:t>spectroscopy</a:t>
            </a:r>
            <a:r>
              <a:rPr lang="fr-FR" sz="2400" dirty="0" smtClean="0"/>
              <a:t> (WFSS)</a:t>
            </a:r>
            <a:endParaRPr lang="fr-FR" sz="2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F7566B9D-5E40-4AC1-843C-106630788C1C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17636"/>
            <a:ext cx="9144000" cy="4330764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533400" y="1182469"/>
            <a:ext cx="82766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dirty="0"/>
              <a:t>NIRISS </a:t>
            </a:r>
            <a:r>
              <a:rPr lang="fr-FR" dirty="0" err="1"/>
              <a:t>can</a:t>
            </a:r>
            <a:r>
              <a:rPr lang="fr-FR" dirty="0"/>
              <a:t> do </a:t>
            </a:r>
            <a:r>
              <a:rPr lang="fr-FR" dirty="0" err="1"/>
              <a:t>wide-field</a:t>
            </a:r>
            <a:r>
              <a:rPr lang="fr-FR" dirty="0"/>
              <a:t> </a:t>
            </a:r>
            <a:r>
              <a:rPr lang="fr-FR" dirty="0" err="1"/>
              <a:t>slitless</a:t>
            </a:r>
            <a:r>
              <a:rPr lang="fr-FR" dirty="0"/>
              <a:t> </a:t>
            </a:r>
            <a:r>
              <a:rPr lang="fr-FR" dirty="0" err="1"/>
              <a:t>spectroscopy</a:t>
            </a:r>
            <a:r>
              <a:rPr lang="fr-FR" dirty="0"/>
              <a:t> in FOV 2.2’ x 2.2</a:t>
            </a:r>
            <a:r>
              <a:rPr lang="fr-FR" dirty="0" smtClean="0"/>
              <a:t>’</a:t>
            </a:r>
          </a:p>
          <a:p>
            <a:pPr marL="285750" indent="-285750">
              <a:buFont typeface="Arial"/>
              <a:buChar char="•"/>
            </a:pPr>
            <a:r>
              <a:rPr lang="fr-FR" dirty="0" err="1" smtClean="0"/>
              <a:t>Two</a:t>
            </a:r>
            <a:r>
              <a:rPr lang="fr-FR" dirty="0" smtClean="0"/>
              <a:t> </a:t>
            </a:r>
            <a:r>
              <a:rPr lang="fr-FR" dirty="0"/>
              <a:t>orthogonal R=150 </a:t>
            </a:r>
            <a:r>
              <a:rPr lang="fr-FR" dirty="0" err="1"/>
              <a:t>grisms</a:t>
            </a:r>
            <a:r>
              <a:rPr lang="fr-FR" dirty="0"/>
              <a:t> and six </a:t>
            </a:r>
            <a:r>
              <a:rPr lang="fr-FR" dirty="0" err="1"/>
              <a:t>blocking</a:t>
            </a:r>
            <a:r>
              <a:rPr lang="fr-FR" dirty="0"/>
              <a:t> </a:t>
            </a:r>
            <a:r>
              <a:rPr lang="fr-FR" dirty="0" err="1"/>
              <a:t>filters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0.9 to 2.2 microns</a:t>
            </a:r>
          </a:p>
        </p:txBody>
      </p:sp>
    </p:spTree>
    <p:extLst>
      <p:ext uri="{BB962C8B-B14F-4D97-AF65-F5344CB8AC3E}">
        <p14:creationId xmlns:p14="http://schemas.microsoft.com/office/powerpoint/2010/main" val="2266266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2"/>
          </p:nvPr>
        </p:nvSpPr>
        <p:spPr>
          <a:xfrm>
            <a:off x="152400" y="1005840"/>
            <a:ext cx="8915400" cy="5308600"/>
          </a:xfrm>
        </p:spPr>
        <p:txBody>
          <a:bodyPr/>
          <a:lstStyle/>
          <a:p>
            <a:pPr marL="0" indent="0" algn="ctr">
              <a:buNone/>
            </a:pPr>
            <a:r>
              <a:rPr lang="fr-FR" sz="2200" dirty="0" err="1"/>
              <a:t>What</a:t>
            </a:r>
            <a:r>
              <a:rPr lang="fr-FR" sz="2200" dirty="0"/>
              <a:t> </a:t>
            </a:r>
            <a:r>
              <a:rPr lang="fr-FR" sz="2200" dirty="0" err="1"/>
              <a:t>is</a:t>
            </a:r>
            <a:r>
              <a:rPr lang="fr-FR" sz="2200" dirty="0"/>
              <a:t> NIRISS Wide-Field </a:t>
            </a:r>
            <a:r>
              <a:rPr lang="fr-FR" sz="2200" dirty="0" err="1"/>
              <a:t>Slitless</a:t>
            </a:r>
            <a:r>
              <a:rPr lang="fr-FR" sz="2200" dirty="0"/>
              <a:t> </a:t>
            </a:r>
            <a:r>
              <a:rPr lang="fr-FR" sz="2200" dirty="0" err="1"/>
              <a:t>Spectroscopy</a:t>
            </a:r>
            <a:r>
              <a:rPr lang="fr-FR" sz="2200" dirty="0"/>
              <a:t> capable of</a:t>
            </a:r>
            <a:r>
              <a:rPr lang="fr-FR" sz="2200" dirty="0" smtClean="0"/>
              <a:t>?</a:t>
            </a:r>
            <a:endParaRPr lang="fr-FR" dirty="0" smtClean="0"/>
          </a:p>
          <a:p>
            <a:pPr marL="0" indent="0" algn="ctr">
              <a:buNone/>
            </a:pPr>
            <a:endParaRPr lang="fr-FR" dirty="0"/>
          </a:p>
          <a:p>
            <a:r>
              <a:rPr lang="fr-FR" sz="1800" dirty="0" err="1" smtClean="0"/>
              <a:t>Spectra</a:t>
            </a:r>
            <a:r>
              <a:rPr lang="fr-FR" sz="1800" dirty="0" smtClean="0"/>
              <a:t> of </a:t>
            </a:r>
            <a:r>
              <a:rPr lang="fr-FR" sz="1800" b="1" dirty="0" smtClean="0"/>
              <a:t>all</a:t>
            </a:r>
            <a:r>
              <a:rPr lang="fr-FR" sz="1800" dirty="0" smtClean="0"/>
              <a:t> </a:t>
            </a:r>
            <a:r>
              <a:rPr lang="fr-FR" sz="1800" dirty="0" err="1" smtClean="0"/>
              <a:t>objects</a:t>
            </a:r>
            <a:r>
              <a:rPr lang="fr-FR" sz="1800" dirty="0" smtClean="0"/>
              <a:t> in the </a:t>
            </a:r>
            <a:r>
              <a:rPr lang="fr-FR" sz="1800" dirty="0" err="1" smtClean="0"/>
              <a:t>field</a:t>
            </a:r>
            <a:endParaRPr lang="fr-FR" sz="1800" dirty="0" smtClean="0"/>
          </a:p>
          <a:p>
            <a:r>
              <a:rPr lang="fr-FR" sz="1800" dirty="0" smtClean="0"/>
              <a:t>In a ‘’</a:t>
            </a:r>
            <a:r>
              <a:rPr lang="fr-FR" sz="1800" dirty="0" err="1" smtClean="0"/>
              <a:t>blank</a:t>
            </a:r>
            <a:r>
              <a:rPr lang="fr-FR" sz="1800" dirty="0" smtClean="0"/>
              <a:t>’’ </a:t>
            </a:r>
            <a:r>
              <a:rPr lang="fr-FR" sz="1800" dirty="0" err="1" smtClean="0"/>
              <a:t>field</a:t>
            </a:r>
            <a:r>
              <a:rPr lang="fr-FR" sz="1800" dirty="0" smtClean="0"/>
              <a:t> </a:t>
            </a:r>
            <a:r>
              <a:rPr lang="fr-FR" sz="1800" dirty="0" err="1" smtClean="0"/>
              <a:t>there</a:t>
            </a:r>
            <a:r>
              <a:rPr lang="fr-FR" sz="1800" dirty="0" smtClean="0"/>
              <a:t> are </a:t>
            </a:r>
            <a:r>
              <a:rPr lang="fr-FR" sz="1800" b="1" dirty="0" smtClean="0"/>
              <a:t>~3000 </a:t>
            </a:r>
            <a:r>
              <a:rPr lang="fr-FR" sz="1800" dirty="0" smtClean="0"/>
              <a:t>galaxies </a:t>
            </a:r>
            <a:r>
              <a:rPr lang="fr-FR" sz="1800" dirty="0" err="1" smtClean="0"/>
              <a:t>at</a:t>
            </a:r>
            <a:r>
              <a:rPr lang="fr-FR" sz="1800" dirty="0" smtClean="0"/>
              <a:t> </a:t>
            </a:r>
            <a:r>
              <a:rPr lang="fr-FR" sz="1800" dirty="0" err="1" smtClean="0"/>
              <a:t>mag</a:t>
            </a:r>
            <a:r>
              <a:rPr lang="fr-FR" sz="1800" dirty="0" smtClean="0"/>
              <a:t> &lt; 28 </a:t>
            </a:r>
            <a:r>
              <a:rPr lang="fr-FR" sz="18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fr-FR" sz="1800" dirty="0" smtClean="0"/>
              <a:t> </a:t>
            </a:r>
            <a:r>
              <a:rPr lang="fr-FR" sz="1800" dirty="0" err="1" smtClean="0"/>
              <a:t>high</a:t>
            </a:r>
            <a:r>
              <a:rPr lang="fr-FR" sz="1800" dirty="0" smtClean="0"/>
              <a:t> </a:t>
            </a:r>
            <a:r>
              <a:rPr lang="fr-FR" sz="1800" b="1" dirty="0" smtClean="0"/>
              <a:t>multiplex</a:t>
            </a:r>
            <a:r>
              <a:rPr lang="fr-FR" sz="1800" dirty="0" smtClean="0"/>
              <a:t> factor</a:t>
            </a:r>
            <a:endParaRPr lang="fr-FR" sz="1800" dirty="0"/>
          </a:p>
          <a:p>
            <a:r>
              <a:rPr lang="fr-FR" sz="1800" dirty="0" err="1" smtClean="0"/>
              <a:t>Almost</a:t>
            </a:r>
            <a:r>
              <a:rPr lang="fr-FR" sz="1800" dirty="0" smtClean="0"/>
              <a:t> </a:t>
            </a:r>
            <a:r>
              <a:rPr lang="fr-FR" sz="1800" dirty="0" err="1" smtClean="0"/>
              <a:t>complete</a:t>
            </a:r>
            <a:r>
              <a:rPr lang="fr-FR" sz="1800" dirty="0" smtClean="0"/>
              <a:t> </a:t>
            </a:r>
            <a:r>
              <a:rPr lang="fr-FR" sz="1800" b="1" dirty="0" smtClean="0"/>
              <a:t>spectral </a:t>
            </a:r>
            <a:r>
              <a:rPr lang="fr-FR" sz="1800" b="1" dirty="0" err="1" smtClean="0"/>
              <a:t>coverage</a:t>
            </a:r>
            <a:r>
              <a:rPr lang="fr-FR" sz="1800" b="1" dirty="0" smtClean="0"/>
              <a:t> </a:t>
            </a:r>
            <a:r>
              <a:rPr lang="fr-FR" sz="1800" dirty="0" err="1" smtClean="0"/>
              <a:t>from</a:t>
            </a:r>
            <a:r>
              <a:rPr lang="fr-FR" sz="1800" dirty="0" smtClean="0"/>
              <a:t> 0.9 to 2.2 microns</a:t>
            </a:r>
          </a:p>
          <a:p>
            <a:r>
              <a:rPr lang="fr-FR" sz="1800" dirty="0" err="1" smtClean="0"/>
              <a:t>At</a:t>
            </a:r>
            <a:r>
              <a:rPr lang="fr-FR" sz="1800" dirty="0" smtClean="0"/>
              <a:t> least one </a:t>
            </a:r>
            <a:r>
              <a:rPr lang="fr-FR" sz="1800" dirty="0" err="1" smtClean="0"/>
              <a:t>strong</a:t>
            </a:r>
            <a:r>
              <a:rPr lang="fr-FR" sz="1800" dirty="0" smtClean="0"/>
              <a:t> </a:t>
            </a:r>
            <a:r>
              <a:rPr lang="fr-FR" sz="1800" dirty="0" err="1" smtClean="0"/>
              <a:t>emission</a:t>
            </a:r>
            <a:r>
              <a:rPr lang="fr-FR" sz="1800" dirty="0" smtClean="0"/>
              <a:t> line </a:t>
            </a:r>
            <a:r>
              <a:rPr lang="fr-FR" sz="1800" dirty="0" err="1" smtClean="0"/>
              <a:t>from</a:t>
            </a:r>
            <a:r>
              <a:rPr lang="fr-FR" sz="1800" dirty="0" smtClean="0"/>
              <a:t> z=0.5 to z=4.9. Ly alpha if </a:t>
            </a:r>
            <a:r>
              <a:rPr lang="fr-FR" sz="1800" dirty="0" err="1" smtClean="0"/>
              <a:t>present</a:t>
            </a:r>
            <a:r>
              <a:rPr lang="fr-FR" sz="1800" dirty="0" smtClean="0"/>
              <a:t> </a:t>
            </a:r>
            <a:r>
              <a:rPr lang="fr-FR" sz="1800" dirty="0" err="1" smtClean="0"/>
              <a:t>at</a:t>
            </a:r>
            <a:r>
              <a:rPr lang="fr-FR" sz="1800" dirty="0" smtClean="0"/>
              <a:t> 6&lt;z&lt;17</a:t>
            </a:r>
            <a:endParaRPr lang="fr-FR" sz="1800" dirty="0"/>
          </a:p>
          <a:p>
            <a:r>
              <a:rPr lang="fr-FR" sz="1800" dirty="0" err="1" smtClean="0"/>
              <a:t>Resolving</a:t>
            </a:r>
            <a:r>
              <a:rPr lang="fr-FR" sz="1800" dirty="0" smtClean="0"/>
              <a:t> power 100 to 200. Most spectral </a:t>
            </a:r>
            <a:r>
              <a:rPr lang="fr-FR" sz="1800" dirty="0" err="1" smtClean="0"/>
              <a:t>lines</a:t>
            </a:r>
            <a:r>
              <a:rPr lang="fr-FR" sz="1800" dirty="0" smtClean="0"/>
              <a:t> are </a:t>
            </a:r>
            <a:r>
              <a:rPr lang="fr-FR" sz="1800" dirty="0" err="1" smtClean="0"/>
              <a:t>unresolved</a:t>
            </a:r>
            <a:r>
              <a:rPr lang="fr-FR" sz="1800" dirty="0" smtClean="0"/>
              <a:t>, </a:t>
            </a:r>
            <a:r>
              <a:rPr lang="fr-FR" sz="1800" dirty="0" err="1" smtClean="0"/>
              <a:t>so</a:t>
            </a:r>
            <a:r>
              <a:rPr lang="fr-FR" sz="1800" dirty="0" smtClean="0"/>
              <a:t> </a:t>
            </a:r>
            <a:r>
              <a:rPr lang="fr-FR" sz="1800" b="1" dirty="0" smtClean="0"/>
              <a:t>a </a:t>
            </a:r>
            <a:r>
              <a:rPr lang="fr-FR" sz="1800" b="1" dirty="0" err="1" smtClean="0"/>
              <a:t>map</a:t>
            </a:r>
            <a:r>
              <a:rPr lang="fr-FR" sz="1800" b="1" dirty="0" smtClean="0"/>
              <a:t> of </a:t>
            </a:r>
            <a:r>
              <a:rPr lang="fr-FR" sz="1800" b="1" dirty="0" err="1" smtClean="0"/>
              <a:t>emission</a:t>
            </a:r>
            <a:r>
              <a:rPr lang="fr-FR" sz="1800" b="1" dirty="0" smtClean="0"/>
              <a:t> line </a:t>
            </a:r>
            <a:r>
              <a:rPr lang="fr-FR" sz="1800" dirty="0" err="1" smtClean="0"/>
              <a:t>is</a:t>
            </a:r>
            <a:r>
              <a:rPr lang="fr-FR" sz="1800" dirty="0" smtClean="0"/>
              <a:t> possible </a:t>
            </a:r>
            <a:r>
              <a:rPr lang="fr-FR" sz="1800" dirty="0" err="1" smtClean="0"/>
              <a:t>with</a:t>
            </a:r>
            <a:r>
              <a:rPr lang="fr-FR" sz="1800" dirty="0" smtClean="0"/>
              <a:t> WFSS.</a:t>
            </a:r>
            <a:endParaRPr lang="fr-FR" sz="1800" b="1" dirty="0" smtClean="0"/>
          </a:p>
          <a:p>
            <a:r>
              <a:rPr lang="fr-FR" sz="1800" b="1" dirty="0" smtClean="0"/>
              <a:t>Spatial </a:t>
            </a:r>
            <a:r>
              <a:rPr lang="fr-FR" sz="1800" b="1" dirty="0" err="1" smtClean="0"/>
              <a:t>resolution</a:t>
            </a:r>
            <a:r>
              <a:rPr lang="fr-FR" sz="1800" dirty="0" smtClean="0"/>
              <a:t>: 0.06’’ ~0.5 </a:t>
            </a:r>
            <a:r>
              <a:rPr lang="fr-FR" sz="1800" dirty="0" err="1" smtClean="0"/>
              <a:t>kpc</a:t>
            </a:r>
            <a:endParaRPr lang="fr-FR" sz="1800" dirty="0" smtClean="0"/>
          </a:p>
          <a:p>
            <a:r>
              <a:rPr lang="fr-FR" sz="1800" b="1" dirty="0" smtClean="0"/>
              <a:t>Cross-</a:t>
            </a:r>
            <a:r>
              <a:rPr lang="fr-FR" sz="1800" b="1" dirty="0" err="1" smtClean="0"/>
              <a:t>dispersed</a:t>
            </a:r>
            <a:r>
              <a:rPr lang="fr-FR" sz="1800" dirty="0" smtClean="0"/>
              <a:t> </a:t>
            </a:r>
            <a:r>
              <a:rPr lang="fr-FR" sz="1800" dirty="0" err="1" smtClean="0"/>
              <a:t>grisms</a:t>
            </a:r>
            <a:r>
              <a:rPr lang="fr-FR" sz="1800" dirty="0" smtClean="0"/>
              <a:t> to </a:t>
            </a:r>
            <a:r>
              <a:rPr lang="fr-FR" sz="1800" dirty="0" err="1" smtClean="0"/>
              <a:t>mitigate</a:t>
            </a:r>
            <a:r>
              <a:rPr lang="fr-FR" sz="1800" dirty="0" smtClean="0"/>
              <a:t> contamination</a:t>
            </a:r>
          </a:p>
          <a:p>
            <a:r>
              <a:rPr lang="fr-FR" sz="1800" b="1" dirty="0" smtClean="0"/>
              <a:t>Point-and-shoot </a:t>
            </a:r>
            <a:r>
              <a:rPr lang="fr-FR" sz="1800" b="1" dirty="0" err="1" smtClean="0"/>
              <a:t>observing</a:t>
            </a:r>
            <a:r>
              <a:rPr lang="fr-FR" sz="1800" b="1" dirty="0" smtClean="0"/>
              <a:t> </a:t>
            </a:r>
            <a:r>
              <a:rPr lang="fr-FR" sz="1800" dirty="0" smtClean="0"/>
              <a:t>– no </a:t>
            </a:r>
            <a:r>
              <a:rPr lang="fr-FR" sz="1800" dirty="0" err="1" smtClean="0"/>
              <a:t>target</a:t>
            </a:r>
            <a:r>
              <a:rPr lang="fr-FR" sz="1800" dirty="0" smtClean="0"/>
              <a:t> acquisition</a:t>
            </a:r>
          </a:p>
          <a:p>
            <a:r>
              <a:rPr lang="fr-FR" sz="1800" dirty="0" err="1" smtClean="0"/>
              <a:t>Ideal</a:t>
            </a:r>
            <a:r>
              <a:rPr lang="fr-FR" sz="1800" dirty="0" smtClean="0"/>
              <a:t> for pure </a:t>
            </a:r>
            <a:r>
              <a:rPr lang="fr-FR" sz="1800" b="1" dirty="0" err="1" smtClean="0"/>
              <a:t>parallels</a:t>
            </a:r>
            <a:r>
              <a:rPr lang="fr-FR" sz="1800" dirty="0" smtClean="0"/>
              <a:t> due to simple </a:t>
            </a:r>
            <a:r>
              <a:rPr lang="fr-FR" sz="1800" dirty="0" err="1" smtClean="0"/>
              <a:t>operation</a:t>
            </a:r>
            <a:endParaRPr lang="fr-FR" sz="1800" dirty="0" smtClean="0"/>
          </a:p>
          <a:p>
            <a:endParaRPr lang="fr-FR" sz="18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F7566B9D-5E40-4AC1-843C-106630788C1C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/>
              <a:t>Wide </a:t>
            </a:r>
            <a:r>
              <a:rPr lang="fr-FR" sz="2400" dirty="0" err="1"/>
              <a:t>field</a:t>
            </a:r>
            <a:r>
              <a:rPr lang="fr-FR" sz="2400" dirty="0"/>
              <a:t> </a:t>
            </a:r>
            <a:r>
              <a:rPr lang="fr-FR" sz="2400" dirty="0" err="1"/>
              <a:t>slitless</a:t>
            </a:r>
            <a:r>
              <a:rPr lang="fr-FR" sz="2400" dirty="0"/>
              <a:t> </a:t>
            </a:r>
            <a:r>
              <a:rPr lang="fr-FR" sz="2400" dirty="0" err="1"/>
              <a:t>spectroscopy</a:t>
            </a:r>
            <a:r>
              <a:rPr lang="fr-FR" sz="2400" dirty="0"/>
              <a:t> (WFSS)</a:t>
            </a:r>
          </a:p>
        </p:txBody>
      </p:sp>
      <p:pic>
        <p:nvPicPr>
          <p:cNvPr id="6" name="Picture 3" descr="GR150RC-orienta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3639532"/>
            <a:ext cx="2887502" cy="2685068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7615894" y="3821668"/>
            <a:ext cx="1147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CV3 data</a:t>
            </a:r>
            <a:endParaRPr lang="fr-FR" dirty="0"/>
          </a:p>
        </p:txBody>
      </p:sp>
      <p:cxnSp>
        <p:nvCxnSpPr>
          <p:cNvPr id="9" name="Connecteur droit avec flèche 8"/>
          <p:cNvCxnSpPr/>
          <p:nvPr/>
        </p:nvCxnSpPr>
        <p:spPr>
          <a:xfrm>
            <a:off x="5638800" y="4191000"/>
            <a:ext cx="1981200" cy="838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>
            <a:off x="5638800" y="4191000"/>
            <a:ext cx="1600200" cy="45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6237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F7566B9D-5E40-4AC1-843C-106630788C1C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786284"/>
            <a:ext cx="9144000" cy="484311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248400" y="6488668"/>
            <a:ext cx="2404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Brammer</a:t>
            </a:r>
            <a:r>
              <a:rPr lang="fr-FR" dirty="0" smtClean="0"/>
              <a:t>  et al. 2012.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533400" y="1030069"/>
            <a:ext cx="815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S</a:t>
            </a:r>
            <a:r>
              <a:rPr lang="fr-FR" dirty="0" err="1" smtClean="0"/>
              <a:t>urveys</a:t>
            </a:r>
            <a:r>
              <a:rPr lang="fr-FR" dirty="0" smtClean="0"/>
              <a:t> </a:t>
            </a:r>
            <a:r>
              <a:rPr lang="fr-FR" dirty="0" err="1"/>
              <a:t>with</a:t>
            </a:r>
            <a:r>
              <a:rPr lang="fr-FR" dirty="0"/>
              <a:t> WFC3-</a:t>
            </a:r>
            <a:r>
              <a:rPr lang="fr-FR" dirty="0" smtClean="0"/>
              <a:t>IR on HST have </a:t>
            </a:r>
            <a:r>
              <a:rPr lang="fr-FR" dirty="0" err="1" smtClean="0"/>
              <a:t>highlighted</a:t>
            </a:r>
            <a:r>
              <a:rPr lang="fr-FR" dirty="0"/>
              <a:t> </a:t>
            </a:r>
            <a:endParaRPr lang="fr-FR" dirty="0" smtClean="0"/>
          </a:p>
          <a:p>
            <a:pPr algn="ctr"/>
            <a:r>
              <a:rPr lang="fr-FR" dirty="0" err="1" smtClean="0"/>
              <a:t>capabilities</a:t>
            </a:r>
            <a:r>
              <a:rPr lang="fr-FR" dirty="0" smtClean="0"/>
              <a:t> </a:t>
            </a:r>
            <a:r>
              <a:rPr lang="fr-FR" dirty="0"/>
              <a:t>of </a:t>
            </a:r>
            <a:r>
              <a:rPr lang="fr-FR" dirty="0" err="1"/>
              <a:t>space-based</a:t>
            </a:r>
            <a:r>
              <a:rPr lang="fr-FR" dirty="0"/>
              <a:t> </a:t>
            </a:r>
            <a:r>
              <a:rPr lang="fr-FR" dirty="0" err="1"/>
              <a:t>near</a:t>
            </a:r>
            <a:r>
              <a:rPr lang="fr-FR" dirty="0"/>
              <a:t>-IR </a:t>
            </a:r>
            <a:r>
              <a:rPr lang="fr-FR" dirty="0" err="1"/>
              <a:t>grisms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84188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Wide </a:t>
            </a:r>
            <a:r>
              <a:rPr lang="fr-FR" dirty="0" err="1" smtClean="0"/>
              <a:t>field</a:t>
            </a:r>
            <a:r>
              <a:rPr lang="fr-FR" dirty="0" smtClean="0"/>
              <a:t> </a:t>
            </a:r>
            <a:r>
              <a:rPr lang="fr-FR" dirty="0" err="1" smtClean="0"/>
              <a:t>slitless</a:t>
            </a:r>
            <a:r>
              <a:rPr lang="fr-FR" dirty="0" smtClean="0"/>
              <a:t> </a:t>
            </a:r>
            <a:r>
              <a:rPr lang="fr-FR" dirty="0" err="1" smtClean="0"/>
              <a:t>spectroscopy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F7566B9D-5E40-4AC1-843C-106630788C1C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85800" y="1078468"/>
            <a:ext cx="7010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Model </a:t>
            </a:r>
            <a:r>
              <a:rPr lang="fr-FR" dirty="0" err="1"/>
              <a:t>emission</a:t>
            </a:r>
            <a:r>
              <a:rPr lang="fr-FR" dirty="0"/>
              <a:t> line </a:t>
            </a:r>
            <a:r>
              <a:rPr lang="fr-FR" dirty="0" err="1"/>
              <a:t>sensitivity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various</a:t>
            </a:r>
            <a:r>
              <a:rPr lang="fr-FR" dirty="0"/>
              <a:t> band-</a:t>
            </a:r>
            <a:r>
              <a:rPr lang="fr-FR" dirty="0" err="1"/>
              <a:t>limiting</a:t>
            </a:r>
            <a:r>
              <a:rPr lang="fr-FR" dirty="0"/>
              <a:t> </a:t>
            </a:r>
            <a:r>
              <a:rPr lang="fr-FR" dirty="0" err="1"/>
              <a:t>filters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676400"/>
            <a:ext cx="6781800" cy="4691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489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WFSS continuum </a:t>
            </a:r>
            <a:r>
              <a:rPr lang="fr-FR" dirty="0" err="1" smtClean="0"/>
              <a:t>sensitivity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F7566B9D-5E40-4AC1-843C-106630788C1C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914400"/>
            <a:ext cx="7924800" cy="561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285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75946" y="217138"/>
            <a:ext cx="6415453" cy="498610"/>
          </a:xfrm>
        </p:spPr>
        <p:txBody>
          <a:bodyPr/>
          <a:lstStyle/>
          <a:p>
            <a:r>
              <a:rPr lang="fr-FR" sz="2200" dirty="0" smtClean="0"/>
              <a:t>WFSS simulations of </a:t>
            </a:r>
            <a:r>
              <a:rPr lang="fr-FR" sz="2200" dirty="0" err="1" smtClean="0"/>
              <a:t>Frontier</a:t>
            </a:r>
            <a:r>
              <a:rPr lang="fr-FR" sz="2200" dirty="0" smtClean="0"/>
              <a:t> </a:t>
            </a:r>
            <a:r>
              <a:rPr lang="fr-FR" sz="2200" dirty="0"/>
              <a:t>Field MACS0416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F7566B9D-5E40-4AC1-843C-106630788C1C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209800"/>
            <a:ext cx="4320000" cy="4320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2209800"/>
            <a:ext cx="4311377" cy="43200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5638800" y="1676400"/>
            <a:ext cx="209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F200W + GR150R</a:t>
            </a:r>
            <a:endParaRPr lang="fr-FR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1295400" y="1676400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F200W </a:t>
            </a:r>
            <a:r>
              <a:rPr lang="de-DE" dirty="0" smtClean="0"/>
              <a:t>+ </a:t>
            </a:r>
            <a:r>
              <a:rPr lang="de-DE" dirty="0" err="1" smtClean="0"/>
              <a:t>clear</a:t>
            </a:r>
            <a:endParaRPr lang="fr-FR" b="1" dirty="0"/>
          </a:p>
        </p:txBody>
      </p:sp>
      <p:cxnSp>
        <p:nvCxnSpPr>
          <p:cNvPr id="12" name="Connecteur droit avec flèche 11"/>
          <p:cNvCxnSpPr/>
          <p:nvPr/>
        </p:nvCxnSpPr>
        <p:spPr>
          <a:xfrm>
            <a:off x="3886200" y="1828800"/>
            <a:ext cx="1152000" cy="0"/>
          </a:xfrm>
          <a:prstGeom prst="straightConnector1">
            <a:avLst/>
          </a:prstGeom>
          <a:ln w="12700" cmpd="sng">
            <a:solidFill>
              <a:srgbClr val="0099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976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err="1" smtClean="0"/>
              <a:t>Outline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fr-FR" sz="2800" dirty="0" smtClean="0"/>
              <a:t>Instrument </a:t>
            </a:r>
            <a:r>
              <a:rPr lang="fr-FR" sz="2800" dirty="0" err="1" smtClean="0"/>
              <a:t>overview</a:t>
            </a:r>
            <a:endParaRPr lang="fr-FR" sz="2800" dirty="0"/>
          </a:p>
          <a:p>
            <a:r>
              <a:rPr lang="fr-FR" sz="2800" dirty="0" err="1" smtClean="0"/>
              <a:t>Observing</a:t>
            </a:r>
            <a:r>
              <a:rPr lang="fr-FR" sz="2800" dirty="0" smtClean="0"/>
              <a:t> modes  </a:t>
            </a:r>
            <a:endParaRPr lang="fr-FR" sz="2600" dirty="0" smtClean="0"/>
          </a:p>
          <a:p>
            <a:r>
              <a:rPr lang="fr-FR" sz="2800" dirty="0" smtClean="0"/>
              <a:t>NIRISS GTO program </a:t>
            </a:r>
            <a:r>
              <a:rPr lang="fr-FR" sz="2800" dirty="0" err="1" smtClean="0"/>
              <a:t>overview</a:t>
            </a:r>
            <a:endParaRPr lang="fr-FR" sz="2800" dirty="0" smtClean="0"/>
          </a:p>
          <a:p>
            <a:endParaRPr lang="fr-FR" sz="28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F7566B9D-5E40-4AC1-843C-106630788C1C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418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F7566B9D-5E40-4AC1-843C-106630788C1C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23559"/>
            <a:ext cx="9144000" cy="3848641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5638800" y="1676400"/>
            <a:ext cx="209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F200W + GR150R</a:t>
            </a:r>
            <a:endParaRPr lang="fr-FR" b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1295400" y="1676400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F200W </a:t>
            </a:r>
            <a:r>
              <a:rPr lang="de-DE" dirty="0" smtClean="0"/>
              <a:t>+ </a:t>
            </a:r>
            <a:r>
              <a:rPr lang="de-DE" dirty="0" err="1" smtClean="0"/>
              <a:t>clear</a:t>
            </a:r>
            <a:endParaRPr lang="fr-FR" b="1" dirty="0"/>
          </a:p>
        </p:txBody>
      </p:sp>
      <p:cxnSp>
        <p:nvCxnSpPr>
          <p:cNvPr id="15" name="Connecteur droit avec flèche 14"/>
          <p:cNvCxnSpPr/>
          <p:nvPr/>
        </p:nvCxnSpPr>
        <p:spPr>
          <a:xfrm>
            <a:off x="3886200" y="1828800"/>
            <a:ext cx="1152000" cy="0"/>
          </a:xfrm>
          <a:prstGeom prst="straightConnector1">
            <a:avLst/>
          </a:prstGeom>
          <a:ln w="12700" cmpd="sng">
            <a:solidFill>
              <a:srgbClr val="0099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381000" y="1066800"/>
            <a:ext cx="838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rgbClr val="0000FF"/>
                </a:solidFill>
              </a:rPr>
              <a:t>Zoom-in to 1% of the </a:t>
            </a:r>
            <a:r>
              <a:rPr lang="fr-FR" sz="2000" dirty="0" err="1">
                <a:solidFill>
                  <a:srgbClr val="0000FF"/>
                </a:solidFill>
              </a:rPr>
              <a:t>field</a:t>
            </a:r>
            <a:r>
              <a:rPr lang="fr-FR" sz="2000" dirty="0">
                <a:solidFill>
                  <a:srgbClr val="0000FF"/>
                </a:solidFill>
              </a:rPr>
              <a:t> shows </a:t>
            </a:r>
            <a:r>
              <a:rPr lang="fr-FR" sz="2000" dirty="0" err="1">
                <a:solidFill>
                  <a:srgbClr val="0000FF"/>
                </a:solidFill>
              </a:rPr>
              <a:t>many</a:t>
            </a:r>
            <a:r>
              <a:rPr lang="fr-FR" sz="2000" dirty="0">
                <a:solidFill>
                  <a:srgbClr val="0000FF"/>
                </a:solidFill>
              </a:rPr>
              <a:t> </a:t>
            </a:r>
            <a:r>
              <a:rPr lang="fr-FR" sz="2000" dirty="0" err="1">
                <a:solidFill>
                  <a:srgbClr val="0000FF"/>
                </a:solidFill>
              </a:rPr>
              <a:t>faint</a:t>
            </a:r>
            <a:r>
              <a:rPr lang="fr-FR" sz="2000" dirty="0">
                <a:solidFill>
                  <a:srgbClr val="0000FF"/>
                </a:solidFill>
              </a:rPr>
              <a:t> galaxies </a:t>
            </a:r>
            <a:r>
              <a:rPr lang="fr-FR" sz="2000" dirty="0" err="1">
                <a:solidFill>
                  <a:srgbClr val="0000FF"/>
                </a:solidFill>
              </a:rPr>
              <a:t>with</a:t>
            </a:r>
            <a:r>
              <a:rPr lang="fr-FR" sz="2000" dirty="0">
                <a:solidFill>
                  <a:srgbClr val="0000FF"/>
                </a:solidFill>
              </a:rPr>
              <a:t> </a:t>
            </a:r>
            <a:r>
              <a:rPr lang="fr-FR" sz="2000" dirty="0" err="1">
                <a:solidFill>
                  <a:srgbClr val="0000FF"/>
                </a:solidFill>
              </a:rPr>
              <a:t>emission</a:t>
            </a:r>
            <a:r>
              <a:rPr lang="fr-FR" sz="2000" dirty="0">
                <a:solidFill>
                  <a:srgbClr val="0000FF"/>
                </a:solidFill>
              </a:rPr>
              <a:t> </a:t>
            </a:r>
            <a:r>
              <a:rPr lang="fr-FR" sz="2000" dirty="0" err="1">
                <a:solidFill>
                  <a:srgbClr val="0000FF"/>
                </a:solidFill>
              </a:rPr>
              <a:t>lines</a:t>
            </a:r>
            <a:r>
              <a:rPr lang="fr-FR" sz="2000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975946" y="217138"/>
            <a:ext cx="6415453" cy="498610"/>
          </a:xfrm>
        </p:spPr>
        <p:txBody>
          <a:bodyPr/>
          <a:lstStyle/>
          <a:p>
            <a:r>
              <a:rPr lang="fr-FR" sz="2200" dirty="0" smtClean="0"/>
              <a:t>WFSS simulations of </a:t>
            </a:r>
            <a:r>
              <a:rPr lang="fr-FR" sz="2200" dirty="0" err="1" smtClean="0"/>
              <a:t>Frontier</a:t>
            </a:r>
            <a:r>
              <a:rPr lang="fr-FR" sz="2200" dirty="0" smtClean="0"/>
              <a:t> </a:t>
            </a:r>
            <a:r>
              <a:rPr lang="fr-FR" sz="2200" dirty="0"/>
              <a:t>Field MACS0416 </a:t>
            </a:r>
          </a:p>
        </p:txBody>
      </p:sp>
    </p:spTree>
    <p:extLst>
      <p:ext uri="{BB962C8B-B14F-4D97-AF65-F5344CB8AC3E}">
        <p14:creationId xmlns:p14="http://schemas.microsoft.com/office/powerpoint/2010/main" val="2484593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F7566B9D-5E40-4AC1-843C-106630788C1C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505200" y="5029200"/>
            <a:ext cx="19940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s-IS" dirty="0"/>
              <a:t>Oesch et al. 2016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133600"/>
            <a:ext cx="7620000" cy="436418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85800" y="990600"/>
            <a:ext cx="7620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fr-FR" dirty="0" err="1" smtClean="0"/>
              <a:t>Below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a NIRISS simulation of </a:t>
            </a:r>
            <a:r>
              <a:rPr lang="is-IS" dirty="0" smtClean="0"/>
              <a:t>Oesch </a:t>
            </a:r>
            <a:r>
              <a:rPr lang="is-IS" dirty="0"/>
              <a:t>et al. </a:t>
            </a:r>
            <a:r>
              <a:rPr lang="is-IS" dirty="0" smtClean="0"/>
              <a:t>(2016) z=11 </a:t>
            </a:r>
            <a:r>
              <a:rPr lang="is-IS" dirty="0" smtClean="0"/>
              <a:t>galaxy</a:t>
            </a:r>
            <a:endParaRPr lang="is-IS" dirty="0" smtClean="0"/>
          </a:p>
          <a:p>
            <a:pPr marL="342900" indent="-342900">
              <a:buFont typeface="Arial"/>
              <a:buChar char="•"/>
            </a:pPr>
            <a:r>
              <a:rPr lang="fr-FR" dirty="0" err="1" smtClean="0"/>
              <a:t>Exposure</a:t>
            </a:r>
            <a:r>
              <a:rPr lang="fr-FR" dirty="0" smtClean="0"/>
              <a:t> time: ~3 </a:t>
            </a:r>
            <a:r>
              <a:rPr lang="fr-FR" dirty="0" err="1"/>
              <a:t>hours</a:t>
            </a:r>
            <a:r>
              <a:rPr lang="fr-FR" dirty="0"/>
              <a:t> per </a:t>
            </a:r>
            <a:r>
              <a:rPr lang="fr-FR" dirty="0" err="1" smtClean="0"/>
              <a:t>filter</a:t>
            </a:r>
            <a:endParaRPr lang="fr-FR" dirty="0" smtClean="0"/>
          </a:p>
          <a:p>
            <a:pPr marL="342900" indent="-342900">
              <a:buFont typeface="Arial"/>
              <a:buChar char="•"/>
            </a:pPr>
            <a:r>
              <a:rPr lang="fr-FR" dirty="0" smtClean="0"/>
              <a:t>NIRISS WFSS </a:t>
            </a:r>
            <a:r>
              <a:rPr lang="fr-FR" dirty="0" err="1" smtClean="0"/>
              <a:t>will</a:t>
            </a:r>
            <a:r>
              <a:rPr lang="fr-FR" dirty="0" smtClean="0"/>
              <a:t> </a:t>
            </a:r>
            <a:r>
              <a:rPr lang="fr-FR" dirty="0" err="1" smtClean="0"/>
              <a:t>get</a:t>
            </a:r>
            <a:r>
              <a:rPr lang="fr-FR" dirty="0" smtClean="0"/>
              <a:t> continuum break </a:t>
            </a:r>
            <a:r>
              <a:rPr lang="fr-FR" dirty="0" err="1" smtClean="0"/>
              <a:t>redshifts</a:t>
            </a:r>
            <a:r>
              <a:rPr lang="fr-FR" dirty="0" smtClean="0"/>
              <a:t> </a:t>
            </a:r>
            <a:r>
              <a:rPr lang="fr-FR" dirty="0" err="1" smtClean="0"/>
              <a:t>even</a:t>
            </a:r>
            <a:r>
              <a:rPr lang="fr-FR" dirty="0" smtClean="0"/>
              <a:t> if no </a:t>
            </a:r>
            <a:r>
              <a:rPr lang="fr-FR" dirty="0" err="1" smtClean="0"/>
              <a:t>Lyman</a:t>
            </a:r>
            <a:r>
              <a:rPr lang="fr-FR" dirty="0" smtClean="0"/>
              <a:t>-</a:t>
            </a:r>
            <a:r>
              <a:rPr lang="fr-FR" dirty="0" smtClean="0">
                <a:latin typeface="Cambria Math"/>
                <a:cs typeface="Cambria Math"/>
              </a:rPr>
              <a:t>α</a:t>
            </a:r>
            <a:endParaRPr lang="fr-FR" dirty="0">
              <a:latin typeface="Cambria Math"/>
              <a:cs typeface="Cambria Math"/>
            </a:endParaRPr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2209800" y="228600"/>
            <a:ext cx="4053254" cy="498610"/>
          </a:xfrm>
        </p:spPr>
        <p:txBody>
          <a:bodyPr/>
          <a:lstStyle/>
          <a:p>
            <a:r>
              <a:rPr lang="fr-FR" sz="2200" dirty="0" smtClean="0"/>
              <a:t>WFSS simulations </a:t>
            </a:r>
            <a:r>
              <a:rPr lang="fr-FR" sz="2200" dirty="0"/>
              <a:t>of GN-z11</a:t>
            </a:r>
            <a:endParaRPr lang="fr-FR" sz="2200" dirty="0"/>
          </a:p>
        </p:txBody>
      </p:sp>
    </p:spTree>
    <p:extLst>
      <p:ext uri="{BB962C8B-B14F-4D97-AF65-F5344CB8AC3E}">
        <p14:creationId xmlns:p14="http://schemas.microsoft.com/office/powerpoint/2010/main" val="733153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Outline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fr-FR" sz="2800" dirty="0" smtClean="0">
                <a:solidFill>
                  <a:schemeClr val="bg1">
                    <a:lumMod val="75000"/>
                  </a:schemeClr>
                </a:solidFill>
              </a:rPr>
              <a:t>Introduction – </a:t>
            </a:r>
            <a:r>
              <a:rPr lang="fr-FR" sz="2800" dirty="0" err="1" smtClean="0">
                <a:solidFill>
                  <a:schemeClr val="bg1">
                    <a:lumMod val="75000"/>
                  </a:schemeClr>
                </a:solidFill>
              </a:rPr>
              <a:t>historical</a:t>
            </a:r>
            <a:r>
              <a:rPr lang="fr-FR" sz="2800" dirty="0" smtClean="0">
                <a:solidFill>
                  <a:schemeClr val="bg1">
                    <a:lumMod val="75000"/>
                  </a:schemeClr>
                </a:solidFill>
              </a:rPr>
              <a:t> background</a:t>
            </a:r>
          </a:p>
          <a:p>
            <a:r>
              <a:rPr lang="fr-FR" sz="2800" dirty="0" smtClean="0">
                <a:solidFill>
                  <a:schemeClr val="bg1">
                    <a:lumMod val="75000"/>
                  </a:schemeClr>
                </a:solidFill>
              </a:rPr>
              <a:t>Instrument </a:t>
            </a:r>
            <a:r>
              <a:rPr lang="fr-FR" sz="2800" dirty="0" err="1" smtClean="0">
                <a:solidFill>
                  <a:schemeClr val="bg1">
                    <a:lumMod val="75000"/>
                  </a:schemeClr>
                </a:solidFill>
              </a:rPr>
              <a:t>overview</a:t>
            </a:r>
            <a:endParaRPr lang="fr-FR" sz="28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fr-FR" sz="2800" dirty="0" err="1" smtClean="0">
                <a:solidFill>
                  <a:schemeClr val="bg1">
                    <a:lumMod val="75000"/>
                  </a:schemeClr>
                </a:solidFill>
              </a:rPr>
              <a:t>Observing</a:t>
            </a:r>
            <a:r>
              <a:rPr lang="fr-FR" sz="2800" dirty="0" smtClean="0">
                <a:solidFill>
                  <a:schemeClr val="bg1">
                    <a:lumMod val="75000"/>
                  </a:schemeClr>
                </a:solidFill>
              </a:rPr>
              <a:t> modes  </a:t>
            </a:r>
          </a:p>
          <a:p>
            <a:r>
              <a:rPr lang="fr-FR" sz="2800" b="1" dirty="0" smtClean="0"/>
              <a:t>NIRISS GTO program </a:t>
            </a:r>
            <a:r>
              <a:rPr lang="fr-FR" sz="2800" b="1" dirty="0" err="1" smtClean="0"/>
              <a:t>overview</a:t>
            </a:r>
            <a:endParaRPr lang="fr-FR" sz="2800" b="1" dirty="0" smtClean="0"/>
          </a:p>
          <a:p>
            <a:endParaRPr lang="fr-FR" sz="28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F7566B9D-5E40-4AC1-843C-106630788C1C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744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75946" y="217138"/>
            <a:ext cx="6263053" cy="498610"/>
          </a:xfrm>
        </p:spPr>
        <p:txBody>
          <a:bodyPr/>
          <a:lstStyle/>
          <a:p>
            <a:pPr algn="ctr"/>
            <a:r>
              <a:rPr lang="fr-FR" dirty="0" smtClean="0"/>
              <a:t>NIRISS GTO in </a:t>
            </a:r>
            <a:r>
              <a:rPr lang="fr-FR" dirty="0" err="1" smtClean="0"/>
              <a:t>brief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F7566B9D-5E40-4AC1-843C-106630788C1C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52400" y="1143000"/>
            <a:ext cx="8686800" cy="4876800"/>
          </a:xfrm>
          <a:prstGeom prst="rect">
            <a:avLst/>
          </a:prstGeom>
        </p:spPr>
        <p:txBody>
          <a:bodyPr/>
          <a:lstStyle>
            <a:lvl1pPr marL="169863" indent="-16986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1pPr>
            <a:lvl2pPr marL="627063" indent="-16986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-"/>
              <a:defRPr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1084263" indent="-16986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SzPct val="90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Helvetica Neue"/>
                <a:ea typeface="Helvetica Neue"/>
                <a:cs typeface="Helvetica Neue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Helvetica Neue"/>
                <a:ea typeface="Helvetica Neue"/>
                <a:cs typeface="Helvetica Neue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400" dirty="0" smtClean="0"/>
              <a:t>NIRISS team has 450 </a:t>
            </a:r>
            <a:r>
              <a:rPr lang="en-CA" sz="2400" dirty="0" err="1" smtClean="0"/>
              <a:t>hrs</a:t>
            </a:r>
            <a:r>
              <a:rPr lang="en-CA" sz="2400" dirty="0" smtClean="0"/>
              <a:t> (wall clock time)</a:t>
            </a:r>
          </a:p>
          <a:p>
            <a:r>
              <a:rPr lang="en-CA" sz="2400" dirty="0" smtClean="0"/>
              <a:t>Two core programs</a:t>
            </a:r>
          </a:p>
          <a:p>
            <a:pPr lvl="1"/>
            <a:r>
              <a:rPr lang="en-CA" sz="2200" dirty="0" smtClean="0"/>
              <a:t>High-z galaxies with WFSS (~200 </a:t>
            </a:r>
            <a:r>
              <a:rPr lang="en-CA" sz="2200" dirty="0" err="1" smtClean="0"/>
              <a:t>hrs</a:t>
            </a:r>
            <a:r>
              <a:rPr lang="en-CA" sz="2200" dirty="0" smtClean="0"/>
              <a:t>)</a:t>
            </a:r>
          </a:p>
          <a:p>
            <a:pPr lvl="1"/>
            <a:r>
              <a:rPr lang="en-CA" sz="2200" dirty="0" err="1" smtClean="0"/>
              <a:t>Exoplanet</a:t>
            </a:r>
            <a:r>
              <a:rPr lang="en-CA" sz="2200" dirty="0" smtClean="0"/>
              <a:t> characterization (~200hrs) </a:t>
            </a:r>
          </a:p>
          <a:p>
            <a:pPr lvl="2"/>
            <a:r>
              <a:rPr lang="en-CA" sz="2200" dirty="0" smtClean="0"/>
              <a:t>Transit, eclipse and phase curve spectroscopy with SOSS  </a:t>
            </a:r>
          </a:p>
          <a:p>
            <a:pPr lvl="2"/>
            <a:r>
              <a:rPr lang="en-CA" sz="2200" dirty="0" smtClean="0"/>
              <a:t>High-contrast imaging with AMI </a:t>
            </a:r>
          </a:p>
          <a:p>
            <a:r>
              <a:rPr lang="en-CA" sz="2400" dirty="0" smtClean="0"/>
              <a:t>Miscellaneous programs (~50 hours)</a:t>
            </a:r>
          </a:p>
          <a:p>
            <a:pPr lvl="1"/>
            <a:r>
              <a:rPr lang="en-CA" sz="2200" dirty="0" smtClean="0"/>
              <a:t>AGN imaging with AMI</a:t>
            </a:r>
          </a:p>
          <a:p>
            <a:pPr lvl="1"/>
            <a:r>
              <a:rPr lang="en-CA" sz="2200" dirty="0" smtClean="0"/>
              <a:t>Sub-stellar IMF in young clusters with WFSS</a:t>
            </a:r>
          </a:p>
          <a:p>
            <a:pPr lvl="1"/>
            <a:r>
              <a:rPr lang="is-IS" sz="2200" dirty="0" smtClean="0"/>
              <a:t>…</a:t>
            </a:r>
            <a:endParaRPr lang="en-CA" sz="2200" dirty="0" smtClean="0"/>
          </a:p>
          <a:p>
            <a:pPr lvl="1"/>
            <a:endParaRPr lang="en-CA" sz="2200" dirty="0" smtClean="0"/>
          </a:p>
        </p:txBody>
      </p:sp>
    </p:spTree>
    <p:extLst>
      <p:ext uri="{BB962C8B-B14F-4D97-AF65-F5344CB8AC3E}">
        <p14:creationId xmlns:p14="http://schemas.microsoft.com/office/powerpoint/2010/main" val="976209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228600"/>
            <a:ext cx="5348654" cy="990600"/>
          </a:xfrm>
        </p:spPr>
        <p:txBody>
          <a:bodyPr/>
          <a:lstStyle/>
          <a:p>
            <a:pPr algn="ctr"/>
            <a:r>
              <a:rPr lang="fr-FR" dirty="0" smtClean="0"/>
              <a:t>The Canadian </a:t>
            </a:r>
            <a:r>
              <a:rPr lang="fr-FR" dirty="0"/>
              <a:t>NIRISS </a:t>
            </a:r>
            <a:r>
              <a:rPr lang="fr-FR" dirty="0" err="1"/>
              <a:t>Unbiased</a:t>
            </a:r>
            <a:r>
              <a:rPr lang="fr-FR" dirty="0"/>
              <a:t> Cluster Survey </a:t>
            </a:r>
            <a:br>
              <a:rPr lang="fr-FR" dirty="0"/>
            </a:b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F7566B9D-5E40-4AC1-843C-106630788C1C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-304800" y="4648200"/>
            <a:ext cx="8686800" cy="4876800"/>
          </a:xfrm>
          <a:prstGeom prst="rect">
            <a:avLst/>
          </a:prstGeom>
        </p:spPr>
        <p:txBody>
          <a:bodyPr/>
          <a:lstStyle>
            <a:lvl1pPr marL="169863" indent="-16986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1pPr>
            <a:lvl2pPr marL="627063" indent="-16986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-"/>
              <a:defRPr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1084263" indent="-16986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SzPct val="90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Helvetica Neue"/>
                <a:ea typeface="Helvetica Neue"/>
                <a:cs typeface="Helvetica Neue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Helvetica Neue"/>
                <a:ea typeface="Helvetica Neue"/>
                <a:cs typeface="Helvetica Neue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CA" sz="22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00" y="1338486"/>
            <a:ext cx="9220200" cy="551951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715000" y="1447800"/>
            <a:ext cx="3297635" cy="369332"/>
          </a:xfrm>
          <a:prstGeom prst="rect">
            <a:avLst/>
          </a:prstGeom>
          <a:solidFill>
            <a:srgbClr val="CCFFCC"/>
          </a:solidFill>
        </p:spPr>
        <p:txBody>
          <a:bodyPr wrap="none">
            <a:spAutoFit/>
          </a:bodyPr>
          <a:lstStyle/>
          <a:p>
            <a:r>
              <a:rPr lang="en-US" dirty="0"/>
              <a:t>NIRISS High-z Working Group</a:t>
            </a:r>
          </a:p>
        </p:txBody>
      </p:sp>
      <p:sp>
        <p:nvSpPr>
          <p:cNvPr id="7" name="Rectangle 6"/>
          <p:cNvSpPr/>
          <p:nvPr/>
        </p:nvSpPr>
        <p:spPr>
          <a:xfrm>
            <a:off x="6705600" y="1981200"/>
            <a:ext cx="2286000" cy="3970318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r>
              <a:rPr lang="en-US" dirty="0"/>
              <a:t>Bob Abraham</a:t>
            </a:r>
          </a:p>
          <a:p>
            <a:r>
              <a:rPr lang="en-US" dirty="0" err="1"/>
              <a:t>Loic</a:t>
            </a:r>
            <a:r>
              <a:rPr lang="en-US" dirty="0"/>
              <a:t> Albert</a:t>
            </a:r>
          </a:p>
          <a:p>
            <a:r>
              <a:rPr lang="en-US" dirty="0"/>
              <a:t>Gabe </a:t>
            </a:r>
            <a:r>
              <a:rPr lang="en-US" dirty="0" err="1"/>
              <a:t>Brammer</a:t>
            </a:r>
            <a:endParaRPr lang="en-US" dirty="0"/>
          </a:p>
          <a:p>
            <a:r>
              <a:rPr lang="en-US" dirty="0"/>
              <a:t>Pierre </a:t>
            </a:r>
            <a:r>
              <a:rPr lang="en-US" dirty="0" err="1"/>
              <a:t>Chayer</a:t>
            </a:r>
            <a:endParaRPr lang="en-US" dirty="0"/>
          </a:p>
          <a:p>
            <a:r>
              <a:rPr lang="en-US" dirty="0"/>
              <a:t>Van Dixon</a:t>
            </a:r>
          </a:p>
          <a:p>
            <a:r>
              <a:rPr lang="en-US" dirty="0"/>
              <a:t>Rene Doyon</a:t>
            </a:r>
          </a:p>
          <a:p>
            <a:r>
              <a:rPr lang="en-US" dirty="0"/>
              <a:t>Jean Dupuis</a:t>
            </a:r>
          </a:p>
          <a:p>
            <a:r>
              <a:rPr lang="en-US" dirty="0"/>
              <a:t>Laura </a:t>
            </a:r>
            <a:r>
              <a:rPr lang="en-US" dirty="0" err="1"/>
              <a:t>Ferrarese</a:t>
            </a:r>
            <a:endParaRPr lang="en-US" dirty="0"/>
          </a:p>
          <a:p>
            <a:r>
              <a:rPr lang="en-US" dirty="0"/>
              <a:t>Paul </a:t>
            </a:r>
            <a:r>
              <a:rPr lang="en-US" dirty="0" err="1"/>
              <a:t>Goodfrooij</a:t>
            </a:r>
            <a:endParaRPr lang="en-US" dirty="0"/>
          </a:p>
          <a:p>
            <a:r>
              <a:rPr lang="en-US" dirty="0"/>
              <a:t>John Hutchings</a:t>
            </a:r>
          </a:p>
          <a:p>
            <a:r>
              <a:rPr lang="en-US" dirty="0"/>
              <a:t>Andre Martel</a:t>
            </a:r>
          </a:p>
          <a:p>
            <a:r>
              <a:rPr lang="en-US" dirty="0" err="1"/>
              <a:t>Swara</a:t>
            </a:r>
            <a:r>
              <a:rPr lang="en-US" dirty="0"/>
              <a:t> </a:t>
            </a:r>
            <a:r>
              <a:rPr lang="en-US" dirty="0" err="1"/>
              <a:t>Ravindranath</a:t>
            </a:r>
            <a:endParaRPr lang="en-US" dirty="0"/>
          </a:p>
          <a:p>
            <a:r>
              <a:rPr lang="en-US" dirty="0" err="1"/>
              <a:t>Marcin</a:t>
            </a:r>
            <a:r>
              <a:rPr lang="en-US" dirty="0"/>
              <a:t> </a:t>
            </a:r>
            <a:r>
              <a:rPr lang="en-US" dirty="0" err="1"/>
              <a:t>Sawicki</a:t>
            </a:r>
            <a:endParaRPr lang="en-US" dirty="0"/>
          </a:p>
          <a:p>
            <a:r>
              <a:rPr lang="en-US" dirty="0"/>
              <a:t>Chris Willott</a:t>
            </a:r>
          </a:p>
        </p:txBody>
      </p:sp>
      <p:sp>
        <p:nvSpPr>
          <p:cNvPr id="8" name="Rectangle 7"/>
          <p:cNvSpPr/>
          <p:nvPr/>
        </p:nvSpPr>
        <p:spPr>
          <a:xfrm>
            <a:off x="152400" y="5410200"/>
            <a:ext cx="1828800" cy="1200329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r>
              <a:rPr lang="en-US" dirty="0"/>
              <a:t>Studying the Universe in and behind massive lensing clusters</a:t>
            </a:r>
          </a:p>
        </p:txBody>
      </p:sp>
    </p:spTree>
    <p:extLst>
      <p:ext uri="{BB962C8B-B14F-4D97-AF65-F5344CB8AC3E}">
        <p14:creationId xmlns:p14="http://schemas.microsoft.com/office/powerpoint/2010/main" val="3860168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75946" y="217138"/>
            <a:ext cx="6034454" cy="925862"/>
          </a:xfrm>
        </p:spPr>
        <p:txBody>
          <a:bodyPr/>
          <a:lstStyle/>
          <a:p>
            <a:pPr algn="ctr"/>
            <a:r>
              <a:rPr lang="fr-FR" dirty="0" smtClean="0"/>
              <a:t>Science Goals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2"/>
          </p:nvPr>
        </p:nvSpPr>
        <p:spPr>
          <a:xfrm>
            <a:off x="914400" y="914400"/>
            <a:ext cx="7315200" cy="5308600"/>
          </a:xfrm>
        </p:spPr>
        <p:txBody>
          <a:bodyPr/>
          <a:lstStyle/>
          <a:p>
            <a:pPr marL="0" indent="0">
              <a:buNone/>
            </a:pPr>
            <a:r>
              <a:rPr lang="fr-FR" b="1" dirty="0" err="1" smtClean="0"/>
              <a:t>Primary</a:t>
            </a:r>
            <a:r>
              <a:rPr lang="fr-FR" b="1" dirty="0" smtClean="0"/>
              <a:t> </a:t>
            </a:r>
            <a:endParaRPr lang="fr-FR" b="1" dirty="0"/>
          </a:p>
          <a:p>
            <a:pPr marL="1177200" indent="-457200">
              <a:buFont typeface="+mj-lt"/>
              <a:buAutoNum type="arabicPeriod"/>
            </a:pPr>
            <a:r>
              <a:rPr lang="fr-FR" dirty="0"/>
              <a:t>The Evolution of </a:t>
            </a:r>
            <a:r>
              <a:rPr lang="fr-FR" dirty="0" err="1"/>
              <a:t>Dwarf</a:t>
            </a:r>
            <a:r>
              <a:rPr lang="fr-FR" dirty="0"/>
              <a:t> Galaxies </a:t>
            </a:r>
          </a:p>
          <a:p>
            <a:pPr marL="1177200" indent="-457200">
              <a:buFont typeface="+mj-lt"/>
              <a:buAutoNum type="arabicPeriod"/>
            </a:pPr>
            <a:r>
              <a:rPr lang="fr-FR" dirty="0"/>
              <a:t>Galaxies in the </a:t>
            </a:r>
            <a:r>
              <a:rPr lang="fr-FR" dirty="0" err="1"/>
              <a:t>Reionization</a:t>
            </a:r>
            <a:r>
              <a:rPr lang="fr-FR" dirty="0"/>
              <a:t> </a:t>
            </a:r>
            <a:r>
              <a:rPr lang="fr-FR" dirty="0" err="1"/>
              <a:t>Epoch</a:t>
            </a:r>
            <a:r>
              <a:rPr lang="fr-FR" dirty="0"/>
              <a:t> </a:t>
            </a:r>
          </a:p>
          <a:p>
            <a:pPr marL="1177200" indent="-457200">
              <a:buFont typeface="+mj-lt"/>
              <a:buAutoNum type="arabicPeriod"/>
            </a:pPr>
            <a:r>
              <a:rPr lang="fr-FR" dirty="0"/>
              <a:t>Massive Clusters and </a:t>
            </a:r>
            <a:r>
              <a:rPr lang="fr-FR" dirty="0" err="1"/>
              <a:t>Cosmography</a:t>
            </a:r>
            <a:r>
              <a:rPr lang="fr-FR" dirty="0"/>
              <a:t> </a:t>
            </a:r>
          </a:p>
          <a:p>
            <a:endParaRPr lang="fr-FR" dirty="0" smtClean="0"/>
          </a:p>
          <a:p>
            <a:pPr marL="0" indent="0">
              <a:buNone/>
            </a:pPr>
            <a:r>
              <a:rPr lang="fr-FR" b="1" dirty="0" err="1" smtClean="0"/>
              <a:t>Secondary</a:t>
            </a:r>
            <a:r>
              <a:rPr lang="fr-FR" b="1" dirty="0" smtClean="0"/>
              <a:t> </a:t>
            </a:r>
            <a:endParaRPr lang="fr-FR" b="1" dirty="0"/>
          </a:p>
          <a:p>
            <a:pPr marL="1177200" indent="-457200">
              <a:buFont typeface="+mj-lt"/>
              <a:buAutoNum type="arabicPeriod" startAt="4"/>
            </a:pPr>
            <a:r>
              <a:rPr lang="fr-FR" dirty="0" err="1" smtClean="0"/>
              <a:t>Quenching</a:t>
            </a:r>
            <a:r>
              <a:rPr lang="fr-FR" dirty="0" smtClean="0"/>
              <a:t> </a:t>
            </a:r>
            <a:endParaRPr lang="fr-FR" dirty="0"/>
          </a:p>
          <a:p>
            <a:pPr marL="1177200" indent="-457200">
              <a:buFont typeface="+mj-lt"/>
              <a:buAutoNum type="arabicPeriod" startAt="4"/>
            </a:pPr>
            <a:r>
              <a:rPr lang="fr-FR" dirty="0" err="1" smtClean="0"/>
              <a:t>Merger</a:t>
            </a:r>
            <a:r>
              <a:rPr lang="fr-FR" dirty="0" smtClean="0"/>
              <a:t> </a:t>
            </a:r>
            <a:r>
              <a:rPr lang="fr-FR" dirty="0"/>
              <a:t>Rate</a:t>
            </a:r>
          </a:p>
          <a:p>
            <a:pPr marL="1177200" indent="-457200">
              <a:buFont typeface="+mj-lt"/>
              <a:buAutoNum type="arabicPeriod" startAt="4"/>
            </a:pPr>
            <a:r>
              <a:rPr lang="fr-FR" dirty="0" err="1" smtClean="0"/>
              <a:t>Environments</a:t>
            </a:r>
            <a:endParaRPr lang="fr-FR" dirty="0"/>
          </a:p>
          <a:p>
            <a:pPr marL="1177200" indent="-457200">
              <a:buFont typeface="+mj-lt"/>
              <a:buAutoNum type="arabicPeriod" startAt="4"/>
            </a:pPr>
            <a:r>
              <a:rPr lang="fr-FR" dirty="0" err="1"/>
              <a:t>Transients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F7566B9D-5E40-4AC1-843C-106630788C1C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600200" y="4800600"/>
            <a:ext cx="5715000" cy="1754327"/>
          </a:xfrm>
          <a:prstGeom prst="rect">
            <a:avLst/>
          </a:prstGeom>
          <a:ln w="2222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The proposed survey emphasizes two unique features of Wide Field </a:t>
            </a:r>
            <a:r>
              <a:rPr lang="en-US" dirty="0" err="1"/>
              <a:t>Slitless</a:t>
            </a:r>
            <a:r>
              <a:rPr lang="en-US" dirty="0"/>
              <a:t> Spectroscopy with NIRISS: </a:t>
            </a:r>
          </a:p>
          <a:p>
            <a:endParaRPr lang="en-US" dirty="0"/>
          </a:p>
          <a:p>
            <a:r>
              <a:rPr lang="en-US" dirty="0"/>
              <a:t>Very high </a:t>
            </a:r>
            <a:r>
              <a:rPr lang="en-US" b="1" dirty="0"/>
              <a:t>multiplex</a:t>
            </a:r>
            <a:r>
              <a:rPr lang="en-US" dirty="0"/>
              <a:t> factor</a:t>
            </a:r>
          </a:p>
          <a:p>
            <a:endParaRPr lang="en-US" dirty="0"/>
          </a:p>
          <a:p>
            <a:r>
              <a:rPr lang="en-US" b="1" dirty="0"/>
              <a:t>Spatially-resolved</a:t>
            </a:r>
            <a:r>
              <a:rPr lang="en-US" dirty="0"/>
              <a:t> emission lines</a:t>
            </a:r>
          </a:p>
        </p:txBody>
      </p:sp>
    </p:spTree>
    <p:extLst>
      <p:ext uri="{BB962C8B-B14F-4D97-AF65-F5344CB8AC3E}">
        <p14:creationId xmlns:p14="http://schemas.microsoft.com/office/powerpoint/2010/main" val="2826268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66800" y="228600"/>
            <a:ext cx="6034454" cy="533400"/>
          </a:xfrm>
        </p:spPr>
        <p:txBody>
          <a:bodyPr/>
          <a:lstStyle/>
          <a:p>
            <a:pPr algn="ctr"/>
            <a:r>
              <a:rPr lang="fr-FR" dirty="0" smtClean="0"/>
              <a:t>Survey Design</a:t>
            </a:r>
            <a:endParaRPr lang="fr-FR" dirty="0"/>
          </a:p>
        </p:txBody>
      </p:sp>
      <p:pic>
        <p:nvPicPr>
          <p:cNvPr id="5" name="Content Placeholder 4" descr="Untitled.png"/>
          <p:cNvPicPr>
            <a:picLocks noGrp="1" noChangeAspect="1"/>
          </p:cNvPicPr>
          <p:nvPr>
            <p:ph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571" b="-6571"/>
          <a:stretch>
            <a:fillRect/>
          </a:stretch>
        </p:blipFill>
        <p:spPr/>
      </p:pic>
      <p:sp>
        <p:nvSpPr>
          <p:cNvPr id="4" name="Espace réservé du numéro de diapositive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F7566B9D-5E40-4AC1-843C-106630788C1C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610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2"/>
          </p:nvPr>
        </p:nvSpPr>
        <p:spPr>
          <a:xfrm>
            <a:off x="457200" y="990600"/>
            <a:ext cx="8217877" cy="5308600"/>
          </a:xfrm>
        </p:spPr>
        <p:txBody>
          <a:bodyPr/>
          <a:lstStyle/>
          <a:p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/>
              <a:t>will</a:t>
            </a:r>
            <a:r>
              <a:rPr lang="fr-FR" dirty="0"/>
              <a:t> observe six </a:t>
            </a:r>
            <a:r>
              <a:rPr lang="fr-FR" dirty="0" err="1"/>
              <a:t>strong-lensing</a:t>
            </a:r>
            <a:r>
              <a:rPr lang="fr-FR" dirty="0"/>
              <a:t> </a:t>
            </a:r>
            <a:r>
              <a:rPr lang="fr-FR" dirty="0" err="1"/>
              <a:t>galaxy</a:t>
            </a:r>
            <a:r>
              <a:rPr lang="fr-FR" dirty="0"/>
              <a:t> cluster </a:t>
            </a:r>
            <a:r>
              <a:rPr lang="fr-FR" dirty="0" err="1"/>
              <a:t>fields</a:t>
            </a:r>
            <a:r>
              <a:rPr lang="fr-FR" dirty="0"/>
              <a:t> </a:t>
            </a:r>
            <a:r>
              <a:rPr lang="fr-FR" dirty="0" err="1"/>
              <a:t>at</a:t>
            </a:r>
            <a:r>
              <a:rPr lang="fr-FR" dirty="0"/>
              <a:t> 0.35&lt;z&lt;0.7. </a:t>
            </a:r>
            <a:r>
              <a:rPr lang="fr-FR" b="1" dirty="0"/>
              <a:t>L</a:t>
            </a:r>
            <a:r>
              <a:rPr lang="fr-FR" b="1" dirty="0" smtClean="0"/>
              <a:t>arge </a:t>
            </a:r>
            <a:r>
              <a:rPr lang="fr-FR" b="1" dirty="0" err="1"/>
              <a:t>sample</a:t>
            </a:r>
            <a:r>
              <a:rPr lang="fr-FR" b="1" dirty="0"/>
              <a:t> </a:t>
            </a:r>
            <a:r>
              <a:rPr lang="fr-FR" dirty="0"/>
              <a:t>of distant galaxies (~3000 </a:t>
            </a:r>
            <a:r>
              <a:rPr lang="fr-FR" dirty="0" err="1"/>
              <a:t>at</a:t>
            </a:r>
            <a:r>
              <a:rPr lang="fr-FR" dirty="0"/>
              <a:t> z&gt;1.7</a:t>
            </a:r>
            <a:r>
              <a:rPr lang="fr-FR" dirty="0" smtClean="0"/>
              <a:t>).</a:t>
            </a:r>
          </a:p>
          <a:p>
            <a:endParaRPr lang="fr-FR" dirty="0"/>
          </a:p>
          <a:p>
            <a:r>
              <a:rPr lang="fr-FR" dirty="0"/>
              <a:t>The NIRISS </a:t>
            </a:r>
            <a:r>
              <a:rPr lang="fr-FR" dirty="0" err="1"/>
              <a:t>integration</a:t>
            </a:r>
            <a:r>
              <a:rPr lang="fr-FR" dirty="0"/>
              <a:t> time of 6.3 </a:t>
            </a:r>
            <a:r>
              <a:rPr lang="fr-FR" dirty="0" err="1"/>
              <a:t>hours</a:t>
            </a:r>
            <a:r>
              <a:rPr lang="fr-FR" dirty="0"/>
              <a:t> per </a:t>
            </a:r>
            <a:r>
              <a:rPr lang="fr-FR" dirty="0" err="1"/>
              <a:t>filter</a:t>
            </a:r>
            <a:r>
              <a:rPr lang="fr-FR" dirty="0"/>
              <a:t>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produce</a:t>
            </a:r>
            <a:r>
              <a:rPr lang="fr-FR" dirty="0"/>
              <a:t> </a:t>
            </a:r>
            <a:r>
              <a:rPr lang="fr-FR" dirty="0" err="1"/>
              <a:t>unrivalled</a:t>
            </a:r>
            <a:r>
              <a:rPr lang="fr-FR" dirty="0"/>
              <a:t> </a:t>
            </a:r>
            <a:r>
              <a:rPr lang="fr-FR" b="1" dirty="0" err="1"/>
              <a:t>deep</a:t>
            </a:r>
            <a:r>
              <a:rPr lang="fr-FR" dirty="0"/>
              <a:t> </a:t>
            </a:r>
            <a:r>
              <a:rPr lang="fr-FR" dirty="0" err="1"/>
              <a:t>slitless</a:t>
            </a:r>
            <a:r>
              <a:rPr lang="fr-FR" dirty="0"/>
              <a:t> </a:t>
            </a:r>
            <a:r>
              <a:rPr lang="fr-FR" dirty="0" err="1"/>
              <a:t>spectroscopy</a:t>
            </a:r>
            <a:r>
              <a:rPr lang="fr-FR" dirty="0"/>
              <a:t> more </a:t>
            </a:r>
            <a:r>
              <a:rPr lang="fr-FR" dirty="0" err="1"/>
              <a:t>than</a:t>
            </a:r>
            <a:r>
              <a:rPr lang="fr-FR" dirty="0"/>
              <a:t> an </a:t>
            </a:r>
            <a:r>
              <a:rPr lang="fr-FR" dirty="0" err="1"/>
              <a:t>order</a:t>
            </a:r>
            <a:r>
              <a:rPr lang="fr-FR" dirty="0"/>
              <a:t> of magnitude </a:t>
            </a:r>
            <a:r>
              <a:rPr lang="fr-FR" dirty="0" err="1"/>
              <a:t>deeper</a:t>
            </a:r>
            <a:r>
              <a:rPr lang="fr-FR" dirty="0"/>
              <a:t> </a:t>
            </a:r>
            <a:r>
              <a:rPr lang="fr-FR" dirty="0" err="1"/>
              <a:t>than</a:t>
            </a:r>
            <a:r>
              <a:rPr lang="fr-FR" dirty="0"/>
              <a:t> </a:t>
            </a:r>
            <a:r>
              <a:rPr lang="fr-FR" dirty="0" err="1"/>
              <a:t>previous</a:t>
            </a:r>
            <a:r>
              <a:rPr lang="fr-FR" dirty="0"/>
              <a:t> </a:t>
            </a:r>
            <a:r>
              <a:rPr lang="fr-FR" dirty="0" err="1"/>
              <a:t>studies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Hubble </a:t>
            </a:r>
            <a:r>
              <a:rPr lang="fr-FR" dirty="0" err="1"/>
              <a:t>at</a:t>
            </a:r>
            <a:r>
              <a:rPr lang="fr-FR" dirty="0"/>
              <a:t> </a:t>
            </a:r>
            <a:r>
              <a:rPr lang="fr-FR" dirty="0" err="1"/>
              <a:t>much</a:t>
            </a:r>
            <a:r>
              <a:rPr lang="fr-FR" dirty="0"/>
              <a:t> </a:t>
            </a:r>
            <a:r>
              <a:rPr lang="fr-FR" dirty="0" err="1"/>
              <a:t>higher</a:t>
            </a:r>
            <a:r>
              <a:rPr lang="fr-FR" dirty="0"/>
              <a:t> spatial </a:t>
            </a:r>
            <a:r>
              <a:rPr lang="fr-FR" dirty="0" err="1"/>
              <a:t>resolution</a:t>
            </a:r>
            <a:r>
              <a:rPr lang="fr-FR" dirty="0"/>
              <a:t> and </a:t>
            </a:r>
            <a:r>
              <a:rPr lang="fr-FR" dirty="0" err="1"/>
              <a:t>wider</a:t>
            </a:r>
            <a:r>
              <a:rPr lang="fr-FR" dirty="0"/>
              <a:t> </a:t>
            </a:r>
            <a:r>
              <a:rPr lang="fr-FR" dirty="0" err="1"/>
              <a:t>wavelength</a:t>
            </a:r>
            <a:r>
              <a:rPr lang="fr-FR" dirty="0"/>
              <a:t> range.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F7566B9D-5E40-4AC1-843C-106630788C1C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1066800" y="228600"/>
            <a:ext cx="6034454" cy="533400"/>
          </a:xfrm>
        </p:spPr>
        <p:txBody>
          <a:bodyPr/>
          <a:lstStyle/>
          <a:p>
            <a:pPr algn="ctr"/>
            <a:r>
              <a:rPr lang="fr-FR" dirty="0" smtClean="0"/>
              <a:t>Survey Design</a:t>
            </a:r>
            <a:endParaRPr lang="fr-FR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581400"/>
            <a:ext cx="8534400" cy="249250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90800" y="6096000"/>
            <a:ext cx="38159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Target </a:t>
            </a:r>
            <a:r>
              <a:rPr lang="fr-FR" dirty="0" err="1" smtClean="0"/>
              <a:t>list</a:t>
            </a:r>
            <a:r>
              <a:rPr lang="fr-FR" dirty="0" smtClean="0"/>
              <a:t> to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finalized</a:t>
            </a:r>
            <a:r>
              <a:rPr lang="fr-FR" dirty="0"/>
              <a:t> </a:t>
            </a:r>
            <a:r>
              <a:rPr lang="fr-FR" dirty="0" smtClean="0"/>
              <a:t>April 2017.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697200" y="3675600"/>
            <a:ext cx="853200" cy="304800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dirty="0" smtClean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980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Summary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2"/>
          </p:nvPr>
        </p:nvSpPr>
        <p:spPr>
          <a:xfrm>
            <a:off x="457200" y="990600"/>
            <a:ext cx="8217877" cy="5308600"/>
          </a:xfrm>
        </p:spPr>
        <p:txBody>
          <a:bodyPr/>
          <a:lstStyle/>
          <a:p>
            <a:r>
              <a:rPr lang="fr-FR" dirty="0" smtClean="0"/>
              <a:t>NIRISS has unique and </a:t>
            </a:r>
            <a:r>
              <a:rPr lang="fr-FR" dirty="0" err="1" smtClean="0"/>
              <a:t>complementary</a:t>
            </a:r>
            <a:r>
              <a:rPr lang="fr-FR" dirty="0" smtClean="0"/>
              <a:t>/</a:t>
            </a:r>
            <a:r>
              <a:rPr lang="fr-FR" dirty="0" err="1" smtClean="0"/>
              <a:t>redundant</a:t>
            </a:r>
            <a:r>
              <a:rPr lang="fr-FR" dirty="0" smtClean="0"/>
              <a:t> </a:t>
            </a:r>
            <a:r>
              <a:rPr lang="fr-FR" dirty="0" err="1" smtClean="0"/>
              <a:t>capabilties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NIRCam</a:t>
            </a:r>
            <a:r>
              <a:rPr lang="fr-FR" dirty="0" smtClean="0"/>
              <a:t> (</a:t>
            </a:r>
            <a:r>
              <a:rPr lang="fr-FR" dirty="0" err="1" smtClean="0"/>
              <a:t>imaging</a:t>
            </a:r>
            <a:r>
              <a:rPr lang="fr-FR" dirty="0" smtClean="0"/>
              <a:t>) and </a:t>
            </a:r>
            <a:r>
              <a:rPr lang="fr-FR" dirty="0" err="1" smtClean="0"/>
              <a:t>NIRSpec</a:t>
            </a:r>
            <a:r>
              <a:rPr lang="fr-FR" dirty="0" smtClean="0"/>
              <a:t> (MOS).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 smtClean="0"/>
              <a:t>NIRISS Wide-Field </a:t>
            </a:r>
            <a:r>
              <a:rPr lang="fr-FR" dirty="0" err="1" smtClean="0"/>
              <a:t>Slitless</a:t>
            </a:r>
            <a:r>
              <a:rPr lang="fr-FR" dirty="0" smtClean="0"/>
              <a:t> </a:t>
            </a:r>
            <a:r>
              <a:rPr lang="fr-FR" dirty="0" err="1" smtClean="0"/>
              <a:t>Spectroscopy</a:t>
            </a:r>
            <a:r>
              <a:rPr lang="fr-FR" dirty="0" smtClean="0"/>
              <a:t> </a:t>
            </a:r>
            <a:r>
              <a:rPr lang="fr-FR" dirty="0" err="1" smtClean="0"/>
              <a:t>provides</a:t>
            </a:r>
            <a:r>
              <a:rPr lang="fr-FR" dirty="0" smtClean="0"/>
              <a:t> a </a:t>
            </a:r>
            <a:r>
              <a:rPr lang="fr-FR" dirty="0" err="1" smtClean="0"/>
              <a:t>powerful</a:t>
            </a:r>
            <a:r>
              <a:rPr lang="fr-FR" dirty="0" smtClean="0"/>
              <a:t> alternative/</a:t>
            </a:r>
            <a:r>
              <a:rPr lang="fr-FR" dirty="0" err="1" smtClean="0"/>
              <a:t>complement</a:t>
            </a:r>
            <a:r>
              <a:rPr lang="fr-FR" dirty="0" smtClean="0"/>
              <a:t> to </a:t>
            </a:r>
            <a:r>
              <a:rPr lang="fr-FR" dirty="0" err="1" smtClean="0"/>
              <a:t>NIRSpec</a:t>
            </a:r>
            <a:r>
              <a:rPr lang="fr-FR" dirty="0" smtClean="0"/>
              <a:t> MOS </a:t>
            </a:r>
            <a:r>
              <a:rPr lang="fr-FR" dirty="0" err="1" smtClean="0"/>
              <a:t>when</a:t>
            </a:r>
            <a:r>
              <a:rPr lang="fr-FR" dirty="0" smtClean="0"/>
              <a:t> </a:t>
            </a:r>
            <a:r>
              <a:rPr lang="fr-FR" dirty="0" err="1" smtClean="0"/>
              <a:t>high</a:t>
            </a:r>
            <a:r>
              <a:rPr lang="fr-FR" dirty="0" smtClean="0"/>
              <a:t> </a:t>
            </a:r>
            <a:r>
              <a:rPr lang="fr-FR" dirty="0" err="1" smtClean="0"/>
              <a:t>redshift</a:t>
            </a:r>
            <a:r>
              <a:rPr lang="fr-FR" dirty="0" smtClean="0"/>
              <a:t> </a:t>
            </a:r>
            <a:r>
              <a:rPr lang="fr-FR" dirty="0" err="1" smtClean="0"/>
              <a:t>completeness</a:t>
            </a:r>
            <a:r>
              <a:rPr lang="fr-FR" dirty="0" smtClean="0"/>
              <a:t> </a:t>
            </a:r>
            <a:r>
              <a:rPr lang="fr-FR" dirty="0" err="1" smtClean="0"/>
              <a:t>required</a:t>
            </a:r>
            <a:r>
              <a:rPr lang="fr-FR" dirty="0" smtClean="0"/>
              <a:t>.</a:t>
            </a:r>
          </a:p>
          <a:p>
            <a:endParaRPr lang="fr-FR" dirty="0" smtClean="0"/>
          </a:p>
          <a:p>
            <a:r>
              <a:rPr lang="fr-FR" dirty="0" err="1" smtClean="0"/>
              <a:t>Low</a:t>
            </a:r>
            <a:r>
              <a:rPr lang="fr-FR" dirty="0" smtClean="0"/>
              <a:t> </a:t>
            </a:r>
            <a:r>
              <a:rPr lang="fr-FR" dirty="0" err="1" smtClean="0"/>
              <a:t>resolution</a:t>
            </a:r>
            <a:r>
              <a:rPr lang="fr-FR" dirty="0" smtClean="0"/>
              <a:t> </a:t>
            </a:r>
            <a:r>
              <a:rPr lang="fr-FR" dirty="0" err="1"/>
              <a:t>g</a:t>
            </a:r>
            <a:r>
              <a:rPr lang="fr-FR" dirty="0" err="1" smtClean="0"/>
              <a:t>rism</a:t>
            </a:r>
            <a:r>
              <a:rPr lang="fr-FR" dirty="0" smtClean="0"/>
              <a:t> </a:t>
            </a:r>
            <a:r>
              <a:rPr lang="fr-FR" dirty="0" err="1" smtClean="0"/>
              <a:t>spectroscopy</a:t>
            </a:r>
            <a:r>
              <a:rPr lang="fr-FR" dirty="0" smtClean="0"/>
              <a:t> </a:t>
            </a:r>
            <a:r>
              <a:rPr lang="fr-FR" dirty="0" err="1" smtClean="0"/>
              <a:t>particularly</a:t>
            </a:r>
            <a:r>
              <a:rPr lang="fr-FR" dirty="0" smtClean="0"/>
              <a:t> important for </a:t>
            </a:r>
            <a:r>
              <a:rPr lang="fr-FR" dirty="0" err="1" smtClean="0"/>
              <a:t>emission</a:t>
            </a:r>
            <a:r>
              <a:rPr lang="fr-FR" dirty="0" smtClean="0"/>
              <a:t> line </a:t>
            </a:r>
            <a:r>
              <a:rPr lang="fr-FR" dirty="0" err="1" smtClean="0"/>
              <a:t>maps</a:t>
            </a:r>
            <a:r>
              <a:rPr lang="fr-FR" dirty="0" smtClean="0"/>
              <a:t> of </a:t>
            </a:r>
            <a:r>
              <a:rPr lang="fr-FR" dirty="0" err="1" smtClean="0"/>
              <a:t>low-luminosity</a:t>
            </a:r>
            <a:r>
              <a:rPr lang="fr-FR" dirty="0" smtClean="0"/>
              <a:t> galaxies 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F7566B9D-5E40-4AC1-843C-106630788C1C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pic>
        <p:nvPicPr>
          <p:cNvPr id="5" name="Picture 4" descr="NIRISS_sim_1923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419600"/>
            <a:ext cx="8229600" cy="18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080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F7566B9D-5E40-4AC1-843C-106630788C1C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poster_JWST2016_Montreal_cro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8115"/>
            <a:ext cx="9144000" cy="748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545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75947" y="217138"/>
            <a:ext cx="6339254" cy="498610"/>
          </a:xfrm>
        </p:spPr>
        <p:txBody>
          <a:bodyPr/>
          <a:lstStyle/>
          <a:p>
            <a:pPr algn="ctr"/>
            <a:r>
              <a:rPr lang="fr-FR" dirty="0" smtClean="0"/>
              <a:t>FGS/NIRISS </a:t>
            </a:r>
            <a:r>
              <a:rPr lang="fr-FR" dirty="0" err="1" smtClean="0"/>
              <a:t>overview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F7566B9D-5E40-4AC1-843C-106630788C1C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4294967295"/>
          </p:nvPr>
        </p:nvSpPr>
        <p:spPr>
          <a:xfrm>
            <a:off x="152400" y="1143000"/>
            <a:ext cx="8686800" cy="4876800"/>
          </a:xfrm>
          <a:prstGeom prst="rect">
            <a:avLst/>
          </a:prstGeom>
        </p:spPr>
        <p:txBody>
          <a:bodyPr/>
          <a:lstStyle/>
          <a:p>
            <a:r>
              <a:rPr lang="en-CA" sz="2000" dirty="0" smtClean="0"/>
              <a:t>Two instruments in one box </a:t>
            </a:r>
            <a:endParaRPr lang="en-CA" sz="2000" dirty="0" smtClean="0"/>
          </a:p>
          <a:p>
            <a:r>
              <a:rPr lang="en-CA" sz="2000" b="1" dirty="0" smtClean="0">
                <a:solidFill>
                  <a:srgbClr val="3366FF"/>
                </a:solidFill>
              </a:rPr>
              <a:t>FGS </a:t>
            </a:r>
            <a:r>
              <a:rPr lang="en-CA" sz="2000" b="1" dirty="0" smtClean="0">
                <a:solidFill>
                  <a:srgbClr val="3366FF"/>
                </a:solidFill>
              </a:rPr>
              <a:t>(Fine Guidance Sensor) </a:t>
            </a:r>
          </a:p>
          <a:p>
            <a:pPr lvl="1"/>
            <a:r>
              <a:rPr lang="en-CA" dirty="0" smtClean="0"/>
              <a:t>Provides fine guiding to the observatory </a:t>
            </a:r>
          </a:p>
          <a:p>
            <a:pPr lvl="1"/>
            <a:r>
              <a:rPr lang="en-CA" dirty="0" smtClean="0"/>
              <a:t>0.6-5 </a:t>
            </a:r>
            <a:r>
              <a:rPr lang="en-CA" dirty="0" err="1" smtClean="0"/>
              <a:t>μm</a:t>
            </a:r>
            <a:r>
              <a:rPr lang="en-CA" dirty="0" smtClean="0"/>
              <a:t> IR camera. </a:t>
            </a:r>
            <a:endParaRPr lang="en-CA" dirty="0" smtClean="0"/>
          </a:p>
          <a:p>
            <a:pPr lvl="1"/>
            <a:r>
              <a:rPr lang="en-CA" dirty="0" smtClean="0"/>
              <a:t>No </a:t>
            </a:r>
            <a:r>
              <a:rPr lang="en-CA" dirty="0" smtClean="0"/>
              <a:t>filters, single optical train </a:t>
            </a:r>
            <a:r>
              <a:rPr lang="en-CA" dirty="0" smtClean="0"/>
              <a:t>with </a:t>
            </a:r>
            <a:r>
              <a:rPr lang="en-CA" dirty="0" smtClean="0"/>
              <a:t>two redundant </a:t>
            </a:r>
            <a:r>
              <a:rPr lang="en-CA" dirty="0" smtClean="0"/>
              <a:t>detectors </a:t>
            </a:r>
            <a:r>
              <a:rPr lang="en-CA" dirty="0" smtClean="0"/>
              <a:t>each with a FOV of 2.3’x2.3’</a:t>
            </a:r>
          </a:p>
          <a:p>
            <a:pPr lvl="2"/>
            <a:r>
              <a:rPr lang="en-CA" sz="2000" dirty="0" smtClean="0"/>
              <a:t>Noise equivalent angle (one axis): 4 </a:t>
            </a:r>
            <a:r>
              <a:rPr lang="en-CA" sz="2000" dirty="0" err="1" smtClean="0"/>
              <a:t>milliarcsec</a:t>
            </a:r>
            <a:endParaRPr lang="en-CA" sz="2000" dirty="0" smtClean="0"/>
          </a:p>
          <a:p>
            <a:pPr lvl="2"/>
            <a:r>
              <a:rPr lang="en-CA" sz="2000" dirty="0" smtClean="0"/>
              <a:t>95% sky coverage down to J</a:t>
            </a:r>
            <a:r>
              <a:rPr lang="en-CA" sz="2000" baseline="-25000" dirty="0" smtClean="0"/>
              <a:t>AB</a:t>
            </a:r>
            <a:r>
              <a:rPr lang="en-CA" sz="2000" dirty="0" smtClean="0"/>
              <a:t>=18.9</a:t>
            </a:r>
          </a:p>
          <a:p>
            <a:r>
              <a:rPr lang="en-CA" sz="2000" b="1" dirty="0" smtClean="0">
                <a:solidFill>
                  <a:srgbClr val="3366FF"/>
                </a:solidFill>
              </a:rPr>
              <a:t>NIRISS (Near-Infrared Imager and </a:t>
            </a:r>
            <a:r>
              <a:rPr lang="en-CA" sz="2000" b="1" dirty="0" err="1" smtClean="0">
                <a:solidFill>
                  <a:srgbClr val="3366FF"/>
                </a:solidFill>
              </a:rPr>
              <a:t>Slitless</a:t>
            </a:r>
            <a:r>
              <a:rPr lang="en-CA" sz="2000" b="1" dirty="0" smtClean="0">
                <a:solidFill>
                  <a:srgbClr val="3366FF"/>
                </a:solidFill>
              </a:rPr>
              <a:t> Spectrograph)</a:t>
            </a:r>
          </a:p>
          <a:p>
            <a:pPr lvl="1"/>
            <a:r>
              <a:rPr lang="en-CA" dirty="0" smtClean="0"/>
              <a:t>0.6-5 </a:t>
            </a:r>
            <a:r>
              <a:rPr lang="en-CA" dirty="0" err="1" smtClean="0"/>
              <a:t>μm</a:t>
            </a:r>
            <a:r>
              <a:rPr lang="en-CA" dirty="0" smtClean="0"/>
              <a:t> IR camera similar to </a:t>
            </a:r>
            <a:r>
              <a:rPr lang="en-CA" dirty="0" err="1" smtClean="0"/>
              <a:t>NIRCam</a:t>
            </a:r>
            <a:r>
              <a:rPr lang="en-CA" dirty="0" smtClean="0"/>
              <a:t> LW</a:t>
            </a:r>
            <a:endParaRPr lang="en-CA" dirty="0" smtClean="0">
              <a:ea typeface="ＭＳ Ｐゴシック" pitchFamily="-83" charset="-128"/>
            </a:endParaRPr>
          </a:p>
          <a:p>
            <a:pPr lvl="1"/>
            <a:r>
              <a:rPr lang="en-CA" dirty="0" smtClean="0">
                <a:ea typeface="ＭＳ Ｐゴシック" pitchFamily="-83" charset="-128"/>
              </a:rPr>
              <a:t>Four observing modes </a:t>
            </a:r>
            <a:endParaRPr lang="en-CA" sz="1600" dirty="0" smtClean="0"/>
          </a:p>
          <a:p>
            <a:pPr lvl="1"/>
            <a:r>
              <a:rPr lang="en-CA" dirty="0" smtClean="0">
                <a:ea typeface="ＭＳ Ｐゴシック" pitchFamily="-83" charset="-128"/>
              </a:rPr>
              <a:t>Main science drivers</a:t>
            </a:r>
          </a:p>
          <a:p>
            <a:pPr lvl="2"/>
            <a:r>
              <a:rPr lang="en-CA" dirty="0">
                <a:ea typeface="ＭＳ Ｐゴシック" pitchFamily="-83" charset="-128"/>
              </a:rPr>
              <a:t>G</a:t>
            </a:r>
            <a:r>
              <a:rPr lang="en-CA" dirty="0" smtClean="0">
                <a:ea typeface="ＭＳ Ｐゴシック" pitchFamily="-83" charset="-128"/>
              </a:rPr>
              <a:t>alaxy evolution</a:t>
            </a:r>
            <a:endParaRPr lang="en-CA" dirty="0" smtClean="0">
              <a:ea typeface="ＭＳ Ｐゴシック" pitchFamily="-83" charset="-128"/>
            </a:endParaRPr>
          </a:p>
          <a:p>
            <a:pPr lvl="2"/>
            <a:r>
              <a:rPr lang="en-CA" dirty="0" err="1" smtClean="0">
                <a:ea typeface="ＭＳ Ｐゴシック" pitchFamily="-83" charset="-128"/>
              </a:rPr>
              <a:t>Exoplanet</a:t>
            </a:r>
            <a:r>
              <a:rPr lang="en-CA" dirty="0" smtClean="0">
                <a:ea typeface="ＭＳ Ｐゴシック" pitchFamily="-83" charset="-128"/>
              </a:rPr>
              <a:t> </a:t>
            </a:r>
            <a:r>
              <a:rPr lang="en-CA" dirty="0" smtClean="0">
                <a:ea typeface="ＭＳ Ｐゴシック" pitchFamily="-83" charset="-128"/>
              </a:rPr>
              <a:t>spectroscopy</a:t>
            </a:r>
            <a:endParaRPr lang="en-CA" dirty="0" smtClean="0">
              <a:ea typeface="ＭＳ Ｐゴシック" pitchFamily="-83" charset="-128"/>
            </a:endParaRPr>
          </a:p>
          <a:p>
            <a:pPr lvl="2"/>
            <a:r>
              <a:rPr lang="en-CA" dirty="0" smtClean="0">
                <a:ea typeface="ＭＳ Ｐゴシック" pitchFamily="-83" charset="-128"/>
              </a:rPr>
              <a:t>High-contrast imaging </a:t>
            </a:r>
          </a:p>
        </p:txBody>
      </p:sp>
      <p:pic>
        <p:nvPicPr>
          <p:cNvPr id="6" name="Espace réservé du contenu 4" descr="11-7636.jpg"/>
          <p:cNvPicPr>
            <a:picLocks noChangeAspect="1"/>
          </p:cNvPicPr>
          <p:nvPr/>
        </p:nvPicPr>
        <p:blipFill>
          <a:blip r:embed="rId2"/>
          <a:srcRect l="-13281" r="-13281"/>
          <a:stretch>
            <a:fillRect/>
          </a:stretch>
        </p:blipFill>
        <p:spPr bwMode="auto">
          <a:xfrm>
            <a:off x="5181600" y="762000"/>
            <a:ext cx="2976563" cy="1763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 descr="P109068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4343400"/>
            <a:ext cx="29464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371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NIRISS </a:t>
            </a:r>
            <a:r>
              <a:rPr lang="fr-FR" dirty="0" err="1" smtClean="0"/>
              <a:t>overview</a:t>
            </a:r>
            <a:r>
              <a:rPr lang="fr-FR" dirty="0" smtClean="0"/>
              <a:t> </a:t>
            </a:r>
            <a:r>
              <a:rPr lang="fr-FR" baseline="30000" dirty="0" smtClean="0"/>
              <a:t>1</a:t>
            </a:r>
            <a:endParaRPr lang="fr-FR" baseline="300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F7566B9D-5E40-4AC1-843C-106630788C1C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82" y="990600"/>
            <a:ext cx="8610600" cy="5067007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457200" y="6324600"/>
            <a:ext cx="8571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 </a:t>
            </a:r>
            <a:r>
              <a:rPr lang="fr-FR" baseline="30000" dirty="0" smtClean="0"/>
              <a:t>1</a:t>
            </a:r>
            <a:r>
              <a:rPr lang="fr-FR" dirty="0" smtClean="0"/>
              <a:t> </a:t>
            </a:r>
            <a:r>
              <a:rPr lang="fr-FR" dirty="0"/>
              <a:t>http://</a:t>
            </a:r>
            <a:r>
              <a:rPr lang="fr-FR" dirty="0" err="1"/>
              <a:t>www.stsci.edu</a:t>
            </a:r>
            <a:r>
              <a:rPr lang="fr-FR" dirty="0"/>
              <a:t>/</a:t>
            </a:r>
            <a:r>
              <a:rPr lang="fr-FR" dirty="0" err="1"/>
              <a:t>jwst</a:t>
            </a:r>
            <a:r>
              <a:rPr lang="fr-FR" dirty="0"/>
              <a:t>/instruments/</a:t>
            </a:r>
            <a:r>
              <a:rPr lang="fr-FR" dirty="0" err="1"/>
              <a:t>niriss</a:t>
            </a:r>
            <a:r>
              <a:rPr lang="fr-FR" dirty="0"/>
              <a:t>/</a:t>
            </a:r>
            <a:r>
              <a:rPr lang="fr-FR" dirty="0" err="1"/>
              <a:t>docarchive</a:t>
            </a:r>
            <a:r>
              <a:rPr lang="fr-FR" dirty="0"/>
              <a:t>/NIRISS-</a:t>
            </a:r>
            <a:r>
              <a:rPr lang="fr-FR" dirty="0" err="1"/>
              <a:t>pocket</a:t>
            </a:r>
            <a:r>
              <a:rPr lang="fr-FR" dirty="0"/>
              <a:t>-</a:t>
            </a:r>
            <a:r>
              <a:rPr lang="fr-FR" dirty="0" err="1"/>
              <a:t>guide.pdf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5153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Dual </a:t>
            </a:r>
            <a:r>
              <a:rPr lang="fr-FR" dirty="0" err="1" smtClean="0"/>
              <a:t>wheel</a:t>
            </a:r>
            <a:r>
              <a:rPr lang="fr-FR" dirty="0" smtClean="0"/>
              <a:t> </a:t>
            </a:r>
            <a:r>
              <a:rPr lang="fr-FR" dirty="0" err="1" smtClean="0"/>
              <a:t>optical</a:t>
            </a:r>
            <a:r>
              <a:rPr lang="fr-FR" dirty="0" smtClean="0"/>
              <a:t> </a:t>
            </a:r>
            <a:r>
              <a:rPr lang="fr-FR" dirty="0" err="1" smtClean="0"/>
              <a:t>elements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F7566B9D-5E40-4AC1-843C-106630788C1C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8" name="Espace réservé du contenu 4" descr="DW_layout.pdf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t="-9259" b="-9259"/>
          <a:stretch>
            <a:fillRect/>
          </a:stretch>
        </p:blipFill>
        <p:spPr>
          <a:xfrm>
            <a:off x="457200" y="990600"/>
            <a:ext cx="82296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085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Outline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fr-FR" sz="2800" dirty="0" smtClean="0">
                <a:solidFill>
                  <a:schemeClr val="bg1">
                    <a:lumMod val="75000"/>
                  </a:schemeClr>
                </a:solidFill>
              </a:rPr>
              <a:t>Instrument </a:t>
            </a:r>
            <a:r>
              <a:rPr lang="fr-FR" sz="2800" dirty="0" err="1" smtClean="0">
                <a:solidFill>
                  <a:schemeClr val="bg1">
                    <a:lumMod val="75000"/>
                  </a:schemeClr>
                </a:solidFill>
              </a:rPr>
              <a:t>overview</a:t>
            </a:r>
            <a:endParaRPr lang="fr-FR" sz="28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fr-FR" sz="2800" b="1" dirty="0" err="1" smtClean="0"/>
              <a:t>Observing</a:t>
            </a:r>
            <a:r>
              <a:rPr lang="fr-FR" sz="2800" b="1" dirty="0" smtClean="0"/>
              <a:t> modes  </a:t>
            </a:r>
            <a:endParaRPr lang="fr-FR" sz="26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fr-FR" sz="2800" dirty="0" smtClean="0">
                <a:solidFill>
                  <a:schemeClr val="bg1">
                    <a:lumMod val="75000"/>
                  </a:schemeClr>
                </a:solidFill>
              </a:rPr>
              <a:t>NIRISS GTO program </a:t>
            </a:r>
            <a:r>
              <a:rPr lang="fr-FR" sz="2800" dirty="0" err="1" smtClean="0">
                <a:solidFill>
                  <a:schemeClr val="bg1">
                    <a:lumMod val="75000"/>
                  </a:schemeClr>
                </a:solidFill>
              </a:rPr>
              <a:t>overview</a:t>
            </a:r>
            <a:endParaRPr lang="fr-FR" sz="2800" dirty="0" smtClean="0">
              <a:solidFill>
                <a:schemeClr val="bg1">
                  <a:lumMod val="75000"/>
                </a:schemeClr>
              </a:solidFill>
            </a:endParaRPr>
          </a:p>
          <a:p>
            <a:endParaRPr lang="fr-FR" sz="28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F7566B9D-5E40-4AC1-843C-106630788C1C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680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Observing</a:t>
            </a:r>
            <a:r>
              <a:rPr lang="fr-FR" dirty="0" smtClean="0"/>
              <a:t> modes </a:t>
            </a:r>
            <a:r>
              <a:rPr lang="fr-FR" dirty="0" err="1" smtClean="0"/>
              <a:t>summary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F7566B9D-5E40-4AC1-843C-106630788C1C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5" name="Espace réservé du contenu 2"/>
          <p:cNvSpPr>
            <a:spLocks noGrp="1"/>
          </p:cNvSpPr>
          <p:nvPr>
            <p:ph idx="4294967295"/>
          </p:nvPr>
        </p:nvSpPr>
        <p:spPr>
          <a:xfrm>
            <a:off x="457200" y="914400"/>
            <a:ext cx="8229600" cy="4876800"/>
          </a:xfrm>
          <a:prstGeom prst="rect">
            <a:avLst/>
          </a:prstGeom>
        </p:spPr>
        <p:txBody>
          <a:bodyPr/>
          <a:lstStyle/>
          <a:p>
            <a:r>
              <a:rPr lang="fr-FR" b="1" dirty="0" smtClean="0">
                <a:solidFill>
                  <a:srgbClr val="3366FF"/>
                </a:solidFill>
              </a:rPr>
              <a:t>Single</a:t>
            </a:r>
            <a:r>
              <a:rPr lang="fr-FR" b="1" dirty="0">
                <a:solidFill>
                  <a:srgbClr val="3366FF"/>
                </a:solidFill>
              </a:rPr>
              <a:t>-Object </a:t>
            </a:r>
            <a:r>
              <a:rPr lang="fr-FR" b="1" dirty="0" err="1">
                <a:solidFill>
                  <a:srgbClr val="3366FF"/>
                </a:solidFill>
              </a:rPr>
              <a:t>Slitless</a:t>
            </a:r>
            <a:r>
              <a:rPr lang="fr-FR" b="1" dirty="0">
                <a:solidFill>
                  <a:srgbClr val="3366FF"/>
                </a:solidFill>
              </a:rPr>
              <a:t> </a:t>
            </a:r>
            <a:r>
              <a:rPr lang="fr-FR" b="1" dirty="0" err="1">
                <a:solidFill>
                  <a:srgbClr val="3366FF"/>
                </a:solidFill>
              </a:rPr>
              <a:t>Spectroscopy</a:t>
            </a:r>
            <a:r>
              <a:rPr lang="fr-FR" b="1" dirty="0">
                <a:solidFill>
                  <a:srgbClr val="3366FF"/>
                </a:solidFill>
              </a:rPr>
              <a:t> (SOSS)</a:t>
            </a:r>
          </a:p>
          <a:p>
            <a:pPr lvl="1"/>
            <a:r>
              <a:rPr lang="fr-FR" sz="1400" dirty="0" err="1"/>
              <a:t>Optimized</a:t>
            </a:r>
            <a:r>
              <a:rPr lang="fr-FR" sz="1400" dirty="0"/>
              <a:t> for </a:t>
            </a:r>
            <a:r>
              <a:rPr lang="fr-FR" sz="1400" dirty="0" err="1"/>
              <a:t>relatively</a:t>
            </a:r>
            <a:r>
              <a:rPr lang="fr-FR" sz="1400" dirty="0"/>
              <a:t> </a:t>
            </a:r>
            <a:r>
              <a:rPr lang="fr-FR" sz="1400" dirty="0" err="1"/>
              <a:t>bright</a:t>
            </a:r>
            <a:r>
              <a:rPr lang="fr-FR" sz="1400" dirty="0"/>
              <a:t> stars (</a:t>
            </a:r>
            <a:r>
              <a:rPr lang="fr-FR" sz="1400" dirty="0" err="1"/>
              <a:t>e.g</a:t>
            </a:r>
            <a:r>
              <a:rPr lang="fr-FR" sz="1400" dirty="0"/>
              <a:t>. </a:t>
            </a:r>
            <a:r>
              <a:rPr lang="fr-FR" sz="1400" dirty="0" err="1"/>
              <a:t>exoplanet</a:t>
            </a:r>
            <a:r>
              <a:rPr lang="fr-FR" sz="1400" dirty="0"/>
              <a:t> </a:t>
            </a:r>
            <a:r>
              <a:rPr lang="fr-FR" sz="1400" dirty="0" err="1"/>
              <a:t>transiting</a:t>
            </a:r>
            <a:r>
              <a:rPr lang="fr-FR" sz="1400" dirty="0"/>
              <a:t> </a:t>
            </a:r>
            <a:r>
              <a:rPr lang="fr-FR" sz="1400" dirty="0" err="1"/>
              <a:t>systems</a:t>
            </a:r>
            <a:r>
              <a:rPr lang="fr-FR" sz="1400" dirty="0"/>
              <a:t>).</a:t>
            </a:r>
          </a:p>
          <a:p>
            <a:pPr lvl="1"/>
            <a:r>
              <a:rPr lang="fr-FR" sz="1400" dirty="0" err="1"/>
              <a:t>Wavelength</a:t>
            </a:r>
            <a:r>
              <a:rPr lang="fr-FR" sz="1400" dirty="0"/>
              <a:t> range: 0.6 – 2.8 </a:t>
            </a:r>
            <a:r>
              <a:rPr lang="fr-FR" sz="1400" dirty="0" err="1"/>
              <a:t>μm</a:t>
            </a:r>
            <a:endParaRPr lang="fr-FR" sz="1400" dirty="0"/>
          </a:p>
          <a:p>
            <a:pPr lvl="1"/>
            <a:r>
              <a:rPr lang="fr-FR" sz="1400" dirty="0"/>
              <a:t>Spectral </a:t>
            </a:r>
            <a:r>
              <a:rPr lang="fr-FR" sz="1400" dirty="0" err="1"/>
              <a:t>resolution</a:t>
            </a:r>
            <a:r>
              <a:rPr lang="fr-FR" sz="1400" dirty="0"/>
              <a:t>: 500-1500 </a:t>
            </a:r>
          </a:p>
          <a:p>
            <a:pPr lvl="1"/>
            <a:r>
              <a:rPr lang="fr-FR" sz="1400" dirty="0" err="1"/>
              <a:t>Brightness</a:t>
            </a:r>
            <a:r>
              <a:rPr lang="fr-FR" sz="1400" dirty="0"/>
              <a:t> </a:t>
            </a:r>
            <a:r>
              <a:rPr lang="fr-FR" sz="1400" dirty="0" err="1"/>
              <a:t>limit</a:t>
            </a:r>
            <a:r>
              <a:rPr lang="fr-FR" sz="1400" dirty="0"/>
              <a:t>: J~7</a:t>
            </a:r>
            <a:endParaRPr lang="fr-FR" sz="2000" b="1" dirty="0" smtClean="0">
              <a:solidFill>
                <a:srgbClr val="3366FF"/>
              </a:solidFill>
            </a:endParaRPr>
          </a:p>
          <a:p>
            <a:r>
              <a:rPr lang="fr-FR" sz="2000" b="1" dirty="0" smtClean="0">
                <a:solidFill>
                  <a:srgbClr val="3366FF"/>
                </a:solidFill>
              </a:rPr>
              <a:t>Aperture </a:t>
            </a:r>
            <a:r>
              <a:rPr lang="fr-FR" sz="2000" b="1" dirty="0" err="1" smtClean="0">
                <a:solidFill>
                  <a:srgbClr val="3366FF"/>
                </a:solidFill>
              </a:rPr>
              <a:t>Masking</a:t>
            </a:r>
            <a:r>
              <a:rPr lang="fr-FR" sz="2000" b="1" dirty="0" smtClean="0">
                <a:solidFill>
                  <a:srgbClr val="3366FF"/>
                </a:solidFill>
              </a:rPr>
              <a:t> </a:t>
            </a:r>
            <a:r>
              <a:rPr lang="fr-FR" sz="2000" b="1" dirty="0" err="1" smtClean="0">
                <a:solidFill>
                  <a:srgbClr val="3366FF"/>
                </a:solidFill>
              </a:rPr>
              <a:t>Interferometry</a:t>
            </a:r>
            <a:r>
              <a:rPr lang="fr-FR" sz="2000" b="1" dirty="0" smtClean="0">
                <a:solidFill>
                  <a:srgbClr val="3366FF"/>
                </a:solidFill>
              </a:rPr>
              <a:t> (AMI, </a:t>
            </a:r>
            <a:r>
              <a:rPr lang="fr-FR" sz="2000" b="1" dirty="0" err="1" smtClean="0">
                <a:solidFill>
                  <a:srgbClr val="3366FF"/>
                </a:solidFill>
              </a:rPr>
              <a:t>high-contrast</a:t>
            </a:r>
            <a:r>
              <a:rPr lang="fr-FR" sz="2000" b="1" dirty="0" smtClean="0">
                <a:solidFill>
                  <a:srgbClr val="3366FF"/>
                </a:solidFill>
              </a:rPr>
              <a:t> </a:t>
            </a:r>
            <a:r>
              <a:rPr lang="fr-FR" sz="2000" b="1" dirty="0" err="1" smtClean="0">
                <a:solidFill>
                  <a:srgbClr val="3366FF"/>
                </a:solidFill>
              </a:rPr>
              <a:t>imaging</a:t>
            </a:r>
            <a:r>
              <a:rPr lang="fr-FR" sz="2000" b="1" dirty="0" smtClean="0">
                <a:solidFill>
                  <a:srgbClr val="3366FF"/>
                </a:solidFill>
              </a:rPr>
              <a:t>) </a:t>
            </a:r>
          </a:p>
          <a:p>
            <a:pPr lvl="1"/>
            <a:r>
              <a:rPr lang="fr-FR" sz="1400" dirty="0" err="1" smtClean="0"/>
              <a:t>Wavelength</a:t>
            </a:r>
            <a:r>
              <a:rPr lang="fr-FR" sz="1400" dirty="0" smtClean="0"/>
              <a:t> range: 3.8 – 4.8 </a:t>
            </a:r>
            <a:r>
              <a:rPr lang="fr-FR" sz="1400" dirty="0" err="1" smtClean="0"/>
              <a:t>μm</a:t>
            </a:r>
            <a:r>
              <a:rPr lang="fr-FR" sz="1400" dirty="0" smtClean="0"/>
              <a:t>. </a:t>
            </a:r>
          </a:p>
          <a:p>
            <a:pPr lvl="1"/>
            <a:r>
              <a:rPr lang="fr-FR" sz="1400" dirty="0" err="1" smtClean="0"/>
              <a:t>Three</a:t>
            </a:r>
            <a:r>
              <a:rPr lang="fr-FR" sz="1400" dirty="0" smtClean="0"/>
              <a:t> </a:t>
            </a:r>
            <a:r>
              <a:rPr lang="fr-FR" sz="1400" dirty="0" err="1" smtClean="0"/>
              <a:t>medium-band</a:t>
            </a:r>
            <a:r>
              <a:rPr lang="fr-FR" sz="1400" dirty="0" smtClean="0"/>
              <a:t> (5-8%) </a:t>
            </a:r>
            <a:r>
              <a:rPr lang="fr-FR" sz="1400" dirty="0" err="1" smtClean="0"/>
              <a:t>filters</a:t>
            </a:r>
            <a:r>
              <a:rPr lang="fr-FR" sz="1400" dirty="0" smtClean="0"/>
              <a:t>.</a:t>
            </a:r>
          </a:p>
          <a:p>
            <a:pPr lvl="1"/>
            <a:r>
              <a:rPr lang="fr-FR" sz="1400" dirty="0" err="1" smtClean="0"/>
              <a:t>Contrast</a:t>
            </a:r>
            <a:r>
              <a:rPr lang="fr-FR" sz="1400" dirty="0" smtClean="0"/>
              <a:t>: 10</a:t>
            </a:r>
            <a:r>
              <a:rPr lang="fr-FR" sz="1400" baseline="30000" dirty="0" smtClean="0"/>
              <a:t>-4</a:t>
            </a:r>
            <a:r>
              <a:rPr lang="fr-FR" sz="1400" dirty="0" smtClean="0"/>
              <a:t> </a:t>
            </a:r>
            <a:r>
              <a:rPr lang="fr-FR" sz="1400" dirty="0" err="1" smtClean="0"/>
              <a:t>between</a:t>
            </a:r>
            <a:r>
              <a:rPr lang="fr-FR" sz="1400" dirty="0" smtClean="0"/>
              <a:t> 70 and 500 mas on 5th </a:t>
            </a:r>
            <a:r>
              <a:rPr lang="fr-FR" sz="1400" dirty="0" smtClean="0"/>
              <a:t>magnitude star </a:t>
            </a:r>
            <a:r>
              <a:rPr lang="fr-FR" sz="1400" dirty="0" err="1" smtClean="0"/>
              <a:t>at</a:t>
            </a:r>
            <a:r>
              <a:rPr lang="fr-FR" sz="1400" dirty="0" smtClean="0"/>
              <a:t> 4.8 </a:t>
            </a:r>
            <a:r>
              <a:rPr lang="fr-FR" sz="1400" dirty="0" err="1" smtClean="0"/>
              <a:t>μm</a:t>
            </a:r>
            <a:r>
              <a:rPr lang="fr-FR" sz="1400" dirty="0" smtClean="0"/>
              <a:t>.</a:t>
            </a:r>
          </a:p>
          <a:p>
            <a:r>
              <a:rPr lang="fr-FR" b="1" dirty="0">
                <a:solidFill>
                  <a:srgbClr val="3366FF"/>
                </a:solidFill>
              </a:rPr>
              <a:t>Wide-Field </a:t>
            </a:r>
            <a:r>
              <a:rPr lang="fr-FR" b="1" dirty="0" err="1">
                <a:solidFill>
                  <a:srgbClr val="3366FF"/>
                </a:solidFill>
              </a:rPr>
              <a:t>Slitless</a:t>
            </a:r>
            <a:r>
              <a:rPr lang="fr-FR" b="1" dirty="0">
                <a:solidFill>
                  <a:srgbClr val="3366FF"/>
                </a:solidFill>
              </a:rPr>
              <a:t> </a:t>
            </a:r>
            <a:r>
              <a:rPr lang="fr-FR" b="1" dirty="0" err="1">
                <a:solidFill>
                  <a:srgbClr val="3366FF"/>
                </a:solidFill>
              </a:rPr>
              <a:t>Spectroscopy</a:t>
            </a:r>
            <a:r>
              <a:rPr lang="fr-FR" b="1" dirty="0">
                <a:solidFill>
                  <a:srgbClr val="3366FF"/>
                </a:solidFill>
              </a:rPr>
              <a:t> (WFSS)</a:t>
            </a:r>
          </a:p>
          <a:p>
            <a:pPr lvl="1"/>
            <a:r>
              <a:rPr lang="fr-FR" sz="1400" dirty="0"/>
              <a:t>Main application for </a:t>
            </a:r>
            <a:r>
              <a:rPr lang="fr-FR" sz="1400" dirty="0" err="1"/>
              <a:t>high</a:t>
            </a:r>
            <a:r>
              <a:rPr lang="fr-FR" sz="1400" dirty="0"/>
              <a:t>-z galaxies </a:t>
            </a:r>
          </a:p>
          <a:p>
            <a:pPr lvl="1"/>
            <a:r>
              <a:rPr lang="fr-FR" sz="1400" dirty="0" err="1"/>
              <a:t>Wavelength</a:t>
            </a:r>
            <a:r>
              <a:rPr lang="fr-FR" sz="1400" dirty="0"/>
              <a:t> range: 0.8 – 2.2 </a:t>
            </a:r>
            <a:r>
              <a:rPr lang="fr-FR" sz="1400" dirty="0" err="1"/>
              <a:t>μm</a:t>
            </a:r>
            <a:endParaRPr lang="fr-FR" sz="1400" dirty="0"/>
          </a:p>
          <a:p>
            <a:pPr lvl="1"/>
            <a:r>
              <a:rPr lang="fr-FR" sz="1400" dirty="0"/>
              <a:t>Spectral </a:t>
            </a:r>
            <a:r>
              <a:rPr lang="fr-FR" sz="1400" dirty="0" err="1"/>
              <a:t>resolution</a:t>
            </a:r>
            <a:r>
              <a:rPr lang="fr-FR" sz="1400" dirty="0"/>
              <a:t>: 150</a:t>
            </a:r>
          </a:p>
          <a:p>
            <a:pPr lvl="1"/>
            <a:r>
              <a:rPr lang="fr-FR" sz="1400" dirty="0"/>
              <a:t>Line flux </a:t>
            </a:r>
            <a:r>
              <a:rPr lang="fr-FR" sz="1400" dirty="0" err="1"/>
              <a:t>sensitivity</a:t>
            </a:r>
            <a:r>
              <a:rPr lang="fr-FR" sz="1400" dirty="0"/>
              <a:t> </a:t>
            </a:r>
            <a:r>
              <a:rPr lang="fr-FR" sz="1400" dirty="0" err="1"/>
              <a:t>requirement</a:t>
            </a:r>
            <a:r>
              <a:rPr lang="fr-FR" sz="1400" dirty="0"/>
              <a:t> (10σ 10</a:t>
            </a:r>
            <a:r>
              <a:rPr lang="fr-FR" sz="1400" baseline="30000" dirty="0"/>
              <a:t>4</a:t>
            </a:r>
            <a:r>
              <a:rPr lang="fr-FR" sz="1400" dirty="0"/>
              <a:t>s): 5.4 x10</a:t>
            </a:r>
            <a:r>
              <a:rPr lang="fr-FR" sz="1400" baseline="30000" dirty="0"/>
              <a:t>-18</a:t>
            </a:r>
            <a:r>
              <a:rPr lang="fr-FR" sz="1400" dirty="0"/>
              <a:t> ergs/cm</a:t>
            </a:r>
            <a:r>
              <a:rPr lang="fr-FR" sz="1400" baseline="30000" dirty="0"/>
              <a:t>2 </a:t>
            </a:r>
            <a:r>
              <a:rPr lang="fr-FR" sz="1400" dirty="0"/>
              <a:t> </a:t>
            </a:r>
            <a:r>
              <a:rPr lang="fr-FR" sz="1400" dirty="0" err="1"/>
              <a:t>at</a:t>
            </a:r>
            <a:r>
              <a:rPr lang="fr-FR" sz="1400" dirty="0"/>
              <a:t> 1.4 </a:t>
            </a:r>
            <a:r>
              <a:rPr lang="fr-FR" sz="1400" dirty="0" err="1"/>
              <a:t>μm</a:t>
            </a:r>
            <a:r>
              <a:rPr lang="fr-FR" sz="1400" dirty="0"/>
              <a:t> </a:t>
            </a:r>
            <a:r>
              <a:rPr lang="fr-FR" sz="1400" dirty="0" err="1"/>
              <a:t>with</a:t>
            </a:r>
            <a:r>
              <a:rPr lang="fr-FR" sz="1400" dirty="0"/>
              <a:t> F140M </a:t>
            </a:r>
            <a:r>
              <a:rPr lang="fr-FR" sz="1400" dirty="0" err="1"/>
              <a:t>filter</a:t>
            </a:r>
            <a:r>
              <a:rPr lang="fr-FR" sz="1400" dirty="0"/>
              <a:t>.</a:t>
            </a:r>
          </a:p>
          <a:p>
            <a:r>
              <a:rPr lang="fr-FR" sz="2000" b="1" dirty="0" err="1" smtClean="0">
                <a:solidFill>
                  <a:srgbClr val="3366FF"/>
                </a:solidFill>
              </a:rPr>
              <a:t>Broad-band</a:t>
            </a:r>
            <a:r>
              <a:rPr lang="fr-FR" sz="2000" b="1" dirty="0" smtClean="0">
                <a:solidFill>
                  <a:srgbClr val="3366FF"/>
                </a:solidFill>
              </a:rPr>
              <a:t> </a:t>
            </a:r>
            <a:r>
              <a:rPr lang="fr-FR" sz="2000" b="1" dirty="0" err="1" smtClean="0">
                <a:solidFill>
                  <a:srgbClr val="3366FF"/>
                </a:solidFill>
              </a:rPr>
              <a:t>imaging</a:t>
            </a:r>
            <a:r>
              <a:rPr lang="fr-FR" sz="2000" b="1" dirty="0" smtClean="0">
                <a:solidFill>
                  <a:srgbClr val="3366FF"/>
                </a:solidFill>
              </a:rPr>
              <a:t> (BBI)</a:t>
            </a:r>
          </a:p>
          <a:p>
            <a:pPr lvl="1"/>
            <a:r>
              <a:rPr lang="fr-FR" sz="1400" dirty="0" smtClean="0"/>
              <a:t>7 </a:t>
            </a:r>
            <a:r>
              <a:rPr lang="fr-FR" sz="1400" dirty="0" err="1" smtClean="0"/>
              <a:t>NIRCam</a:t>
            </a:r>
            <a:r>
              <a:rPr lang="fr-FR" sz="1400" dirty="0" smtClean="0"/>
              <a:t> </a:t>
            </a:r>
            <a:r>
              <a:rPr lang="fr-FR" sz="1400" dirty="0" err="1" smtClean="0"/>
              <a:t>filters</a:t>
            </a:r>
            <a:r>
              <a:rPr lang="fr-FR" sz="1400" dirty="0" smtClean="0"/>
              <a:t>: F090W, F115W, F150W, F200W, F277W, F356W, F444W </a:t>
            </a:r>
          </a:p>
          <a:p>
            <a:pPr lvl="1"/>
            <a:r>
              <a:rPr lang="fr-FR" sz="1400" dirty="0"/>
              <a:t>Mode </a:t>
            </a:r>
            <a:r>
              <a:rPr lang="fr-FR" sz="1400" dirty="0" err="1"/>
              <a:t>used</a:t>
            </a:r>
            <a:r>
              <a:rPr lang="fr-FR" sz="1400" dirty="0"/>
              <a:t> in support of WFSS observations</a:t>
            </a:r>
            <a:r>
              <a:rPr lang="fr-FR" sz="1400" dirty="0" smtClean="0"/>
              <a:t>.</a:t>
            </a:r>
          </a:p>
          <a:p>
            <a:pPr lvl="1"/>
            <a:r>
              <a:rPr lang="fr-FR" sz="1400" dirty="0"/>
              <a:t>C</a:t>
            </a:r>
            <a:r>
              <a:rPr lang="fr-FR" sz="1400" dirty="0" smtClean="0"/>
              <a:t>an </a:t>
            </a:r>
            <a:r>
              <a:rPr lang="fr-FR" sz="1400" dirty="0" err="1"/>
              <a:t>be</a:t>
            </a:r>
            <a:r>
              <a:rPr lang="fr-FR" sz="1400" dirty="0"/>
              <a:t> </a:t>
            </a:r>
            <a:r>
              <a:rPr lang="fr-FR" sz="1400" dirty="0" err="1"/>
              <a:t>used</a:t>
            </a:r>
            <a:r>
              <a:rPr lang="fr-FR" sz="1400" dirty="0"/>
              <a:t> as extra </a:t>
            </a:r>
            <a:r>
              <a:rPr lang="fr-FR" sz="1400" dirty="0" err="1"/>
              <a:t>field</a:t>
            </a:r>
            <a:r>
              <a:rPr lang="fr-FR" sz="1400" dirty="0"/>
              <a:t> in </a:t>
            </a:r>
            <a:r>
              <a:rPr lang="fr-FR" sz="1400" dirty="0" err="1"/>
              <a:t>parallel</a:t>
            </a:r>
            <a:r>
              <a:rPr lang="fr-FR" sz="1400" dirty="0"/>
              <a:t> </a:t>
            </a:r>
            <a:r>
              <a:rPr lang="fr-FR" sz="1400" dirty="0" err="1"/>
              <a:t>with</a:t>
            </a:r>
            <a:r>
              <a:rPr lang="fr-FR" sz="1400" dirty="0"/>
              <a:t> </a:t>
            </a:r>
            <a:r>
              <a:rPr lang="fr-FR" sz="1400" dirty="0" err="1"/>
              <a:t>NIRCam</a:t>
            </a:r>
            <a:r>
              <a:rPr lang="fr-FR" sz="1400" dirty="0"/>
              <a:t> </a:t>
            </a:r>
            <a:r>
              <a:rPr lang="fr-FR" sz="1400" dirty="0" err="1"/>
              <a:t>imaging</a:t>
            </a:r>
            <a:r>
              <a:rPr lang="fr-FR" sz="1400" dirty="0" smtClean="0"/>
              <a:t>.</a:t>
            </a:r>
          </a:p>
          <a:p>
            <a:pPr lvl="1"/>
            <a:r>
              <a:rPr lang="fr-FR" sz="1400" dirty="0" smtClean="0"/>
              <a:t>Instrument </a:t>
            </a:r>
            <a:r>
              <a:rPr lang="fr-FR" sz="1400" dirty="0" err="1" smtClean="0"/>
              <a:t>could</a:t>
            </a:r>
            <a:r>
              <a:rPr lang="fr-FR" sz="1400" dirty="0" smtClean="0"/>
              <a:t> </a:t>
            </a:r>
            <a:r>
              <a:rPr lang="fr-FR" sz="1400" dirty="0" err="1"/>
              <a:t>b</a:t>
            </a:r>
            <a:r>
              <a:rPr lang="fr-FR" sz="1400" dirty="0" err="1" smtClean="0"/>
              <a:t>e</a:t>
            </a:r>
            <a:r>
              <a:rPr lang="fr-FR" sz="1400" dirty="0" smtClean="0"/>
              <a:t> </a:t>
            </a:r>
            <a:r>
              <a:rPr lang="fr-FR" sz="1400" dirty="0" err="1" smtClean="0"/>
              <a:t>used</a:t>
            </a:r>
            <a:r>
              <a:rPr lang="fr-FR" sz="1400" dirty="0" smtClean="0"/>
              <a:t> </a:t>
            </a:r>
            <a:r>
              <a:rPr lang="fr-FR" sz="1400" dirty="0" err="1" smtClean="0"/>
              <a:t>without</a:t>
            </a:r>
            <a:r>
              <a:rPr lang="fr-FR" sz="1400" dirty="0" smtClean="0"/>
              <a:t> </a:t>
            </a:r>
            <a:r>
              <a:rPr lang="fr-FR" sz="1400" dirty="0" err="1" smtClean="0"/>
              <a:t>filters</a:t>
            </a:r>
            <a:r>
              <a:rPr lang="fr-FR" sz="1400" dirty="0" smtClean="0"/>
              <a:t> to </a:t>
            </a:r>
            <a:r>
              <a:rPr lang="fr-FR" sz="1400" dirty="0" err="1" smtClean="0"/>
              <a:t>be</a:t>
            </a:r>
            <a:r>
              <a:rPr lang="fr-FR" sz="1400" dirty="0" smtClean="0"/>
              <a:t> </a:t>
            </a:r>
            <a:r>
              <a:rPr lang="fr-FR" sz="1400" dirty="0" err="1" smtClean="0"/>
              <a:t>operated</a:t>
            </a:r>
            <a:r>
              <a:rPr lang="fr-FR" sz="1400" dirty="0" smtClean="0"/>
              <a:t> as a guider.</a:t>
            </a:r>
          </a:p>
          <a:p>
            <a:pPr lvl="1"/>
            <a:endParaRPr lang="fr-FR" sz="1400" dirty="0" smtClean="0"/>
          </a:p>
          <a:p>
            <a:pPr lvl="1"/>
            <a:endParaRPr lang="fr-FR" dirty="0" smtClean="0"/>
          </a:p>
          <a:p>
            <a:pPr lvl="1">
              <a:buNone/>
            </a:pPr>
            <a:endParaRPr lang="fr-FR" dirty="0" smtClean="0"/>
          </a:p>
          <a:p>
            <a:pPr lvl="1">
              <a:buNone/>
            </a:pPr>
            <a:endParaRPr lang="fr-FR" dirty="0" smtClean="0"/>
          </a:p>
          <a:p>
            <a:pPr lvl="1"/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457200" y="6324600"/>
            <a:ext cx="822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i="1" dirty="0" err="1">
                <a:solidFill>
                  <a:srgbClr val="FF0000"/>
                </a:solidFill>
              </a:rPr>
              <a:t>Provide</a:t>
            </a:r>
            <a:r>
              <a:rPr lang="fr-FR" i="1" dirty="0">
                <a:solidFill>
                  <a:srgbClr val="FF0000"/>
                </a:solidFill>
              </a:rPr>
              <a:t> unique science modes plus backup of </a:t>
            </a:r>
            <a:r>
              <a:rPr lang="fr-FR" i="1" dirty="0" err="1">
                <a:solidFill>
                  <a:srgbClr val="FF0000"/>
                </a:solidFill>
              </a:rPr>
              <a:t>NIRCam</a:t>
            </a:r>
            <a:r>
              <a:rPr lang="fr-FR" i="1" dirty="0">
                <a:solidFill>
                  <a:srgbClr val="FF0000"/>
                </a:solidFill>
              </a:rPr>
              <a:t> and </a:t>
            </a:r>
            <a:r>
              <a:rPr lang="fr-FR" i="1" dirty="0" err="1">
                <a:solidFill>
                  <a:srgbClr val="FF0000"/>
                </a:solidFill>
              </a:rPr>
              <a:t>NIRSpec</a:t>
            </a:r>
            <a:r>
              <a:rPr lang="fr-FR" i="1" dirty="0">
                <a:solidFill>
                  <a:srgbClr val="FF0000"/>
                </a:solidFill>
              </a:rPr>
              <a:t> modes</a:t>
            </a:r>
          </a:p>
        </p:txBody>
      </p:sp>
    </p:spTree>
    <p:extLst>
      <p:ext uri="{BB962C8B-B14F-4D97-AF65-F5344CB8AC3E}">
        <p14:creationId xmlns:p14="http://schemas.microsoft.com/office/powerpoint/2010/main" val="3413269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F7566B9D-5E40-4AC1-843C-106630788C1C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7400"/>
            <a:ext cx="9144000" cy="5261533"/>
          </a:xfrm>
          <a:prstGeom prst="rect">
            <a:avLst/>
          </a:prstGeom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Single Object </a:t>
            </a:r>
            <a:r>
              <a:rPr lang="fr-FR" dirty="0" err="1" smtClean="0"/>
              <a:t>Slitless</a:t>
            </a:r>
            <a:r>
              <a:rPr lang="fr-FR" dirty="0" smtClean="0"/>
              <a:t> </a:t>
            </a:r>
            <a:r>
              <a:rPr lang="fr-FR" dirty="0" err="1" smtClean="0"/>
              <a:t>Spectroscopy</a:t>
            </a:r>
            <a:r>
              <a:rPr lang="fr-FR" dirty="0" smtClean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23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Single Object </a:t>
            </a:r>
            <a:r>
              <a:rPr lang="fr-FR" dirty="0" err="1" smtClean="0"/>
              <a:t>Slitless</a:t>
            </a:r>
            <a:r>
              <a:rPr lang="fr-FR" dirty="0" smtClean="0"/>
              <a:t> </a:t>
            </a:r>
            <a:r>
              <a:rPr lang="fr-FR" dirty="0" err="1" smtClean="0"/>
              <a:t>Spectroscopy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F7566B9D-5E40-4AC1-843C-106630788C1C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5" name="Espace réservé du contenu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CA" dirty="0" smtClean="0">
                <a:solidFill>
                  <a:srgbClr val="0000FF"/>
                </a:solidFill>
              </a:rPr>
              <a:t>Specifically optimized for transit spectroscopy </a:t>
            </a:r>
          </a:p>
          <a:p>
            <a:pPr lvl="1"/>
            <a:r>
              <a:rPr lang="en-CA" dirty="0" err="1" smtClean="0"/>
              <a:t>Grism</a:t>
            </a:r>
            <a:r>
              <a:rPr lang="en-CA" dirty="0" smtClean="0"/>
              <a:t> with built-in </a:t>
            </a:r>
            <a:r>
              <a:rPr lang="en-CA" dirty="0" err="1" smtClean="0"/>
              <a:t>defocussing</a:t>
            </a:r>
            <a:r>
              <a:rPr lang="en-CA" dirty="0" smtClean="0"/>
              <a:t> weak lens to increase dynamic range and minimize systematic ‘’red noise’’ due to </a:t>
            </a:r>
            <a:r>
              <a:rPr lang="en-CA" dirty="0" err="1" smtClean="0"/>
              <a:t>undersampling</a:t>
            </a:r>
            <a:r>
              <a:rPr lang="en-CA" dirty="0" smtClean="0"/>
              <a:t> and </a:t>
            </a:r>
            <a:r>
              <a:rPr lang="en-CA" dirty="0" err="1" smtClean="0"/>
              <a:t>flatfield</a:t>
            </a:r>
            <a:r>
              <a:rPr lang="en-CA" dirty="0" smtClean="0"/>
              <a:t> errors</a:t>
            </a:r>
          </a:p>
          <a:p>
            <a:pPr lvl="1"/>
            <a:r>
              <a:rPr lang="en-CA" dirty="0" smtClean="0"/>
              <a:t>Optical implementation to the successful « scanning mode » used on HST</a:t>
            </a:r>
          </a:p>
          <a:p>
            <a:pPr lvl="1"/>
            <a:endParaRPr lang="en-CA" dirty="0" smtClean="0"/>
          </a:p>
          <a:p>
            <a:r>
              <a:rPr lang="en-CA" dirty="0" smtClean="0">
                <a:solidFill>
                  <a:srgbClr val="0000FF"/>
                </a:solidFill>
              </a:rPr>
              <a:t>Broad simultaneous wavelength range: 0.6-2.8 um</a:t>
            </a:r>
          </a:p>
          <a:p>
            <a:pPr lvl="1"/>
            <a:r>
              <a:rPr lang="en-CA" dirty="0" smtClean="0"/>
              <a:t>Cross-dispersed (orders 1 and 2), no blocking filter.</a:t>
            </a:r>
          </a:p>
          <a:p>
            <a:endParaRPr lang="en-CA" dirty="0" smtClean="0"/>
          </a:p>
          <a:p>
            <a:r>
              <a:rPr lang="en-CA" dirty="0" smtClean="0">
                <a:solidFill>
                  <a:srgbClr val="0000FF"/>
                </a:solidFill>
              </a:rPr>
              <a:t>Spectral resolution: ~1000 (700 @ 1.2) um in first order</a:t>
            </a:r>
          </a:p>
          <a:p>
            <a:pPr lvl="1"/>
            <a:r>
              <a:rPr lang="en-CA" dirty="0" smtClean="0"/>
              <a:t>500-1600 across wavelength range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93549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01_FGS_CV3_Data_Review_ASIC_Tuning">
  <a:themeElements>
    <a:clrScheme name="Honeywell Branded Colors">
      <a:dk1>
        <a:srgbClr val="000000"/>
      </a:dk1>
      <a:lt1>
        <a:srgbClr val="FFFFFF"/>
      </a:lt1>
      <a:dk2>
        <a:srgbClr val="E1261C"/>
      </a:dk2>
      <a:lt2>
        <a:srgbClr val="FFFFFF"/>
      </a:lt2>
      <a:accent1>
        <a:srgbClr val="000000"/>
      </a:accent1>
      <a:accent2>
        <a:srgbClr val="707070"/>
      </a:accent2>
      <a:accent3>
        <a:srgbClr val="E1261C"/>
      </a:accent3>
      <a:accent4>
        <a:srgbClr val="F37021"/>
      </a:accent4>
      <a:accent5>
        <a:srgbClr val="FFC627"/>
      </a:accent5>
      <a:accent6>
        <a:srgbClr val="1792E5"/>
      </a:accent6>
      <a:hlink>
        <a:srgbClr val="707070"/>
      </a:hlink>
      <a:folHlink>
        <a:srgbClr val="E1261C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 cmpd="sng">
          <a:solidFill>
            <a:srgbClr val="7F7F7F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Honeywell PPT Template V3.6" id="{AE094EAE-8CA5-4252-84A0-49E97E4411CB}" vid="{C8D31681-6A9F-41E8-8EDC-9F8F66C7524F}"/>
    </a:ext>
  </a:extLst>
</a:theme>
</file>

<file path=ppt/theme/theme2.xml><?xml version="1.0" encoding="utf-8"?>
<a:theme xmlns:a="http://schemas.openxmlformats.org/drawingml/2006/main" name="1_Honeywell PPT Template V3.6">
  <a:themeElements>
    <a:clrScheme name="Honeywell Branded Colors">
      <a:dk1>
        <a:srgbClr val="000000"/>
      </a:dk1>
      <a:lt1>
        <a:srgbClr val="FFFFFF"/>
      </a:lt1>
      <a:dk2>
        <a:srgbClr val="E1261C"/>
      </a:dk2>
      <a:lt2>
        <a:srgbClr val="FFFFFF"/>
      </a:lt2>
      <a:accent1>
        <a:srgbClr val="000000"/>
      </a:accent1>
      <a:accent2>
        <a:srgbClr val="707070"/>
      </a:accent2>
      <a:accent3>
        <a:srgbClr val="E1261C"/>
      </a:accent3>
      <a:accent4>
        <a:srgbClr val="F37021"/>
      </a:accent4>
      <a:accent5>
        <a:srgbClr val="FFC627"/>
      </a:accent5>
      <a:accent6>
        <a:srgbClr val="1792E5"/>
      </a:accent6>
      <a:hlink>
        <a:srgbClr val="707070"/>
      </a:hlink>
      <a:folHlink>
        <a:srgbClr val="E1261C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vert="vert270" rtlCol="0" anchor="ctr"/>
      <a:lstStyle>
        <a:defPPr algn="ctr">
          <a:defRPr dirty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 cmpd="sng">
          <a:solidFill>
            <a:srgbClr val="7F7F7F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Honeywell PPT Template V3.6" id="{AE094EAE-8CA5-4252-84A0-49E97E4411CB}" vid="{C8D31681-6A9F-41E8-8EDC-9F8F66C7524F}"/>
    </a:ext>
  </a:extLst>
</a:theme>
</file>

<file path=ppt/theme/theme3.xml><?xml version="1.0" encoding="utf-8"?>
<a:theme xmlns:a="http://schemas.openxmlformats.org/drawingml/2006/main" name="Honeywell Single Image Cover">
  <a:themeElements>
    <a:clrScheme name="Honeywell Branded Colors">
      <a:dk1>
        <a:srgbClr val="000000"/>
      </a:dk1>
      <a:lt1>
        <a:srgbClr val="FFFFFF"/>
      </a:lt1>
      <a:dk2>
        <a:srgbClr val="E1261C"/>
      </a:dk2>
      <a:lt2>
        <a:srgbClr val="FFFFFF"/>
      </a:lt2>
      <a:accent1>
        <a:srgbClr val="000000"/>
      </a:accent1>
      <a:accent2>
        <a:srgbClr val="707070"/>
      </a:accent2>
      <a:accent3>
        <a:srgbClr val="E1261C"/>
      </a:accent3>
      <a:accent4>
        <a:srgbClr val="F37021"/>
      </a:accent4>
      <a:accent5>
        <a:srgbClr val="FFC627"/>
      </a:accent5>
      <a:accent6>
        <a:srgbClr val="1792E5"/>
      </a:accent6>
      <a:hlink>
        <a:srgbClr val="707070"/>
      </a:hlink>
      <a:folHlink>
        <a:srgbClr val="E1261C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 cmpd="sng">
          <a:solidFill>
            <a:srgbClr val="7F7F7F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Honeywell PPT Template V3.6" id="{AE094EAE-8CA5-4252-84A0-49E97E4411CB}" vid="{0FE500E7-5124-473F-AC25-503C55964946}"/>
    </a:ext>
  </a:extLst>
</a:theme>
</file>

<file path=ppt/theme/theme4.xml><?xml version="1.0" encoding="utf-8"?>
<a:theme xmlns:a="http://schemas.openxmlformats.org/drawingml/2006/main" name="Honeywell Theme">
  <a:themeElements>
    <a:clrScheme name="Honeywell Branded Colors">
      <a:dk1>
        <a:srgbClr val="000000"/>
      </a:dk1>
      <a:lt1>
        <a:srgbClr val="FFFFFF"/>
      </a:lt1>
      <a:dk2>
        <a:srgbClr val="E1261C"/>
      </a:dk2>
      <a:lt2>
        <a:srgbClr val="FFFFFF"/>
      </a:lt2>
      <a:accent1>
        <a:srgbClr val="000000"/>
      </a:accent1>
      <a:accent2>
        <a:srgbClr val="707070"/>
      </a:accent2>
      <a:accent3>
        <a:srgbClr val="E1261C"/>
      </a:accent3>
      <a:accent4>
        <a:srgbClr val="F37021"/>
      </a:accent4>
      <a:accent5>
        <a:srgbClr val="FFC627"/>
      </a:accent5>
      <a:accent6>
        <a:srgbClr val="1792E5"/>
      </a:accent6>
      <a:hlink>
        <a:srgbClr val="707070"/>
      </a:hlink>
      <a:folHlink>
        <a:srgbClr val="E1261C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spAutoFit/>
      </a:bodyPr>
      <a:lstStyle>
        <a:defPPr algn="ctr">
          <a:defRPr dirty="0" smtClean="0">
            <a:solidFill>
              <a:schemeClr val="accent2"/>
            </a:solidFill>
          </a:defRPr>
        </a:defPPr>
      </a:lstStyle>
      <a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a:style>
    </a:spDef>
    <a:lnDef>
      <a:spPr>
        <a:ln w="12700" cmpd="sng">
          <a:solidFill>
            <a:schemeClr val="bg1">
              <a:lumMod val="50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Honeywell PPT Template V3.6" id="{AE094EAE-8CA5-4252-84A0-49E97E4411CB}" vid="{7DA13A2B-1B5A-42CE-9C42-E7EBF3F6DA4E}"/>
    </a:ext>
  </a:extLst>
</a:theme>
</file>

<file path=ppt/theme/theme5.xml><?xml version="1.0" encoding="utf-8"?>
<a:theme xmlns:a="http://schemas.openxmlformats.org/drawingml/2006/main" name="2_Honeywell Theme">
  <a:themeElements>
    <a:clrScheme name="Honeywell Branded Colors">
      <a:dk1>
        <a:srgbClr val="000000"/>
      </a:dk1>
      <a:lt1>
        <a:srgbClr val="FFFFFF"/>
      </a:lt1>
      <a:dk2>
        <a:srgbClr val="E1261C"/>
      </a:dk2>
      <a:lt2>
        <a:srgbClr val="FFFFFF"/>
      </a:lt2>
      <a:accent1>
        <a:srgbClr val="000000"/>
      </a:accent1>
      <a:accent2>
        <a:srgbClr val="707070"/>
      </a:accent2>
      <a:accent3>
        <a:srgbClr val="E1261C"/>
      </a:accent3>
      <a:accent4>
        <a:srgbClr val="F37021"/>
      </a:accent4>
      <a:accent5>
        <a:srgbClr val="FFC627"/>
      </a:accent5>
      <a:accent6>
        <a:srgbClr val="1792E5"/>
      </a:accent6>
      <a:hlink>
        <a:srgbClr val="707070"/>
      </a:hlink>
      <a:folHlink>
        <a:srgbClr val="E1261C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spAutoFit/>
      </a:bodyPr>
      <a:lstStyle>
        <a:defPPr algn="ctr">
          <a:defRPr dirty="0" smtClean="0">
            <a:solidFill>
              <a:schemeClr val="accent2"/>
            </a:solidFill>
          </a:defRPr>
        </a:defPPr>
      </a:lstStyle>
      <a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a:style>
    </a:spDef>
    <a:lnDef>
      <a:spPr>
        <a:ln w="12700" cmpd="sng">
          <a:solidFill>
            <a:schemeClr val="bg1">
              <a:lumMod val="50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Honeywell PPT Template V3.6" id="{AE094EAE-8CA5-4252-84A0-49E97E4411CB}" vid="{7DA13A2B-1B5A-42CE-9C42-E7EBF3F6DA4E}"/>
    </a:ext>
  </a:extLst>
</a:theme>
</file>

<file path=ppt/theme/theme6.xml><?xml version="1.0" encoding="utf-8"?>
<a:theme xmlns:a="http://schemas.openxmlformats.org/drawingml/2006/main" name="1_Honeywell Theme">
  <a:themeElements>
    <a:clrScheme name="Personnalisée 1">
      <a:dk1>
        <a:srgbClr val="000000"/>
      </a:dk1>
      <a:lt1>
        <a:srgbClr val="FFFFFF"/>
      </a:lt1>
      <a:dk2>
        <a:srgbClr val="E1261C"/>
      </a:dk2>
      <a:lt2>
        <a:srgbClr val="FFFFFF"/>
      </a:lt2>
      <a:accent1>
        <a:srgbClr val="000000"/>
      </a:accent1>
      <a:accent2>
        <a:srgbClr val="707070"/>
      </a:accent2>
      <a:accent3>
        <a:srgbClr val="E1261C"/>
      </a:accent3>
      <a:accent4>
        <a:srgbClr val="F37021"/>
      </a:accent4>
      <a:accent5>
        <a:srgbClr val="FFC627"/>
      </a:accent5>
      <a:accent6>
        <a:srgbClr val="1792E5"/>
      </a:accent6>
      <a:hlink>
        <a:srgbClr val="707070"/>
      </a:hlink>
      <a:folHlink>
        <a:srgbClr val="E1261C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spAutoFit/>
      </a:bodyPr>
      <a:lstStyle>
        <a:defPPr algn="ctr">
          <a:defRPr dirty="0" smtClean="0">
            <a:solidFill>
              <a:schemeClr val="accent2"/>
            </a:solidFill>
          </a:defRPr>
        </a:defPPr>
      </a:lstStyle>
      <a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a:style>
    </a:spDef>
    <a:lnDef>
      <a:spPr>
        <a:ln w="12700" cmpd="sng">
          <a:solidFill>
            <a:schemeClr val="bg1">
              <a:lumMod val="50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Honeywell PPT Template V3.6" id="{AE094EAE-8CA5-4252-84A0-49E97E4411CB}" vid="{7FBB106D-40F2-438F-B410-29D9D501B4CF}"/>
    </a:ext>
  </a:extLst>
</a:theme>
</file>

<file path=ppt/theme/theme7.xml><?xml version="1.0" encoding="utf-8"?>
<a:theme xmlns:a="http://schemas.openxmlformats.org/drawingml/2006/main" name="2_Honeywell PPT Template V3.6">
  <a:themeElements>
    <a:clrScheme name="Honeywell Branded Colors">
      <a:dk1>
        <a:srgbClr val="000000"/>
      </a:dk1>
      <a:lt1>
        <a:srgbClr val="FFFFFF"/>
      </a:lt1>
      <a:dk2>
        <a:srgbClr val="E1261C"/>
      </a:dk2>
      <a:lt2>
        <a:srgbClr val="FFFFFF"/>
      </a:lt2>
      <a:accent1>
        <a:srgbClr val="000000"/>
      </a:accent1>
      <a:accent2>
        <a:srgbClr val="707070"/>
      </a:accent2>
      <a:accent3>
        <a:srgbClr val="E1261C"/>
      </a:accent3>
      <a:accent4>
        <a:srgbClr val="F37021"/>
      </a:accent4>
      <a:accent5>
        <a:srgbClr val="FFC627"/>
      </a:accent5>
      <a:accent6>
        <a:srgbClr val="1792E5"/>
      </a:accent6>
      <a:hlink>
        <a:srgbClr val="707070"/>
      </a:hlink>
      <a:folHlink>
        <a:srgbClr val="E1261C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vert="vert270" rtlCol="0" anchor="ctr"/>
      <a:lstStyle>
        <a:defPPr algn="ctr">
          <a:defRPr dirty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 cmpd="sng">
          <a:solidFill>
            <a:srgbClr val="7F7F7F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Honeywell PPT Template V3.6" id="{AE094EAE-8CA5-4252-84A0-49E97E4411CB}" vid="{C8D31681-6A9F-41E8-8EDC-9F8F66C7524F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AF8BADAFCDB8E40BA555DD2A0940542" ma:contentTypeVersion="1" ma:contentTypeDescription="Create a new document." ma:contentTypeScope="" ma:versionID="76e072615a04b9d939214e0990f2aa1b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223867f52d7f443a17d0a6df84a6da1c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67307C8-50DC-47CA-AD65-07E54AA8BF0F}">
  <ds:schemaRefs>
    <ds:schemaRef ds:uri="http://schemas.microsoft.com/office/2006/documentManagement/types"/>
    <ds:schemaRef ds:uri="http://purl.org/dc/dcmitype/"/>
    <ds:schemaRef ds:uri="http://purl.org/dc/elements/1.1/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4EC7342A-8D4B-475C-8140-07BC7D39B65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86565BBB-32CB-467E-B594-5882CB5A021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98516</TotalTime>
  <Words>1192</Words>
  <Application>Microsoft Macintosh PowerPoint</Application>
  <PresentationFormat>On-screen Show (4:3)</PresentationFormat>
  <Paragraphs>206</Paragraphs>
  <Slides>29</Slides>
  <Notes>0</Notes>
  <HiddenSlides>1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01_FGS_CV3_Data_Review_ASIC_Tuning</vt:lpstr>
      <vt:lpstr>1_Honeywell PPT Template V3.6</vt:lpstr>
      <vt:lpstr>Honeywell Single Image Cover</vt:lpstr>
      <vt:lpstr>Honeywell Theme</vt:lpstr>
      <vt:lpstr>2_Honeywell Theme</vt:lpstr>
      <vt:lpstr>1_Honeywell Theme</vt:lpstr>
      <vt:lpstr>2_Honeywell PPT Template V3.6</vt:lpstr>
      <vt:lpstr>PowerPoint Presentation</vt:lpstr>
      <vt:lpstr>Outline</vt:lpstr>
      <vt:lpstr>FGS/NIRISS overview</vt:lpstr>
      <vt:lpstr>NIRISS overview 1</vt:lpstr>
      <vt:lpstr>Dual wheel optical elements</vt:lpstr>
      <vt:lpstr>Outline</vt:lpstr>
      <vt:lpstr>Observing modes summary</vt:lpstr>
      <vt:lpstr>Single Object Slitless Spectroscopy </vt:lpstr>
      <vt:lpstr>Single Object Slitless Spectroscopy </vt:lpstr>
      <vt:lpstr>SOSS Hardware implementation</vt:lpstr>
      <vt:lpstr>Aperture Masking Interferomery (AMI)</vt:lpstr>
      <vt:lpstr>PowerPoint Presentation</vt:lpstr>
      <vt:lpstr>Probing JWST’s highest angular resolution</vt:lpstr>
      <vt:lpstr>Wide field slitless spectroscopy (WFSS)</vt:lpstr>
      <vt:lpstr>Wide field slitless spectroscopy (WFSS)</vt:lpstr>
      <vt:lpstr>PowerPoint Presentation</vt:lpstr>
      <vt:lpstr>Wide field slitless spectroscopy</vt:lpstr>
      <vt:lpstr>WFSS continuum sensitivity</vt:lpstr>
      <vt:lpstr>WFSS simulations of Frontier Field MACS0416 </vt:lpstr>
      <vt:lpstr>WFSS simulations of Frontier Field MACS0416 </vt:lpstr>
      <vt:lpstr>WFSS simulations of GN-z11</vt:lpstr>
      <vt:lpstr>Outline</vt:lpstr>
      <vt:lpstr>NIRISS GTO in brief</vt:lpstr>
      <vt:lpstr>The Canadian NIRISS Unbiased Cluster Survey  </vt:lpstr>
      <vt:lpstr>Science Goals</vt:lpstr>
      <vt:lpstr>Survey Design</vt:lpstr>
      <vt:lpstr>Survey Design</vt:lpstr>
      <vt:lpstr>Summary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jsargies</dc:creator>
  <cp:lastModifiedBy>Chris Willott</cp:lastModifiedBy>
  <cp:revision>1390</cp:revision>
  <cp:lastPrinted>2013-11-05T13:54:23Z</cp:lastPrinted>
  <dcterms:created xsi:type="dcterms:W3CDTF">2012-05-15T16:47:00Z</dcterms:created>
  <dcterms:modified xsi:type="dcterms:W3CDTF">2016-07-04T13:18:19Z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0x0101003AF8BADAFCDB8E40BA555DD2A0940542</vt:lpwstr>
  </property>
</Properties>
</file>