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7" r:id="rId3"/>
  </p:sldMasterIdLst>
  <p:notesMasterIdLst>
    <p:notesMasterId r:id="rId35"/>
  </p:notesMasterIdLst>
  <p:sldIdLst>
    <p:sldId id="256" r:id="rId4"/>
    <p:sldId id="257" r:id="rId5"/>
    <p:sldId id="258" r:id="rId6"/>
    <p:sldId id="282" r:id="rId7"/>
    <p:sldId id="259" r:id="rId8"/>
    <p:sldId id="260" r:id="rId9"/>
    <p:sldId id="261" r:id="rId10"/>
    <p:sldId id="265" r:id="rId11"/>
    <p:sldId id="262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81" r:id="rId20"/>
    <p:sldId id="286" r:id="rId21"/>
    <p:sldId id="285" r:id="rId22"/>
    <p:sldId id="287" r:id="rId23"/>
    <p:sldId id="288" r:id="rId24"/>
    <p:sldId id="283" r:id="rId25"/>
    <p:sldId id="276" r:id="rId26"/>
    <p:sldId id="277" r:id="rId27"/>
    <p:sldId id="278" r:id="rId28"/>
    <p:sldId id="275" r:id="rId29"/>
    <p:sldId id="284" r:id="rId30"/>
    <p:sldId id="273" r:id="rId31"/>
    <p:sldId id="272" r:id="rId32"/>
    <p:sldId id="264" r:id="rId33"/>
    <p:sldId id="274" r:id="rId3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811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38" autoAdjust="0"/>
    <p:restoredTop sz="98227" autoAdjust="0"/>
  </p:normalViewPr>
  <p:slideViewPr>
    <p:cSldViewPr snapToGrid="0" snapToObjects="1">
      <p:cViewPr varScale="1">
        <p:scale>
          <a:sx n="60" d="100"/>
          <a:sy n="60" d="100"/>
        </p:scale>
        <p:origin x="-992" y="-11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64B68-20C6-2349-B578-FF75CA7E4003}" type="datetimeFigureOut">
              <a:rPr lang="en-US" smtClean="0"/>
              <a:t>7/6/16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F6D5A-9822-0E41-8174-B9F15FE08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6D5A-9822-0E41-8174-B9F15FE08C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2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6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7/6/16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525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5108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4189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969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640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9845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6861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142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0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8892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078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3583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180" y="3429001"/>
            <a:ext cx="6620204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9180" y="4824414"/>
            <a:ext cx="6620204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161" y="6104966"/>
            <a:ext cx="675165" cy="365125"/>
          </a:xfrm>
        </p:spPr>
        <p:txBody>
          <a:bodyPr/>
          <a:lstStyle/>
          <a:p>
            <a:fld id="{9DF090DC-CABC-6742-8D2E-E617BD7950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9738" y="268288"/>
            <a:ext cx="3961368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2738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62395" y="268288"/>
            <a:ext cx="95718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1311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9740" y="4773706"/>
            <a:ext cx="3961368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180" y="3429001"/>
            <a:ext cx="6620204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9180" y="4824414"/>
            <a:ext cx="6620204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161" y="6104966"/>
            <a:ext cx="675165" cy="365125"/>
          </a:xfrm>
        </p:spPr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9738" y="268288"/>
            <a:ext cx="3961368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529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13637" y="268288"/>
            <a:ext cx="2193989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13637" y="6356351"/>
            <a:ext cx="2336191" cy="365125"/>
          </a:xfrm>
        </p:spPr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3228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62395" y="268288"/>
            <a:ext cx="957181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4940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3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1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1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5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9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3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D722-287F-1A48-8CBB-485D7C3DB341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5214-212D-F047-BC68-97FE878EE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6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775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914400"/>
            <a:ext cx="8675576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2209801"/>
            <a:ext cx="8675576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5713" y="6356351"/>
            <a:ext cx="2336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8225915-391D-2B49-89BF-E78DD082BE68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7/6/16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022" y="6356351"/>
            <a:ext cx="8007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5792" y="361017"/>
            <a:ext cx="675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DF090DC-CABC-6742-8D2E-E617BD79500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643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06748" y="4935533"/>
            <a:ext cx="9127276" cy="1815882"/>
            <a:chOff x="308096" y="4775201"/>
            <a:chExt cx="8749131" cy="1815882"/>
          </a:xfrm>
        </p:grpSpPr>
        <p:sp>
          <p:nvSpPr>
            <p:cNvPr id="6" name="TextBox 5"/>
            <p:cNvSpPr txBox="1"/>
            <p:nvPr/>
          </p:nvSpPr>
          <p:spPr>
            <a:xfrm>
              <a:off x="308096" y="4775201"/>
              <a:ext cx="874913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 smtClean="0">
                  <a:solidFill>
                    <a:srgbClr val="FFFF00"/>
                  </a:solidFill>
                </a:rPr>
                <a:t>Molly Peeples</a:t>
              </a:r>
            </a:p>
            <a:p>
              <a:pPr algn="r"/>
              <a:r>
                <a:rPr lang="en-US" sz="2800" b="1" dirty="0" smtClean="0">
                  <a:solidFill>
                    <a:srgbClr val="5DA9DD"/>
                  </a:solidFill>
                </a:rPr>
                <a:t>@</a:t>
              </a:r>
              <a:r>
                <a:rPr lang="en-US" sz="2800" b="1" dirty="0" err="1" smtClean="0">
                  <a:solidFill>
                    <a:srgbClr val="5DA9DD"/>
                  </a:solidFill>
                </a:rPr>
                <a:t>astronomolly</a:t>
              </a:r>
              <a:endParaRPr lang="en-US" sz="2800" b="1" dirty="0" smtClean="0">
                <a:solidFill>
                  <a:srgbClr val="5DA9DD"/>
                </a:solidFill>
              </a:endParaRPr>
            </a:p>
            <a:p>
              <a:pPr algn="r"/>
              <a:r>
                <a:rPr lang="en-US" sz="2400" b="1" dirty="0" smtClean="0">
                  <a:solidFill>
                    <a:srgbClr val="FFFF00"/>
                  </a:solidFill>
                </a:rPr>
                <a:t>Space Telescope Science Institute</a:t>
              </a:r>
            </a:p>
            <a:p>
              <a:pPr algn="r"/>
              <a:r>
                <a:rPr lang="en-US" sz="2200" dirty="0" smtClean="0">
                  <a:solidFill>
                    <a:srgbClr val="FFFF00"/>
                  </a:solidFill>
                </a:rPr>
                <a:t>JWST @ ROE, July 6, 2016</a:t>
              </a:r>
              <a:endParaRPr lang="en-US" sz="2200" dirty="0">
                <a:solidFill>
                  <a:srgbClr val="FFFF00"/>
                </a:solidFill>
              </a:endParaRPr>
            </a:p>
          </p:txBody>
        </p:sp>
        <p:pic>
          <p:nvPicPr>
            <p:cNvPr id="7" name="Picture 6" descr="Twitter_logo_blu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4654" y="5488988"/>
              <a:ext cx="337267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8618" y="154282"/>
            <a:ext cx="11304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cs typeface="Century Gothic"/>
              </a:rPr>
              <a:t>Metals:</a:t>
            </a:r>
            <a:r>
              <a:rPr lang="en-US" sz="4000" b="1" kern="0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en-US" sz="4000" b="1" kern="0" dirty="0" smtClean="0">
                <a:solidFill>
                  <a:srgbClr val="FFFF00"/>
                </a:solidFill>
                <a:latin typeface="Century Gothic"/>
                <a:cs typeface="Century Gothic"/>
              </a:rPr>
              <a:t>Galaxies’ Tracer Particles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8966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metals_cumul_frac_zoomout_propos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9144"/>
            <a:ext cx="6056141" cy="6450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490446" y="2916424"/>
            <a:ext cx="54990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Percentage of available metals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922" y="135318"/>
            <a:ext cx="962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100%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854" y="2326959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854" y="123475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8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566" y="5668233"/>
            <a:ext cx="6291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854" y="455368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322" y="3486895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010" y="1532351"/>
            <a:ext cx="2185214" cy="877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lang="en-US" sz="23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alactic</a:t>
            </a:r>
          </a:p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srgbClr val="E0E0E0"/>
                </a:solidFill>
                <a:latin typeface="Times New Roman"/>
                <a:cs typeface="Times New Roman"/>
              </a:rPr>
              <a:t>s</a:t>
            </a:r>
            <a:r>
              <a:rPr lang="en-US" sz="2300" b="1" dirty="0" smtClean="0">
                <a:solidFill>
                  <a:srgbClr val="E0E0E0"/>
                </a:solidFill>
                <a:latin typeface="Times New Roman"/>
                <a:cs typeface="Times New Roman"/>
              </a:rPr>
              <a:t>tars  </a:t>
            </a:r>
            <a:r>
              <a:rPr lang="en-US" sz="2300" b="1" dirty="0" smtClean="0">
                <a:solidFill>
                  <a:srgbClr val="2221C8"/>
                </a:solidFill>
                <a:latin typeface="Times New Roman"/>
                <a:cs typeface="Times New Roman"/>
              </a:rPr>
              <a:t>ISM  </a:t>
            </a:r>
            <a:r>
              <a:rPr lang="en-US" sz="2300" b="1" dirty="0" smtClean="0">
                <a:solidFill>
                  <a:srgbClr val="E0E0E0"/>
                </a:solidFill>
                <a:latin typeface="Times New Roman"/>
                <a:cs typeface="Times New Roman"/>
              </a:rPr>
              <a:t>dust</a:t>
            </a:r>
            <a:endParaRPr lang="en-US" sz="2300" b="1" dirty="0">
              <a:solidFill>
                <a:srgbClr val="E0E0E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33532" y="1996334"/>
            <a:ext cx="1964262" cy="1588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21275">
            <a:off x="2563737" y="4915358"/>
            <a:ext cx="44019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2221C8"/>
                </a:solidFill>
                <a:latin typeface="Times New Roman"/>
                <a:cs typeface="Times New Roman"/>
              </a:rPr>
              <a:t>[gas-phase metallicity] × [gas mass]</a:t>
            </a:r>
            <a:endParaRPr lang="en-US" sz="2200" dirty="0">
              <a:solidFill>
                <a:srgbClr val="2221C8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519446"/>
            <a:ext cx="3395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Peeples et al. (2014)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7079" y="6242447"/>
            <a:ext cx="27280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log (M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★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/ 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☉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lMgas_lmstar_simpl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132" y="3022600"/>
            <a:ext cx="2408828" cy="2286000"/>
          </a:xfrm>
          <a:prstGeom prst="rect">
            <a:avLst/>
          </a:prstGeom>
        </p:spPr>
      </p:pic>
      <p:pic>
        <p:nvPicPr>
          <p:cNvPr id="16" name="Picture 15" descr="Screen shot 2014-03-12 at 7.05.44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6448" y="2726263"/>
            <a:ext cx="275359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metals_cumul_frac_zoomout_propos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11989"/>
            <a:ext cx="6056140" cy="6457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490446" y="2916424"/>
            <a:ext cx="54990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Percentage of available metals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922" y="135318"/>
            <a:ext cx="962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100%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854" y="2326959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854" y="123475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8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566" y="5668233"/>
            <a:ext cx="6291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854" y="455368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322" y="3486895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010" y="1532351"/>
            <a:ext cx="2185214" cy="877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lang="en-US" sz="23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alactic</a:t>
            </a:r>
          </a:p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srgbClr val="C80C0D"/>
                </a:solidFill>
                <a:latin typeface="Times New Roman"/>
                <a:cs typeface="Times New Roman"/>
              </a:rPr>
              <a:t>s</a:t>
            </a:r>
            <a:r>
              <a:rPr lang="en-US" sz="2300" b="1" dirty="0" smtClean="0">
                <a:solidFill>
                  <a:srgbClr val="C80C0D"/>
                </a:solidFill>
                <a:latin typeface="Times New Roman"/>
                <a:cs typeface="Times New Roman"/>
              </a:rPr>
              <a:t>tars  </a:t>
            </a:r>
            <a:r>
              <a:rPr lang="en-US" sz="2300" b="1" dirty="0" smtClean="0">
                <a:solidFill>
                  <a:srgbClr val="2221C8"/>
                </a:solidFill>
                <a:latin typeface="Times New Roman"/>
                <a:cs typeface="Times New Roman"/>
              </a:rPr>
              <a:t>ISM  </a:t>
            </a:r>
            <a:r>
              <a:rPr lang="en-US" sz="2300" b="1" dirty="0" smtClean="0">
                <a:solidFill>
                  <a:srgbClr val="E0E0E0"/>
                </a:solidFill>
                <a:latin typeface="Times New Roman"/>
                <a:cs typeface="Times New Roman"/>
              </a:rPr>
              <a:t>dust</a:t>
            </a:r>
            <a:endParaRPr lang="en-US" sz="2300" b="1" dirty="0">
              <a:solidFill>
                <a:srgbClr val="E0E0E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33532" y="1996334"/>
            <a:ext cx="1964262" cy="1588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1061246">
            <a:off x="3969609" y="4405979"/>
            <a:ext cx="4151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80C0D"/>
                </a:solidFill>
                <a:latin typeface="Times New Roman"/>
                <a:cs typeface="Times New Roman"/>
              </a:rPr>
              <a:t>[stellar metallicity] × [stellar mass]</a:t>
            </a:r>
            <a:endParaRPr lang="en-US" sz="2200" dirty="0">
              <a:solidFill>
                <a:srgbClr val="C80C0D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7079" y="6242447"/>
            <a:ext cx="27280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log (M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★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/ 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☉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4-03-12 at 7.11.14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5383" y="1727201"/>
            <a:ext cx="2960284" cy="27934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6519446"/>
            <a:ext cx="3395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Peeples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89038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metals_cumul_frac_zoomout_propos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9144"/>
            <a:ext cx="6056140" cy="645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490446" y="2916424"/>
            <a:ext cx="54990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Percentage of available metals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922" y="135318"/>
            <a:ext cx="962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100%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854" y="2326959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854" y="123475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8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566" y="5668233"/>
            <a:ext cx="6291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854" y="455368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322" y="3486895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010" y="1532351"/>
            <a:ext cx="2185214" cy="877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lang="en-US" sz="23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alactic</a:t>
            </a:r>
          </a:p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srgbClr val="C80C0D"/>
                </a:solidFill>
                <a:latin typeface="Times New Roman"/>
                <a:cs typeface="Times New Roman"/>
              </a:rPr>
              <a:t>s</a:t>
            </a:r>
            <a:r>
              <a:rPr lang="en-US" sz="2300" b="1" dirty="0" smtClean="0">
                <a:solidFill>
                  <a:srgbClr val="C80C0D"/>
                </a:solidFill>
                <a:latin typeface="Times New Roman"/>
                <a:cs typeface="Times New Roman"/>
              </a:rPr>
              <a:t>tars  </a:t>
            </a:r>
            <a:r>
              <a:rPr lang="en-US" sz="2300" b="1" dirty="0" smtClean="0">
                <a:solidFill>
                  <a:srgbClr val="2221C8"/>
                </a:solidFill>
                <a:latin typeface="Times New Roman"/>
                <a:cs typeface="Times New Roman"/>
              </a:rPr>
              <a:t>ISM  </a:t>
            </a:r>
            <a:r>
              <a:rPr lang="en-US" sz="2300" b="1" dirty="0" smtClean="0">
                <a:solidFill>
                  <a:srgbClr val="FF8B22"/>
                </a:solidFill>
                <a:latin typeface="Times New Roman"/>
                <a:cs typeface="Times New Roman"/>
              </a:rPr>
              <a:t>dust</a:t>
            </a:r>
            <a:endParaRPr lang="en-US" sz="2300" b="1" dirty="0">
              <a:solidFill>
                <a:srgbClr val="FF8B22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33532" y="1996334"/>
            <a:ext cx="1964262" cy="1588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5470" y="2984028"/>
            <a:ext cx="6205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0080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Star-forming galaxies retain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nearly constant 20–25%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of metals they have made</a:t>
            </a:r>
          </a:p>
          <a:p>
            <a:pPr marL="228600" indent="-228600">
              <a:buClr>
                <a:srgbClr val="0080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Most metals ever produced should ∴ be outside of galaxies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2065867" y="4597395"/>
            <a:ext cx="6671734" cy="42334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7079" y="6242447"/>
            <a:ext cx="27280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log (M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★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/ 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☉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oup 19"/>
          <p:cNvGrpSpPr/>
          <p:nvPr/>
        </p:nvGrpSpPr>
        <p:grpSpPr>
          <a:xfrm>
            <a:off x="2565239" y="778934"/>
            <a:ext cx="5943511" cy="3830240"/>
            <a:chOff x="2565239" y="778934"/>
            <a:chExt cx="5943511" cy="3830240"/>
          </a:xfrm>
        </p:grpSpPr>
        <p:sp>
          <p:nvSpPr>
            <p:cNvPr id="16" name="TextBox 15"/>
            <p:cNvSpPr txBox="1"/>
            <p:nvPr/>
          </p:nvSpPr>
          <p:spPr>
            <a:xfrm rot="21336384">
              <a:off x="2955106" y="3901288"/>
              <a:ext cx="555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8B22"/>
                  </a:solidFill>
                  <a:latin typeface="Times New Roman"/>
                  <a:cs typeface="Times New Roman"/>
                </a:rPr>
                <a:t>Dust masses </a:t>
              </a:r>
              <a:r>
                <a:rPr lang="en-US" sz="2000" dirty="0" smtClean="0">
                  <a:solidFill>
                    <a:srgbClr val="EB8F00"/>
                  </a:solidFill>
                  <a:latin typeface="Times New Roman"/>
                  <a:cs typeface="Times New Roman"/>
                </a:rPr>
                <a:t>measured from IR emission with Spitzer and Herschel (Draine+2007; Skibba+2011)</a:t>
              </a:r>
            </a:p>
          </p:txBody>
        </p:sp>
        <p:pic>
          <p:nvPicPr>
            <p:cNvPr id="17" name="Picture 16" descr="Screen shot 2014-03-12 at 7.12.45 PM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565239" y="778934"/>
              <a:ext cx="3152771" cy="3224425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-1" y="6519446"/>
            <a:ext cx="3395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Peeples et al. (2014)</a:t>
            </a:r>
          </a:p>
        </p:txBody>
      </p:sp>
    </p:spTree>
    <p:extLst>
      <p:ext uri="{BB962C8B-B14F-4D97-AF65-F5344CB8AC3E}">
        <p14:creationId xmlns:p14="http://schemas.microsoft.com/office/powerpoint/2010/main" val="361584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0452" y="1114640"/>
            <a:ext cx="31383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How can galaxies of </a:t>
            </a:r>
            <a:r>
              <a:rPr lang="en-US" sz="2600" b="1" dirty="0" smtClean="0">
                <a:solidFill>
                  <a:srgbClr val="00D400"/>
                </a:solidFill>
                <a:latin typeface="Century Gothic"/>
              </a:rPr>
              <a:t>different mass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eject material at such </a:t>
            </a:r>
            <a:r>
              <a:rPr lang="en-US" sz="2600" b="1" dirty="0" smtClean="0">
                <a:solidFill>
                  <a:srgbClr val="00D400"/>
                </a:solidFill>
                <a:latin typeface="Century Gothic"/>
              </a:rPr>
              <a:t>different rates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relative to the rate they form stars, </a:t>
            </a:r>
            <a:r>
              <a:rPr lang="en-US" sz="2600" b="1" dirty="0" smtClean="0">
                <a:solidFill>
                  <a:srgbClr val="C80C0D"/>
                </a:solidFill>
                <a:latin typeface="Century Gothic"/>
              </a:rPr>
              <a:t>yet retain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 such a </a:t>
            </a:r>
            <a:r>
              <a:rPr lang="en-US" sz="2600" b="1" dirty="0" smtClean="0">
                <a:solidFill>
                  <a:srgbClr val="C80C0D"/>
                </a:solidFill>
                <a:latin typeface="Century Gothic"/>
              </a:rPr>
              <a:t>constant fraction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of their metals ????</a:t>
            </a:r>
            <a:endParaRPr lang="en-US" sz="26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3" name="Picture 2" descr="Screen shot 2015-05-27 at 3.23.42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0515"/>
            <a:ext cx="9050452" cy="6718705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101069" y="562779"/>
            <a:ext cx="7845550" cy="5343010"/>
            <a:chOff x="1408272" y="2020734"/>
            <a:chExt cx="6681477" cy="4071468"/>
          </a:xfrm>
        </p:grpSpPr>
        <p:pic>
          <p:nvPicPr>
            <p:cNvPr id="5" name="Picture 4" descr="metal_census_data_overMstar.png"/>
            <p:cNvPicPr>
              <a:picLocks noChangeAspect="1"/>
            </p:cNvPicPr>
            <p:nvPr/>
          </p:nvPicPr>
          <p:blipFill>
            <a:blip r:embed="rId3"/>
            <a:srcRect l="15044" t="9806" r="2636" b="15344"/>
            <a:stretch>
              <a:fillRect/>
            </a:stretch>
          </p:blipFill>
          <p:spPr>
            <a:xfrm>
              <a:off x="1408272" y="2765584"/>
              <a:ext cx="6681477" cy="332661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08272" y="2020734"/>
              <a:ext cx="3594099" cy="184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45211" y="974698"/>
            <a:ext cx="54233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solidFill>
                  <a:srgbClr val="00D400"/>
                </a:solidFill>
              </a:rPr>
              <a:t>Basically all models and simulations:</a:t>
            </a:r>
          </a:p>
        </p:txBody>
      </p:sp>
      <p:sp>
        <p:nvSpPr>
          <p:cNvPr id="8" name="TextBox 7"/>
          <p:cNvSpPr txBox="1"/>
          <p:nvPr/>
        </p:nvSpPr>
        <p:spPr>
          <a:xfrm rot="19696487">
            <a:off x="1334538" y="3281327"/>
            <a:ext cx="520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Strong feedback in low-mass galaxies</a:t>
            </a:r>
          </a:p>
          <a:p>
            <a:r>
              <a:rPr lang="en-US" sz="2400" dirty="0" smtClean="0"/>
              <a:t>⇒ lose way too many metals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84413" y="2919697"/>
            <a:ext cx="2487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Weak feedback in high-mass galaxies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⇒ retain way too many metals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8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3819" y="234391"/>
            <a:ext cx="47075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Wait….but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how can the models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 get this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new</a:t>
            </a:r>
            <a:r>
              <a:rPr lang="en-US" sz="2600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“fraction of available metals”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metric wrong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when they get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the mass-metallicity relation correct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??</a:t>
            </a:r>
            <a:endParaRPr lang="en-US" sz="2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3819" y="3430527"/>
            <a:ext cx="47075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Funny story: models actually get metallicities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widely wrong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; when they </a:t>
            </a:r>
            <a:r>
              <a:rPr lang="en-US" sz="2600" i="1" dirty="0" smtClean="0">
                <a:solidFill>
                  <a:prstClr val="black"/>
                </a:solidFill>
                <a:latin typeface="Century Gothic"/>
              </a:rPr>
              <a:t>do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 tune to observed metallicities, do so by doing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</a:rPr>
              <a:t>egregious damage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 to other aspects of galaxy evolution</a:t>
            </a:r>
            <a:endParaRPr lang="en-US" sz="2600" dirty="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2024" y="0"/>
            <a:ext cx="6916951" cy="6858000"/>
            <a:chOff x="322024" y="0"/>
            <a:chExt cx="6916951" cy="6858000"/>
          </a:xfrm>
        </p:grpSpPr>
        <p:pic>
          <p:nvPicPr>
            <p:cNvPr id="2" name="Picture 1" descr="Screen Shot 2016-07-02 at 12.11.4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24" y="0"/>
              <a:ext cx="6916951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223759" y="978777"/>
              <a:ext cx="27888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Gothic"/>
                </a:rPr>
                <a:t>Somerville &amp; </a:t>
              </a:r>
              <a:r>
                <a:rPr lang="en-US" b="1" dirty="0" err="1">
                  <a:solidFill>
                    <a:srgbClr val="FF0000"/>
                  </a:solidFill>
                  <a:latin typeface="Century Gothic"/>
                </a:rPr>
                <a:t>Davé</a:t>
              </a:r>
              <a:r>
                <a:rPr lang="en-US" b="1" dirty="0">
                  <a:solidFill>
                    <a:srgbClr val="FF0000"/>
                  </a:solidFill>
                  <a:latin typeface="Century Gothic"/>
                </a:rPr>
                <a:t> 2015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 descr="Screen Shot 2016-07-02 at 3.24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18" y="1228819"/>
            <a:ext cx="4773045" cy="44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rden-hos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00" y="663621"/>
            <a:ext cx="4123807" cy="2729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44" y="250111"/>
            <a:ext cx="41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Another note on the models…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8517" y="2908459"/>
            <a:ext cx="6809552" cy="3949541"/>
            <a:chOff x="2427555" y="1905173"/>
            <a:chExt cx="6809552" cy="3949541"/>
          </a:xfrm>
        </p:grpSpPr>
        <p:pic>
          <p:nvPicPr>
            <p:cNvPr id="3" name="Picture 2" descr="bath-h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555" y="1905173"/>
              <a:ext cx="6809552" cy="3949541"/>
            </a:xfrm>
            <a:prstGeom prst="rect">
              <a:avLst/>
            </a:prstGeom>
          </p:spPr>
        </p:pic>
        <p:pic>
          <p:nvPicPr>
            <p:cNvPr id="4" name="Picture 3" descr="NGC3982-hst-cropped-transpare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678" y="2706639"/>
              <a:ext cx="5336719" cy="861343"/>
            </a:xfrm>
            <a:prstGeom prst="rect">
              <a:avLst/>
            </a:prstGeom>
          </p:spPr>
        </p:pic>
      </p:grpSp>
      <p:pic>
        <p:nvPicPr>
          <p:cNvPr id="7" name="Picture 6" descr="old-faithful-5we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22870" r="49587" b="23034"/>
          <a:stretch/>
        </p:blipFill>
        <p:spPr>
          <a:xfrm>
            <a:off x="4260756" y="128277"/>
            <a:ext cx="3024622" cy="3709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45" y="887541"/>
            <a:ext cx="4196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Treating galaxies as monolithic “bathtubs” ignores flows of gas and metals </a:t>
            </a:r>
            <a:r>
              <a:rPr lang="en-US" sz="2400" i="1" dirty="0" smtClean="0"/>
              <a:t>within</a:t>
            </a:r>
            <a:r>
              <a:rPr lang="en-US" sz="2400" dirty="0" smtClean="0"/>
              <a:t> galaxies—and also generally assumes onus of regulation is in the galaxy itself. The circumgalactic medium is important!</a:t>
            </a:r>
          </a:p>
        </p:txBody>
      </p:sp>
    </p:spTree>
    <p:extLst>
      <p:ext uri="{BB962C8B-B14F-4D97-AF65-F5344CB8AC3E}">
        <p14:creationId xmlns:p14="http://schemas.microsoft.com/office/powerpoint/2010/main" val="158820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7-05 at 11.50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72" y="846744"/>
            <a:ext cx="5943600" cy="5536609"/>
          </a:xfrm>
          <a:prstGeom prst="rect">
            <a:avLst/>
          </a:prstGeom>
        </p:spPr>
      </p:pic>
      <p:pic>
        <p:nvPicPr>
          <p:cNvPr id="6" name="Picture 5" descr="Screen Shot 2016-07-05 at 11.52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71" y="771616"/>
            <a:ext cx="6105453" cy="565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72" y="135121"/>
            <a:ext cx="1204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B80811"/>
                </a:solidFill>
              </a:rPr>
              <a:t>The picture at z~0 is confusing. How did galaxies get this way? </a:t>
            </a:r>
            <a:endParaRPr lang="en-US" sz="3600" b="1" dirty="0">
              <a:solidFill>
                <a:srgbClr val="B80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5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05 at 12.0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49" y="1"/>
            <a:ext cx="8509976" cy="6562964"/>
          </a:xfrm>
          <a:prstGeom prst="rect">
            <a:avLst/>
          </a:prstGeom>
        </p:spPr>
      </p:pic>
      <p:pic>
        <p:nvPicPr>
          <p:cNvPr id="3" name="Picture 2" descr="Screen Shot 2016-07-05 at 12.0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2975" y="2274445"/>
            <a:ext cx="5778500" cy="147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07633"/>
            <a:ext cx="2847961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B80811"/>
                </a:solidFill>
              </a:rPr>
              <a:t>Stellar</a:t>
            </a:r>
            <a:r>
              <a:rPr lang="en-US" sz="2200" dirty="0" smtClean="0"/>
              <a:t> Metallicities: currently takes a lot of effort to push to even z~0.9 from the ground—absorption is </a:t>
            </a:r>
            <a:r>
              <a:rPr lang="en-US" sz="2200" b="1" i="1" dirty="0" smtClean="0">
                <a:solidFill>
                  <a:srgbClr val="B80811"/>
                </a:solidFill>
              </a:rPr>
              <a:t>difficult</a:t>
            </a:r>
            <a:r>
              <a:rPr lang="en-US" sz="2200" dirty="0" smtClean="0">
                <a:solidFill>
                  <a:srgbClr val="B80811"/>
                </a:solidFill>
              </a:rPr>
              <a:t> </a:t>
            </a:r>
            <a:r>
              <a:rPr lang="en-US" sz="2200" dirty="0" smtClean="0"/>
              <a:t>compared to nice emission lines!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644607" y="4528171"/>
            <a:ext cx="267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z=0.9, </a:t>
            </a:r>
            <a:r>
              <a:rPr lang="en-US" dirty="0" err="1" smtClean="0"/>
              <a:t>Gallazzi</a:t>
            </a:r>
            <a:r>
              <a:rPr lang="en-US" dirty="0" smtClean="0"/>
              <a:t> et al.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7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147430" y="0"/>
            <a:ext cx="10041395" cy="6806249"/>
            <a:chOff x="1314316" y="0"/>
            <a:chExt cx="10041395" cy="68062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9093" y="0"/>
              <a:ext cx="9706618" cy="64462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18330" y="6298418"/>
              <a:ext cx="417774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 smtClean="0">
                  <a:solidFill>
                    <a:prstClr val="black"/>
                  </a:solidFill>
                </a:rPr>
                <a:t>galaxy stellar mass [M</a:t>
              </a:r>
              <a:r>
                <a:rPr lang="en-US" sz="2700" baseline="-25000" dirty="0" smtClean="0">
                  <a:solidFill>
                    <a:prstClr val="black"/>
                  </a:solidFill>
                </a:rPr>
                <a:t>☉</a:t>
              </a:r>
              <a:r>
                <a:rPr lang="en-US" sz="2700" dirty="0" smtClean="0">
                  <a:solidFill>
                    <a:prstClr val="black"/>
                  </a:solidFill>
                </a:rPr>
                <a:t>]</a:t>
              </a:r>
              <a:endParaRPr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-865450" y="2179766"/>
              <a:ext cx="486736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 smtClean="0">
                  <a:solidFill>
                    <a:prstClr val="black"/>
                  </a:solidFill>
                </a:rPr>
                <a:t>star formation rate [M</a:t>
              </a:r>
              <a:r>
                <a:rPr lang="en-US" sz="2700" baseline="-25000" dirty="0" smtClean="0">
                  <a:solidFill>
                    <a:prstClr val="black"/>
                  </a:solidFill>
                </a:rPr>
                <a:t>☉</a:t>
              </a:r>
              <a:r>
                <a:rPr lang="en-US" sz="2700" dirty="0" smtClean="0">
                  <a:solidFill>
                    <a:prstClr val="black"/>
                  </a:solidFill>
                </a:rPr>
                <a:t> yr</a:t>
              </a:r>
              <a:r>
                <a:rPr lang="en-US" sz="2700" baseline="30000" dirty="0" smtClean="0">
                  <a:solidFill>
                    <a:prstClr val="black"/>
                  </a:solidFill>
                </a:rPr>
                <a:t>-1</a:t>
              </a:r>
              <a:r>
                <a:rPr lang="en-US" sz="2700" dirty="0" smtClean="0">
                  <a:solidFill>
                    <a:prstClr val="black"/>
                  </a:solidFill>
                </a:rPr>
                <a:t>]</a:t>
              </a:r>
              <a:endParaRPr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06301" y="5263178"/>
              <a:ext cx="2534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0000"/>
                  </a:solidFill>
                </a:rPr>
                <a:t>Whitaker et al. (2012)</a:t>
              </a:r>
              <a:endParaRPr lang="en-US" dirty="0">
                <a:solidFill>
                  <a:srgbClr val="990000"/>
                </a:solidFill>
              </a:endParaRPr>
            </a:p>
          </p:txBody>
        </p:sp>
        <p:pic>
          <p:nvPicPr>
            <p:cNvPr id="8" name="Picture 7" descr="M33_crawford_c.jpg"/>
            <p:cNvPicPr>
              <a:picLocks noChangeAspect="1"/>
            </p:cNvPicPr>
            <p:nvPr/>
          </p:nvPicPr>
          <p:blipFill>
            <a:blip r:embed="rId3"/>
            <a:srcRect l="14477" t="14828" r="18003" b="17415"/>
            <a:stretch>
              <a:fillRect/>
            </a:stretch>
          </p:blipFill>
          <p:spPr>
            <a:xfrm>
              <a:off x="4398290" y="926755"/>
              <a:ext cx="640080" cy="642325"/>
            </a:xfrm>
            <a:prstGeom prst="rect">
              <a:avLst/>
            </a:prstGeom>
          </p:spPr>
        </p:pic>
        <p:pic>
          <p:nvPicPr>
            <p:cNvPr id="9" name="Picture 8" descr="M33_crawford_c.jpg"/>
            <p:cNvPicPr>
              <a:picLocks noChangeAspect="1"/>
            </p:cNvPicPr>
            <p:nvPr/>
          </p:nvPicPr>
          <p:blipFill>
            <a:blip r:embed="rId3"/>
            <a:srcRect l="14477" t="14828" r="18003" b="17415"/>
            <a:stretch>
              <a:fillRect/>
            </a:stretch>
          </p:blipFill>
          <p:spPr>
            <a:xfrm>
              <a:off x="6914600" y="3844965"/>
              <a:ext cx="182241" cy="18288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 flipV="1">
              <a:off x="4156484" y="3844965"/>
              <a:ext cx="2758116" cy="91440"/>
            </a:xfrm>
            <a:prstGeom prst="straightConnector1">
              <a:avLst/>
            </a:prstGeom>
            <a:ln w="101600">
              <a:solidFill>
                <a:srgbClr val="FB271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156484" y="1341064"/>
              <a:ext cx="5554807" cy="2503901"/>
            </a:xfrm>
            <a:prstGeom prst="straightConnector1">
              <a:avLst/>
            </a:prstGeom>
            <a:ln w="101600">
              <a:solidFill>
                <a:srgbClr val="FD9A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222532" y="1247919"/>
              <a:ext cx="2488759" cy="93144"/>
            </a:xfrm>
            <a:prstGeom prst="straightConnector1">
              <a:avLst/>
            </a:prstGeom>
            <a:ln w="101600">
              <a:solidFill>
                <a:srgbClr val="FFFF3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038371" y="1044320"/>
              <a:ext cx="2184161" cy="203598"/>
            </a:xfrm>
            <a:prstGeom prst="straightConnector1">
              <a:avLst/>
            </a:prstGeom>
            <a:ln w="101600">
              <a:solidFill>
                <a:srgbClr val="66B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0032" y="307494"/>
            <a:ext cx="23304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Muñoz &amp;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Peeples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 (2014):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990000"/>
                </a:solidFill>
              </a:rPr>
              <a:t>Given empirically-derived star formation histories, how well can we reproduce z=0 galaxy ages and stellar metallicities?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914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7983" y="6446520"/>
            <a:ext cx="326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entury Gothic"/>
              </a:rPr>
              <a:t>log galaxy stellar mass [M</a:t>
            </a:r>
            <a:r>
              <a:rPr lang="en-US" baseline="-25000" dirty="0">
                <a:solidFill>
                  <a:prstClr val="black"/>
                </a:solidFill>
                <a:latin typeface="Century Gothic"/>
              </a:rPr>
              <a:t>☉</a:t>
            </a:r>
            <a:r>
              <a:rPr lang="en-US" dirty="0">
                <a:solidFill>
                  <a:prstClr val="black"/>
                </a:solidFill>
                <a:latin typeface="Century Gothic"/>
              </a:rPr>
              <a:t>]</a:t>
            </a:r>
          </a:p>
        </p:txBody>
      </p:sp>
      <p:pic>
        <p:nvPicPr>
          <p:cNvPr id="3" name="Picture 2" descr="scatt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1" y="471759"/>
            <a:ext cx="6399509" cy="6037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5752" y="67736"/>
            <a:ext cx="206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08FFB"/>
                </a:solidFill>
                <a:latin typeface="Century Gothic"/>
              </a:rPr>
              <a:t>star-forming only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0068" y="215205"/>
            <a:ext cx="506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entury Gothic"/>
              </a:rPr>
              <a:t>Muñoz &amp; Peeples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(2015):</a:t>
            </a:r>
          </a:p>
          <a:p>
            <a:pPr algn="r"/>
            <a:endParaRPr lang="en-US" sz="2400" dirty="0">
              <a:solidFill>
                <a:prstClr val="black"/>
              </a:solidFill>
              <a:latin typeface="Century Gothic"/>
            </a:endParaRP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Empirical star formation histories get ages pretty well! 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8761" y="67736"/>
            <a:ext cx="21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  <a:latin typeface="Century Gothic"/>
              </a:rPr>
              <a:t>includes passives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869997" y="1616660"/>
            <a:ext cx="229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entury Gothic"/>
              </a:rPr>
              <a:t>log galaxy age [yr]</a:t>
            </a:r>
          </a:p>
        </p:txBody>
      </p:sp>
      <p:sp useBgFill="1">
        <p:nvSpPr>
          <p:cNvPr id="9" name="TextBox 8"/>
          <p:cNvSpPr txBox="1"/>
          <p:nvPr/>
        </p:nvSpPr>
        <p:spPr>
          <a:xfrm rot="16200000">
            <a:off x="-937250" y="4352323"/>
            <a:ext cx="265022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entury Gothic"/>
              </a:rPr>
              <a:t>log 68% scatter in age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47816" y="1995345"/>
            <a:ext cx="5874309" cy="2269855"/>
            <a:chOff x="4747816" y="1995345"/>
            <a:chExt cx="5874309" cy="2269855"/>
          </a:xfrm>
        </p:grpSpPr>
        <p:sp>
          <p:nvSpPr>
            <p:cNvPr id="11" name="Oval 10"/>
            <p:cNvSpPr/>
            <p:nvPr/>
          </p:nvSpPr>
          <p:spPr>
            <a:xfrm>
              <a:off x="4747816" y="3387594"/>
              <a:ext cx="911756" cy="877606"/>
            </a:xfrm>
            <a:prstGeom prst="ellipse">
              <a:avLst/>
            </a:prstGeom>
            <a:noFill/>
            <a:ln w="762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>
              <a:glow rad="101600">
                <a:srgbClr val="990000">
                  <a:lumMod val="60000"/>
                  <a:lumOff val="40000"/>
                  <a:alpha val="75000"/>
                </a:srgbClr>
              </a:glow>
              <a:innerShdw blurRad="190500" dist="63500" dir="5400000">
                <a:srgbClr val="FFFFFF">
                  <a:alpha val="65000"/>
                </a:srgbClr>
              </a:innerShdw>
            </a:effectLst>
            <a:scene3d>
              <a:camera prst="orthographicFront">
                <a:rot lat="0" lon="0" rev="0"/>
              </a:camera>
              <a:lightRig rig="twoPt" dir="r">
                <a:rot lat="0" lon="0" rev="6000000"/>
              </a:lightRig>
            </a:scene3d>
            <a:sp3d prstMaterial="matte">
              <a:bevelT w="0" h="0" prst="relaxedInse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470" y="1995345"/>
              <a:ext cx="3502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</a:rPr>
                <a:t>Transition from star-forming dominated to passive-dominated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sym typeface="Wingdings"/>
                </a:rPr>
                <a:t>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sym typeface="Wingdings"/>
                </a:rPr>
                <a:t> increased scatter in ages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5602941" y="3069259"/>
              <a:ext cx="1516530" cy="598800"/>
            </a:xfrm>
            <a:prstGeom prst="straightConnector1">
              <a:avLst/>
            </a:prstGeom>
            <a:noFill/>
            <a:ln w="50800" cap="flat" cmpd="sng" algn="ctr">
              <a:solidFill>
                <a:srgbClr val="990000"/>
              </a:solidFill>
              <a:prstDash val="solid"/>
              <a:tailEnd type="arrow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2282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13501" y="4344924"/>
            <a:ext cx="9211183" cy="2874137"/>
            <a:chOff x="1458789" y="4489602"/>
            <a:chExt cx="9211183" cy="2874137"/>
          </a:xfrm>
        </p:grpSpPr>
        <p:grpSp>
          <p:nvGrpSpPr>
            <p:cNvPr id="2" name="Group 9"/>
            <p:cNvGrpSpPr/>
            <p:nvPr/>
          </p:nvGrpSpPr>
          <p:grpSpPr>
            <a:xfrm>
              <a:off x="1688202" y="5970902"/>
              <a:ext cx="8781125" cy="931331"/>
              <a:chOff x="126999" y="5926669"/>
              <a:chExt cx="8822268" cy="93133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6999" y="6252635"/>
                <a:ext cx="8822267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7000" y="6510867"/>
                <a:ext cx="2997200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674533" y="5926669"/>
                <a:ext cx="5274734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6" name="Picture 5" descr="Screen shot 2014-03-08 at 2.17.14 P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20000">
              <a:off x="1458789" y="4489602"/>
              <a:ext cx="9211183" cy="287413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513501" y="181693"/>
            <a:ext cx="8930079" cy="4880610"/>
            <a:chOff x="1025351" y="175958"/>
            <a:chExt cx="6699304" cy="4880610"/>
          </a:xfrm>
        </p:grpSpPr>
        <p:pic>
          <p:nvPicPr>
            <p:cNvPr id="13" name="Picture 12" descr="Screen shot 2014-03-10 at 2.05.3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351" y="175958"/>
              <a:ext cx="6576820" cy="4880610"/>
            </a:xfrm>
            <a:prstGeom prst="rect">
              <a:avLst/>
            </a:prstGeom>
          </p:spPr>
        </p:pic>
        <p:sp useBgFill="1">
          <p:nvSpPr>
            <p:cNvPr id="14" name="Rectangle 13"/>
            <p:cNvSpPr/>
            <p:nvPr/>
          </p:nvSpPr>
          <p:spPr>
            <a:xfrm>
              <a:off x="6961191" y="3461579"/>
              <a:ext cx="763464" cy="158640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39" y="0"/>
            <a:ext cx="6813214" cy="24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1 at 11.46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 r="1995"/>
          <a:stretch/>
        </p:blipFill>
        <p:spPr>
          <a:xfrm>
            <a:off x="0" y="442751"/>
            <a:ext cx="6363012" cy="6272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532" y="0"/>
            <a:ext cx="268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9ABFB"/>
                </a:solidFill>
              </a:rPr>
              <a:t>when did galaxies form half of their stars?</a:t>
            </a:r>
            <a:endParaRPr lang="en-US" b="1" dirty="0">
              <a:solidFill>
                <a:srgbClr val="69ABF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755" y="186761"/>
            <a:ext cx="276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0111B"/>
                </a:solidFill>
              </a:rPr>
              <a:t>when did galaxies quench?</a:t>
            </a:r>
            <a:endParaRPr lang="en-US" b="1" dirty="0">
              <a:solidFill>
                <a:srgbClr val="90111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256" y="1810916"/>
            <a:ext cx="4833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9ABFB"/>
                </a:solidFill>
                <a:latin typeface="Century Gothic"/>
              </a:rPr>
              <a:t>By combining empirical information, we are able to gain </a:t>
            </a:r>
            <a:r>
              <a:rPr lang="en-US" sz="2400" b="1" dirty="0" smtClean="0">
                <a:solidFill>
                  <a:srgbClr val="FB931F"/>
                </a:solidFill>
                <a:latin typeface="Century Gothic"/>
              </a:rPr>
              <a:t>new interesting insights </a:t>
            </a:r>
            <a:r>
              <a:rPr lang="en-US" sz="2400" b="1" dirty="0" smtClean="0">
                <a:solidFill>
                  <a:srgbClr val="69ABFB"/>
                </a:solidFill>
                <a:latin typeface="Century Gothic"/>
              </a:rPr>
              <a:t>into how galaxies evolve</a:t>
            </a:r>
            <a:endParaRPr lang="en-US" sz="2400" b="1" dirty="0">
              <a:solidFill>
                <a:srgbClr val="69ABFB"/>
              </a:solidFill>
              <a:latin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0068" y="215205"/>
            <a:ext cx="506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entury Gothic"/>
              </a:rPr>
              <a:t>Muñoz &amp; Peeples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(2015):</a:t>
            </a:r>
          </a:p>
          <a:p>
            <a:pPr algn="r"/>
            <a:endParaRPr lang="en-US" sz="2400" dirty="0">
              <a:solidFill>
                <a:prstClr val="black"/>
              </a:solidFill>
              <a:latin typeface="Century Gothic"/>
            </a:endParaRP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Empirical star formation histories get ages pretty well! 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61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06 at 9.3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95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9539" y="215205"/>
            <a:ext cx="4559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entury Gothic"/>
              </a:rPr>
              <a:t>Muñoz &amp; Peeples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(2015):</a:t>
            </a:r>
          </a:p>
          <a:p>
            <a:pPr algn="r"/>
            <a:endParaRPr lang="en-US" sz="2400" dirty="0">
              <a:solidFill>
                <a:prstClr val="black"/>
              </a:solidFill>
              <a:latin typeface="Century Gothic"/>
            </a:endParaRP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…stellar metallicities, not so much.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05599" y="215205"/>
            <a:ext cx="3353940" cy="2966060"/>
          </a:xfrm>
          <a:prstGeom prst="ellipse">
            <a:avLst/>
          </a:prstGeom>
          <a:noFill/>
          <a:ln w="76200" cap="flat" cmpd="sng" algn="ctr">
            <a:solidFill>
              <a:srgbClr val="990000">
                <a:shade val="95000"/>
                <a:satMod val="105000"/>
              </a:srgbClr>
            </a:solidFill>
            <a:prstDash val="solid"/>
          </a:ln>
          <a:effectLst>
            <a:glow rad="101600">
              <a:srgbClr val="990000">
                <a:lumMod val="60000"/>
                <a:lumOff val="40000"/>
                <a:alpha val="75000"/>
              </a:srgbClr>
            </a:glow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98635" y="2744466"/>
            <a:ext cx="5264531" cy="3810587"/>
            <a:chOff x="6898635" y="2744466"/>
            <a:chExt cx="5264531" cy="3810587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6898635" y="2744466"/>
              <a:ext cx="1375847" cy="1257770"/>
            </a:xfrm>
            <a:prstGeom prst="straightConnector1">
              <a:avLst/>
            </a:prstGeom>
            <a:noFill/>
            <a:ln w="50800" cap="flat" cmpd="sng" algn="ctr">
              <a:solidFill>
                <a:srgbClr val="990000"/>
              </a:solidFill>
              <a:prstDash val="solid"/>
              <a:tailEnd type="arrow" w="lg" len="lg"/>
            </a:ln>
            <a:effectLst/>
          </p:spPr>
        </p:cxnSp>
        <p:pic>
          <p:nvPicPr>
            <p:cNvPr id="7" name="Picture 6" descr="giphy-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901" y="4002236"/>
              <a:ext cx="4853265" cy="2552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98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c2006-09a_S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/>
          <a:stretch/>
        </p:blipFill>
        <p:spPr>
          <a:xfrm>
            <a:off x="0" y="0"/>
            <a:ext cx="12192000" cy="704581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5242" y="320693"/>
            <a:ext cx="5290856" cy="4827809"/>
            <a:chOff x="615242" y="320693"/>
            <a:chExt cx="5290856" cy="4827809"/>
          </a:xfrm>
        </p:grpSpPr>
        <p:pic>
          <p:nvPicPr>
            <p:cNvPr id="3" name="Picture 2" descr="hs-2006-14-a-xlarge_web.jp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55424">
              <a:off x="615242" y="1423870"/>
              <a:ext cx="4781875" cy="372463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169948" y="320693"/>
              <a:ext cx="736150" cy="507049"/>
              <a:chOff x="5169948" y="320693"/>
              <a:chExt cx="736150" cy="50704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311063" y="427632"/>
                <a:ext cx="5950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HST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5169948" y="320693"/>
                <a:ext cx="736150" cy="132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8638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7867" r="7831" b="42882"/>
          <a:stretch>
            <a:fillRect/>
          </a:stretch>
        </p:blipFill>
        <p:spPr>
          <a:xfrm>
            <a:off x="4022002" y="159545"/>
            <a:ext cx="7637605" cy="6698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690" y="5770768"/>
            <a:ext cx="443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Mannucci</a:t>
            </a:r>
            <a:r>
              <a:rPr lang="en-US" sz="2000" dirty="0" smtClean="0"/>
              <a:t> et al. (2010)</a:t>
            </a:r>
          </a:p>
          <a:p>
            <a:r>
              <a:rPr lang="en-US" sz="2000" dirty="0" smtClean="0"/>
              <a:t>“fundamental metallicity relation”</a:t>
            </a:r>
          </a:p>
          <a:p>
            <a:r>
              <a:rPr lang="en-US" sz="2000" dirty="0" smtClean="0"/>
              <a:t>⇒mass-metallicity-SFR relation</a:t>
            </a:r>
          </a:p>
        </p:txBody>
      </p:sp>
      <p:sp>
        <p:nvSpPr>
          <p:cNvPr id="4" name="Donut 3"/>
          <p:cNvSpPr/>
          <p:nvPr/>
        </p:nvSpPr>
        <p:spPr>
          <a:xfrm rot="18926982">
            <a:off x="5470402" y="1087863"/>
            <a:ext cx="1508817" cy="4174374"/>
          </a:xfrm>
          <a:prstGeom prst="donut">
            <a:avLst>
              <a:gd name="adj" fmla="val 6330"/>
            </a:avLst>
          </a:prstGeom>
          <a:solidFill>
            <a:srgbClr val="8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22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do we expect gas-phase </a:t>
            </a:r>
            <a:r>
              <a:rPr lang="en-US" sz="2400" b="1" dirty="0" smtClean="0">
                <a:solidFill>
                  <a:srgbClr val="FF0000"/>
                </a:solidFill>
              </a:rPr>
              <a:t>metallicities</a:t>
            </a:r>
            <a:r>
              <a:rPr lang="en-US" sz="2400" dirty="0" smtClean="0"/>
              <a:t> to </a:t>
            </a:r>
            <a:r>
              <a:rPr lang="en-US" sz="2400" b="1" dirty="0" smtClean="0">
                <a:solidFill>
                  <a:srgbClr val="FF0000"/>
                </a:solidFill>
              </a:rPr>
              <a:t>evolve</a:t>
            </a:r>
            <a:r>
              <a:rPr lang="en-US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30997"/>
            <a:ext cx="402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People got REALLY EXCITED about this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9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6346" y="47019"/>
            <a:ext cx="6945493" cy="6834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05068"/>
            <a:ext cx="4372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Mannucci</a:t>
            </a:r>
            <a:r>
              <a:rPr lang="en-US" sz="2400" dirty="0" smtClean="0"/>
              <a:t> et al. (2010):</a:t>
            </a:r>
          </a:p>
          <a:p>
            <a:r>
              <a:rPr lang="en-US" sz="2400" dirty="0" smtClean="0"/>
              <a:t>High-redshift galaxies described by z=0 mass-metallicity-SFR relation ?</a:t>
            </a:r>
          </a:p>
          <a:p>
            <a:r>
              <a:rPr lang="en-US" sz="2400" dirty="0"/>
              <a:t>Given a galaxy’s </a:t>
            </a:r>
            <a:r>
              <a:rPr lang="en-US" sz="2400" dirty="0">
                <a:solidFill>
                  <a:srgbClr val="990000"/>
                </a:solidFill>
              </a:rPr>
              <a:t>stellar mass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990000"/>
                </a:solidFill>
              </a:rPr>
              <a:t>star formation rate</a:t>
            </a:r>
            <a:r>
              <a:rPr lang="en-US" sz="2400" dirty="0"/>
              <a:t>, is its </a:t>
            </a:r>
            <a:r>
              <a:rPr lang="en-US" sz="2400" dirty="0">
                <a:solidFill>
                  <a:srgbClr val="990000"/>
                </a:solidFill>
              </a:rPr>
              <a:t>oxygen abundance</a:t>
            </a:r>
            <a:r>
              <a:rPr lang="en-US" sz="2400" dirty="0"/>
              <a:t> </a:t>
            </a:r>
            <a:r>
              <a:rPr lang="en-US" sz="2400" i="1" dirty="0"/>
              <a:t>uniquely </a:t>
            </a:r>
            <a:r>
              <a:rPr lang="en-US" sz="2400" dirty="0"/>
              <a:t>determined </a:t>
            </a:r>
            <a:r>
              <a:rPr lang="en-US" sz="2400" i="1" dirty="0"/>
              <a:t>independent </a:t>
            </a:r>
            <a:r>
              <a:rPr lang="en-US" sz="2400" dirty="0"/>
              <a:t>of </a:t>
            </a:r>
            <a:r>
              <a:rPr lang="en-US" sz="2400" dirty="0" smtClean="0"/>
              <a:t>redshift ?</a:t>
            </a:r>
          </a:p>
          <a:p>
            <a:r>
              <a:rPr lang="en-US" sz="2400" dirty="0" smtClean="0"/>
              <a:t>See also Lara-Lopez et al. (2010)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30997"/>
            <a:ext cx="402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People got REALLY EXCITED about this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05 at 11.3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5" y="253703"/>
            <a:ext cx="8382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8943" y="6349703"/>
            <a:ext cx="210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Sanders et al. (2015)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80823" y="154020"/>
            <a:ext cx="2198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MOSFIRE on Keck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0997"/>
            <a:ext cx="402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Spoiler alert…</a:t>
            </a:r>
          </a:p>
        </p:txBody>
      </p:sp>
      <p:pic>
        <p:nvPicPr>
          <p:cNvPr id="6" name="Picture 5" descr="giphy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0724"/>
            <a:ext cx="4210331" cy="2368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07270"/>
            <a:ext cx="40220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universe is more complicated than that.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3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b="18652"/>
          <a:stretch/>
        </p:blipFill>
        <p:spPr>
          <a:xfrm flipH="1" flipV="1">
            <a:off x="-4" y="0"/>
            <a:ext cx="12188825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b="18652"/>
          <a:stretch/>
        </p:blipFill>
        <p:spPr>
          <a:xfrm flipH="1" flipV="1">
            <a:off x="-4" y="-2"/>
            <a:ext cx="12188825" cy="6858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-1"/>
            <a:ext cx="12188826" cy="6770640"/>
            <a:chOff x="-1" y="-1"/>
            <a:chExt cx="12188826" cy="6770640"/>
          </a:xfrm>
        </p:grpSpPr>
        <p:pic>
          <p:nvPicPr>
            <p:cNvPr id="2" name="Picture 1" descr="highOH_dwarfspectrum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" y="-1"/>
              <a:ext cx="7022592" cy="3383549"/>
            </a:xfrm>
            <a:prstGeom prst="rect">
              <a:avLst/>
            </a:prstGeom>
          </p:spPr>
        </p:pic>
        <p:pic>
          <p:nvPicPr>
            <p:cNvPr id="3" name="Picture 2" descr="highOH_dwarfspectrum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1097" y="3383548"/>
              <a:ext cx="6967728" cy="3387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59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33300"/>
            <a:ext cx="5082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A note on measuring</a:t>
            </a:r>
          </a:p>
          <a:p>
            <a:r>
              <a:rPr lang="en-US" sz="3000" b="1" dirty="0" smtClean="0">
                <a:solidFill>
                  <a:srgbClr val="FF0000"/>
                </a:solidFill>
              </a:rPr>
              <a:t>gas-phase metallicities…</a:t>
            </a:r>
          </a:p>
        </p:txBody>
      </p:sp>
      <p:pic>
        <p:nvPicPr>
          <p:cNvPr id="3" name="Picture 2" descr="Screen Shot 2016-07-05 at 4.36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"/>
          <a:stretch/>
        </p:blipFill>
        <p:spPr>
          <a:xfrm>
            <a:off x="571500" y="1034580"/>
            <a:ext cx="11023600" cy="5885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0" y="6473701"/>
            <a:ext cx="257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Sanders et al. (2016)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94652" y="1667599"/>
            <a:ext cx="2924934" cy="256553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89557" y="-51312"/>
            <a:ext cx="750554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Well known [O III]</a:t>
            </a:r>
            <a:r>
              <a:rPr lang="el-GR" sz="2200" dirty="0"/>
              <a:t> </a:t>
            </a:r>
            <a:r>
              <a:rPr lang="el-GR" sz="2200" dirty="0" smtClean="0"/>
              <a:t>λ</a:t>
            </a:r>
            <a:r>
              <a:rPr lang="en-US" sz="2200" dirty="0" smtClean="0"/>
              <a:t>4363 can directly constrain the temperature</a:t>
            </a:r>
          </a:p>
          <a:p>
            <a:r>
              <a:rPr lang="en-US" sz="2200" dirty="0" smtClean="0"/>
              <a:t>But see also </a:t>
            </a:r>
            <a:r>
              <a:rPr lang="el-GR" sz="2200" dirty="0" smtClean="0"/>
              <a:t>[O</a:t>
            </a:r>
            <a:r>
              <a:rPr lang="en-US" sz="2200" dirty="0" smtClean="0"/>
              <a:t>II</a:t>
            </a:r>
            <a:r>
              <a:rPr lang="el-GR" sz="2200" dirty="0" smtClean="0"/>
              <a:t>] </a:t>
            </a:r>
            <a:r>
              <a:rPr lang="el-GR" sz="2200" dirty="0"/>
              <a:t>λλ7320, </a:t>
            </a:r>
            <a:r>
              <a:rPr lang="el-GR" sz="2200" dirty="0" smtClean="0"/>
              <a:t>7330</a:t>
            </a:r>
            <a:r>
              <a:rPr lang="en-US" sz="2200" dirty="0" smtClean="0"/>
              <a:t> … nice and accessible in the IR!</a:t>
            </a:r>
          </a:p>
          <a:p>
            <a:r>
              <a:rPr lang="en-US" sz="2200" dirty="0" smtClean="0"/>
              <a:t>(See Andrews &amp; Martini 2013 for good detailed description)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076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3811012"/>
            <a:ext cx="5161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…this offset likely because ISM in higher-redshift galaxies is more ionized. Or denser. Shocks? AGN? Lots more to “diagnose” than just the metallicities!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-133300"/>
            <a:ext cx="5082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A note on measuring</a:t>
            </a:r>
          </a:p>
          <a:p>
            <a:r>
              <a:rPr lang="en-US" sz="3000" b="1" dirty="0" smtClean="0">
                <a:solidFill>
                  <a:srgbClr val="FF0000"/>
                </a:solidFill>
              </a:rPr>
              <a:t>gas-phase metallicities…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87346" y="0"/>
            <a:ext cx="7101479" cy="6858000"/>
            <a:chOff x="5087346" y="0"/>
            <a:chExt cx="7101479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5087346" y="0"/>
              <a:ext cx="7101479" cy="6858000"/>
              <a:chOff x="5087346" y="0"/>
              <a:chExt cx="7101479" cy="6858000"/>
            </a:xfrm>
          </p:grpSpPr>
          <p:pic>
            <p:nvPicPr>
              <p:cNvPr id="5" name="Picture 4" descr="Screen Shot 2016-07-03 at 8.25.30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7346" y="0"/>
                <a:ext cx="7101479" cy="6858000"/>
              </a:xfrm>
              <a:prstGeom prst="rect">
                <a:avLst/>
              </a:prstGeom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853709" y="441818"/>
                <a:ext cx="20034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Steidel</a:t>
                </a:r>
                <a:r>
                  <a:rPr lang="en-US" dirty="0" smtClean="0"/>
                  <a:t> et al. (2014)</a:t>
                </a:r>
                <a:endParaRPr lang="en-US" dirty="0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6899582" y="2121233"/>
              <a:ext cx="2657714" cy="2383114"/>
            </a:xfrm>
            <a:custGeom>
              <a:avLst/>
              <a:gdLst>
                <a:gd name="connsiteX0" fmla="*/ 0 w 2657714"/>
                <a:gd name="connsiteY0" fmla="*/ 0 h 2383114"/>
                <a:gd name="connsiteX1" fmla="*/ 1531786 w 2657714"/>
                <a:gd name="connsiteY1" fmla="*/ 824925 h 2383114"/>
                <a:gd name="connsiteX2" fmla="*/ 2657714 w 2657714"/>
                <a:gd name="connsiteY2" fmla="*/ 2383114 h 238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7714" h="2383114">
                  <a:moveTo>
                    <a:pt x="0" y="0"/>
                  </a:moveTo>
                  <a:cubicBezTo>
                    <a:pt x="544417" y="213869"/>
                    <a:pt x="1088834" y="427739"/>
                    <a:pt x="1531786" y="824925"/>
                  </a:cubicBezTo>
                  <a:cubicBezTo>
                    <a:pt x="1974738" y="1222111"/>
                    <a:pt x="2657714" y="2383114"/>
                    <a:pt x="2657714" y="2383114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323526" y="1833165"/>
              <a:ext cx="3678904" cy="1780788"/>
            </a:xfrm>
            <a:custGeom>
              <a:avLst/>
              <a:gdLst>
                <a:gd name="connsiteX0" fmla="*/ 0 w 3678904"/>
                <a:gd name="connsiteY0" fmla="*/ 0 h 1780788"/>
                <a:gd name="connsiteX1" fmla="*/ 2317317 w 3678904"/>
                <a:gd name="connsiteY1" fmla="*/ 563043 h 1780788"/>
                <a:gd name="connsiteX2" fmla="*/ 3351599 w 3678904"/>
                <a:gd name="connsiteY2" fmla="*/ 1309403 h 1780788"/>
                <a:gd name="connsiteX3" fmla="*/ 3678904 w 3678904"/>
                <a:gd name="connsiteY3" fmla="*/ 1780788 h 178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8904" h="1780788">
                  <a:moveTo>
                    <a:pt x="0" y="0"/>
                  </a:moveTo>
                  <a:cubicBezTo>
                    <a:pt x="879358" y="172404"/>
                    <a:pt x="1758717" y="344809"/>
                    <a:pt x="2317317" y="563043"/>
                  </a:cubicBezTo>
                  <a:cubicBezTo>
                    <a:pt x="2875917" y="781277"/>
                    <a:pt x="3124668" y="1106446"/>
                    <a:pt x="3351599" y="1309403"/>
                  </a:cubicBezTo>
                  <a:cubicBezTo>
                    <a:pt x="3578530" y="1512360"/>
                    <a:pt x="3678904" y="1780788"/>
                    <a:pt x="3678904" y="1780788"/>
                  </a:cubicBezTo>
                </a:path>
              </a:pathLst>
            </a:custGeom>
            <a:ln w="762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" y="1015066"/>
            <a:ext cx="4978400" cy="27381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73" y="811830"/>
            <a:ext cx="5082673" cy="6046170"/>
            <a:chOff x="-372031" y="-615133"/>
            <a:chExt cx="5082673" cy="6046170"/>
          </a:xfrm>
        </p:grpSpPr>
        <p:pic>
          <p:nvPicPr>
            <p:cNvPr id="4" name="Picture 3" descr="Screen Shot 2016-07-03 at 8.08.2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2031" y="-615133"/>
              <a:ext cx="5082673" cy="60461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65487" y="4173157"/>
              <a:ext cx="2383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Kewley</a:t>
              </a:r>
              <a:r>
                <a:rPr lang="en-US" dirty="0" smtClean="0"/>
                <a:t> &amp; Ellison (2008)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1247" y="0"/>
            <a:ext cx="6976262" cy="6858000"/>
            <a:chOff x="5161247" y="0"/>
            <a:chExt cx="6976262" cy="6858000"/>
          </a:xfrm>
        </p:grpSpPr>
        <p:pic>
          <p:nvPicPr>
            <p:cNvPr id="17" name="Picture 16" descr="Screen Shot 2016-07-05 at 4.28.07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" r="1784"/>
            <a:stretch/>
          </p:blipFill>
          <p:spPr>
            <a:xfrm>
              <a:off x="5161247" y="0"/>
              <a:ext cx="6976262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07752" y="1648499"/>
              <a:ext cx="2107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Sanders et al. (2016)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932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9503" y="2222266"/>
            <a:ext cx="73040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BUT we have spatially resolved information </a:t>
            </a:r>
            <a:r>
              <a:rPr lang="en-US" dirty="0" smtClean="0">
                <a:sym typeface="Wingdings"/>
              </a:rPr>
              <a:t> can start to fully characterize 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Flows of gas </a:t>
            </a:r>
            <a:r>
              <a:rPr lang="en-US" i="1" dirty="0" smtClean="0">
                <a:sym typeface="Wingdings"/>
              </a:rPr>
              <a:t>within </a:t>
            </a:r>
            <a:r>
              <a:rPr lang="en-US" dirty="0" smtClean="0">
                <a:sym typeface="Wingdings"/>
              </a:rPr>
              <a:t>galaxies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n.b.</a:t>
            </a:r>
            <a:r>
              <a:rPr lang="en-US" dirty="0" smtClean="0">
                <a:sym typeface="Wingdings"/>
              </a:rPr>
              <a:t> stars also move, so there’s that)`````</a:t>
            </a:r>
            <a:endParaRPr lang="en-US" dirty="0"/>
          </a:p>
        </p:txBody>
      </p:sp>
      <p:pic>
        <p:nvPicPr>
          <p:cNvPr id="3" name="Picture 2" descr="Screen Shot 2016-07-04 at 10.43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0"/>
          <a:stretch/>
        </p:blipFill>
        <p:spPr>
          <a:xfrm>
            <a:off x="0" y="1355998"/>
            <a:ext cx="12115944" cy="5502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4868" y="1778221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Hα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9377" y="6488668"/>
            <a:ext cx="4439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Sánchez-</a:t>
            </a:r>
            <a:r>
              <a:rPr lang="en-US" dirty="0" err="1" smtClean="0">
                <a:solidFill>
                  <a:srgbClr val="FF0000"/>
                </a:solidFill>
              </a:rPr>
              <a:t>Menguiano</a:t>
            </a:r>
            <a:r>
              <a:rPr lang="en-US" dirty="0" smtClean="0">
                <a:solidFill>
                  <a:srgbClr val="FF0000"/>
                </a:solidFill>
              </a:rPr>
              <a:t> et al. (2016) with CALIFA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888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way forward</a:t>
            </a:r>
            <a:r>
              <a:rPr lang="en-US" sz="2400" dirty="0" smtClean="0"/>
              <a:t>: galaxies aren’t bathtubs! With integrated field spectrographs (MANGA, SAMI, CALIFA, etc. etc.) beginning to </a:t>
            </a:r>
            <a:r>
              <a:rPr lang="en-US" sz="2400" b="1" dirty="0" smtClean="0">
                <a:solidFill>
                  <a:srgbClr val="FF0000"/>
                </a:solidFill>
              </a:rPr>
              <a:t>map </a:t>
            </a:r>
            <a:r>
              <a:rPr lang="en-US" sz="2400" b="1" i="1" dirty="0" smtClean="0">
                <a:solidFill>
                  <a:srgbClr val="FF0000"/>
                </a:solidFill>
              </a:rPr>
              <a:t>flows</a:t>
            </a:r>
            <a:r>
              <a:rPr lang="en-US" sz="2400" b="1" dirty="0" smtClean="0">
                <a:solidFill>
                  <a:srgbClr val="FF0000"/>
                </a:solidFill>
              </a:rPr>
              <a:t> within galaxies</a:t>
            </a:r>
            <a:r>
              <a:rPr lang="en-US" sz="2400" dirty="0" smtClean="0"/>
              <a:t>, shocks, winds, etc. at low-redshift </a:t>
            </a:r>
            <a:r>
              <a:rPr lang="en-US" sz="2400" dirty="0" smtClean="0">
                <a:sym typeface="Wingdings"/>
              </a:rPr>
              <a:t> better understanding of how fully integrated galaxies map onto traditional line ratio diagnostics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394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9"/>
          <p:cNvGrpSpPr>
            <a:grpSpLocks noChangeAspect="1"/>
          </p:cNvGrpSpPr>
          <p:nvPr/>
        </p:nvGrpSpPr>
        <p:grpSpPr>
          <a:xfrm>
            <a:off x="1877532" y="5707946"/>
            <a:ext cx="8229600" cy="1520967"/>
            <a:chOff x="-9824" y="5578468"/>
            <a:chExt cx="9144000" cy="1689963"/>
          </a:xfrm>
          <a:effectLst/>
        </p:grpSpPr>
        <p:grpSp>
          <p:nvGrpSpPr>
            <p:cNvPr id="33" name="Group 9"/>
            <p:cNvGrpSpPr/>
            <p:nvPr/>
          </p:nvGrpSpPr>
          <p:grpSpPr>
            <a:xfrm>
              <a:off x="126999" y="5926669"/>
              <a:ext cx="8822268" cy="931331"/>
              <a:chOff x="126999" y="5926669"/>
              <a:chExt cx="8822268" cy="93133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26999" y="6252635"/>
                <a:ext cx="8822267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7000" y="6510867"/>
                <a:ext cx="2997200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74533" y="5926669"/>
                <a:ext cx="5274734" cy="347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pic>
          <p:nvPicPr>
            <p:cNvPr id="34" name="Picture 33" descr="Screen shot 2014-03-08 at 2.17.14 P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801"/>
            <a:stretch>
              <a:fillRect/>
            </a:stretch>
          </p:blipFill>
          <p:spPr>
            <a:xfrm rot="21420000">
              <a:off x="-9824" y="5835585"/>
              <a:ext cx="9144000" cy="1432846"/>
            </a:xfrm>
            <a:prstGeom prst="rect">
              <a:avLst/>
            </a:prstGeom>
          </p:spPr>
        </p:pic>
        <p:sp useBgFill="1">
          <p:nvSpPr>
            <p:cNvPr id="35" name="Rectangle 34"/>
            <p:cNvSpPr/>
            <p:nvPr/>
          </p:nvSpPr>
          <p:spPr>
            <a:xfrm>
              <a:off x="4673600" y="5578468"/>
              <a:ext cx="4275667" cy="34820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 useBgFill="1">
          <p:nvSpPr>
            <p:cNvPr id="36" name="Rectangle 35"/>
            <p:cNvSpPr/>
            <p:nvPr/>
          </p:nvSpPr>
          <p:spPr>
            <a:xfrm>
              <a:off x="127000" y="5904434"/>
              <a:ext cx="3547533" cy="34820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pic>
        <p:nvPicPr>
          <p:cNvPr id="40" name="Picture 39" descr="Screen shot 2014-03-08 at 2.18.24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0" b="11628"/>
          <a:stretch>
            <a:fillRect/>
          </a:stretch>
        </p:blipFill>
        <p:spPr>
          <a:xfrm rot="21540000">
            <a:off x="2525708" y="-146926"/>
            <a:ext cx="7133808" cy="6217920"/>
          </a:xfrm>
          <a:prstGeom prst="rect">
            <a:avLst/>
          </a:prstGeom>
          <a:effectLst/>
        </p:spPr>
      </p:pic>
      <p:grpSp>
        <p:nvGrpSpPr>
          <p:cNvPr id="41" name="Group 32"/>
          <p:cNvGrpSpPr/>
          <p:nvPr/>
        </p:nvGrpSpPr>
        <p:grpSpPr>
          <a:xfrm>
            <a:off x="2820243" y="736599"/>
            <a:ext cx="3649134" cy="4461938"/>
            <a:chOff x="1346197" y="736600"/>
            <a:chExt cx="3649134" cy="4461938"/>
          </a:xfrm>
          <a:effectLst/>
        </p:grpSpPr>
        <p:sp>
          <p:nvSpPr>
            <p:cNvPr id="42" name="Oval 41"/>
            <p:cNvSpPr/>
            <p:nvPr/>
          </p:nvSpPr>
          <p:spPr>
            <a:xfrm>
              <a:off x="1371598" y="2396071"/>
              <a:ext cx="1143000" cy="1143000"/>
            </a:xfrm>
            <a:prstGeom prst="ellipse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46197" y="4047067"/>
              <a:ext cx="1143000" cy="1143000"/>
            </a:xfrm>
            <a:prstGeom prst="ellipse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852331" y="736600"/>
              <a:ext cx="1143000" cy="1143000"/>
            </a:xfrm>
            <a:prstGeom prst="ellipse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18463" y="2421472"/>
              <a:ext cx="1143000" cy="1143000"/>
            </a:xfrm>
            <a:prstGeom prst="ellipse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835397" y="4055538"/>
              <a:ext cx="1143000" cy="1143000"/>
            </a:xfrm>
            <a:prstGeom prst="ellipse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425530" y="5401714"/>
            <a:ext cx="2393003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photometric evolution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chemical evolution</a:t>
            </a:r>
            <a:endParaRPr lang="en-US" sz="1600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10800000">
            <a:off x="1681376" y="5587999"/>
            <a:ext cx="790616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1681376" y="5843326"/>
            <a:ext cx="790616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065488" y="137066"/>
            <a:ext cx="235352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Tinsley (1980) Figure 1:</a:t>
            </a:r>
            <a:endParaRPr lang="en-US" sz="1600" dirty="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52" name="Group 34"/>
          <p:cNvGrpSpPr/>
          <p:nvPr/>
        </p:nvGrpSpPr>
        <p:grpSpPr>
          <a:xfrm>
            <a:off x="3760053" y="1210732"/>
            <a:ext cx="4114793" cy="1756838"/>
            <a:chOff x="2286007" y="1210733"/>
            <a:chExt cx="4114793" cy="1756838"/>
          </a:xfrm>
          <a:effectLst/>
        </p:grpSpPr>
        <p:grpSp>
          <p:nvGrpSpPr>
            <p:cNvPr id="53" name="Group 25"/>
            <p:cNvGrpSpPr/>
            <p:nvPr/>
          </p:nvGrpSpPr>
          <p:grpSpPr>
            <a:xfrm>
              <a:off x="2286007" y="1733610"/>
              <a:ext cx="4114793" cy="1233961"/>
              <a:chOff x="2286007" y="1733610"/>
              <a:chExt cx="4114793" cy="1233961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286007" y="1733610"/>
                <a:ext cx="1261528" cy="646331"/>
              </a:xfrm>
              <a:prstGeom prst="rect">
                <a:avLst/>
              </a:prstGeom>
              <a:noFill/>
              <a:ln w="50800">
                <a:solidFill>
                  <a:srgbClr val="8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prstClr val="black"/>
                    </a:solidFill>
                    <a:latin typeface="Century Gothic"/>
                  </a:rPr>
                  <a:t>MASS AND COMPOSITION OF CGM</a:t>
                </a:r>
                <a:endParaRPr lang="en-US" sz="1200" dirty="0">
                  <a:solidFill>
                    <a:prstClr val="black"/>
                  </a:solidFill>
                  <a:latin typeface="Century Gothic"/>
                </a:endParaRPr>
              </a:p>
            </p:txBody>
          </p:sp>
          <p:cxnSp>
            <p:nvCxnSpPr>
              <p:cNvPr id="56" name="Straight Arrow Connector 55"/>
              <p:cNvCxnSpPr>
                <a:stCxn id="55" idx="2"/>
                <a:endCxn id="42" idx="6"/>
              </p:cNvCxnSpPr>
              <p:nvPr/>
            </p:nvCxnSpPr>
            <p:spPr>
              <a:xfrm flipH="1">
                <a:off x="2514598" y="2379941"/>
                <a:ext cx="402173" cy="5876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55" idx="3"/>
              </p:cNvCxnSpPr>
              <p:nvPr/>
            </p:nvCxnSpPr>
            <p:spPr>
              <a:xfrm flipV="1">
                <a:off x="3547535" y="1733610"/>
                <a:ext cx="2853265" cy="3231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2438395" y="1210733"/>
              <a:ext cx="656165" cy="52287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36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6-30 at 11.3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" y="3162837"/>
            <a:ext cx="12165187" cy="3695164"/>
          </a:xfrm>
          <a:prstGeom prst="rect">
            <a:avLst/>
          </a:prstGeom>
        </p:spPr>
      </p:pic>
      <p:pic>
        <p:nvPicPr>
          <p:cNvPr id="6" name="Picture 5" descr="Screen Shot 2016-06-30 at 11.37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" y="614063"/>
            <a:ext cx="12188826" cy="6277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309" y="48286"/>
            <a:ext cx="1132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 course: with JWST we will be able map gas flows for large samples at higher redshift!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3904" y="6488668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</a:t>
            </a:r>
            <a:r>
              <a:rPr lang="en-US" dirty="0" err="1" smtClean="0">
                <a:solidFill>
                  <a:srgbClr val="FF0000"/>
                </a:solidFill>
              </a:rPr>
              <a:t>wst.stsci.edu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okie_monster_wait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61" y="2660117"/>
            <a:ext cx="6350000" cy="3492500"/>
          </a:xfrm>
          <a:prstGeom prst="rect">
            <a:avLst/>
          </a:prstGeom>
        </p:spPr>
      </p:pic>
      <p:pic>
        <p:nvPicPr>
          <p:cNvPr id="5" name="Picture 4" descr="IMG_932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154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461" y="91396"/>
            <a:ext cx="271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summary…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475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9567" r="4453" b="16811"/>
          <a:stretch>
            <a:fillRect/>
          </a:stretch>
        </p:blipFill>
        <p:spPr>
          <a:xfrm>
            <a:off x="0" y="54384"/>
            <a:ext cx="9403403" cy="6823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027" y="5585270"/>
            <a:ext cx="88427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Star formation </a:t>
            </a:r>
            <a:r>
              <a:rPr lang="en-US" sz="2600" dirty="0" err="1" smtClean="0">
                <a:sym typeface="Wingdings"/>
              </a:rPr>
              <a:t>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metals in gas</a:t>
            </a:r>
            <a:r>
              <a:rPr lang="en-US" sz="2600" dirty="0" smtClean="0"/>
              <a:t> </a:t>
            </a:r>
            <a:r>
              <a:rPr lang="en-US" sz="2600" dirty="0" err="1" smtClean="0">
                <a:sym typeface="Wingdings"/>
              </a:rPr>
              <a:t></a:t>
            </a:r>
            <a:r>
              <a:rPr lang="en-US" sz="2600" dirty="0" smtClean="0">
                <a:sym typeface="Wingdings"/>
              </a:rPr>
              <a:t> </a:t>
            </a:r>
            <a:r>
              <a:rPr lang="en-US" sz="2600" dirty="0" smtClean="0">
                <a:solidFill>
                  <a:srgbClr val="E81240"/>
                </a:solidFill>
                <a:sym typeface="Wingdings"/>
              </a:rPr>
              <a:t>trapped in stars</a:t>
            </a:r>
          </a:p>
          <a:p>
            <a:r>
              <a:rPr lang="en-US" sz="2600" dirty="0" smtClean="0">
                <a:sym typeface="Wingdings"/>
              </a:rPr>
              <a:t>Star formation </a:t>
            </a:r>
            <a:r>
              <a:rPr lang="en-US" sz="2600" dirty="0" err="1" smtClean="0">
                <a:sym typeface="Wingdings"/>
              </a:rPr>
              <a:t></a:t>
            </a:r>
            <a:r>
              <a:rPr lang="en-US" sz="2600" dirty="0" smtClean="0">
                <a:sym typeface="Wingdings"/>
              </a:rPr>
              <a:t> supernovae </a:t>
            </a:r>
            <a:r>
              <a:rPr lang="en-US" sz="2600" dirty="0" err="1" smtClean="0">
                <a:sym typeface="Wingdings"/>
              </a:rPr>
              <a:t></a:t>
            </a:r>
            <a:r>
              <a:rPr lang="en-US" sz="2600" dirty="0" smtClean="0">
                <a:sym typeface="Wingdings"/>
              </a:rPr>
              <a:t> new metals in </a:t>
            </a:r>
            <a:r>
              <a:rPr lang="en-US" sz="2600" dirty="0" smtClean="0">
                <a:solidFill>
                  <a:srgbClr val="0000FF"/>
                </a:solidFill>
                <a:sym typeface="Wingdings"/>
              </a:rPr>
              <a:t>gas</a:t>
            </a:r>
            <a:r>
              <a:rPr lang="en-US" sz="2600" dirty="0" smtClean="0">
                <a:sym typeface="Wingdings"/>
              </a:rPr>
              <a:t>, </a:t>
            </a:r>
            <a:r>
              <a:rPr lang="en-US" sz="2600" b="1" dirty="0" smtClean="0">
                <a:solidFill>
                  <a:schemeClr val="accent4"/>
                </a:solidFill>
                <a:sym typeface="Wingdings"/>
              </a:rPr>
              <a:t>dust </a:t>
            </a:r>
            <a:r>
              <a:rPr lang="en-US" sz="2600" dirty="0" smtClean="0">
                <a:sym typeface="Wingdings"/>
              </a:rPr>
              <a:t>to ISM</a:t>
            </a:r>
          </a:p>
          <a:p>
            <a:r>
              <a:rPr lang="en-US" sz="2600" dirty="0" smtClean="0">
                <a:sym typeface="Wingdings"/>
              </a:rPr>
              <a:t>Stellar winds from </a:t>
            </a:r>
            <a:r>
              <a:rPr lang="en-US" sz="2600" dirty="0" smtClean="0">
                <a:solidFill>
                  <a:srgbClr val="E7123F"/>
                </a:solidFill>
                <a:sym typeface="Wingdings"/>
              </a:rPr>
              <a:t>older stars </a:t>
            </a:r>
            <a:r>
              <a:rPr lang="en-US" sz="2600" dirty="0" smtClean="0">
                <a:sym typeface="Wingdings"/>
              </a:rPr>
              <a:t> old, new metals, </a:t>
            </a:r>
            <a:r>
              <a:rPr lang="en-US" sz="2600" b="1" dirty="0" smtClean="0">
                <a:solidFill>
                  <a:schemeClr val="accent4"/>
                </a:solidFill>
                <a:sym typeface="Wingdings"/>
              </a:rPr>
              <a:t>dust </a:t>
            </a:r>
            <a:r>
              <a:rPr lang="en-US" sz="2600" dirty="0" smtClean="0">
                <a:sym typeface="Wingdings"/>
              </a:rPr>
              <a:t>to </a:t>
            </a:r>
            <a:r>
              <a:rPr lang="en-US" sz="2600" dirty="0" smtClean="0">
                <a:solidFill>
                  <a:srgbClr val="0000FF"/>
                </a:solidFill>
                <a:sym typeface="Wingdings"/>
              </a:rPr>
              <a:t>ISM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97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Chemical evolution: a primer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5606122" y="2705806"/>
            <a:ext cx="6582703" cy="28931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/>
              <a:t>Oxygen comes from Type II supernovae. So, barring drastic differences in the IMF, if you’ve formed 1000M</a:t>
            </a:r>
            <a:r>
              <a:rPr lang="en-US" sz="2600" baseline="-25000" dirty="0" smtClean="0"/>
              <a:t>⦿</a:t>
            </a:r>
            <a:r>
              <a:rPr lang="en-US" sz="2600" dirty="0" smtClean="0"/>
              <a:t> of stars, you’ve formed 15M</a:t>
            </a:r>
            <a:r>
              <a:rPr lang="en-US" sz="2600" baseline="-25000" dirty="0" smtClean="0"/>
              <a:t>⦿</a:t>
            </a:r>
            <a:r>
              <a:rPr lang="en-US" sz="2600" dirty="0" smtClean="0"/>
              <a:t> of oxygen, regardless of redshift or halo mass.</a:t>
            </a:r>
          </a:p>
          <a:p>
            <a:pPr algn="r"/>
            <a:endParaRPr lang="en-US" sz="2600" dirty="0" smtClean="0"/>
          </a:p>
          <a:p>
            <a:r>
              <a:rPr lang="en-US" sz="2600" dirty="0" smtClean="0"/>
              <a:t>So, if “metallicity” = “oxygen in gas”:</a:t>
            </a:r>
          </a:p>
          <a:p>
            <a:pPr algn="r"/>
            <a:r>
              <a:rPr lang="en-US" sz="2600" dirty="0" smtClean="0"/>
              <a:t>“young” does </a:t>
            </a:r>
            <a:r>
              <a:rPr lang="en-US" sz="2600" b="1" i="1" dirty="0" smtClean="0"/>
              <a:t>not</a:t>
            </a:r>
            <a:r>
              <a:rPr lang="en-US" sz="2600" dirty="0" smtClean="0"/>
              <a:t> imply “metal poor”!</a:t>
            </a:r>
          </a:p>
        </p:txBody>
      </p:sp>
    </p:spTree>
    <p:extLst>
      <p:ext uri="{BB962C8B-B14F-4D97-AF65-F5344CB8AC3E}">
        <p14:creationId xmlns:p14="http://schemas.microsoft.com/office/powerpoint/2010/main" val="350587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tellar_metallicity_relation_truncate_talk.jpg"/>
          <p:cNvPicPr>
            <a:picLocks noChangeAspect="1"/>
          </p:cNvPicPr>
          <p:nvPr/>
        </p:nvPicPr>
        <p:blipFill>
          <a:blip r:embed="rId2"/>
          <a:srcRect l="17275" t="7439" b="2791"/>
          <a:stretch>
            <a:fillRect/>
          </a:stretch>
        </p:blipFill>
        <p:spPr>
          <a:xfrm>
            <a:off x="3295596" y="93137"/>
            <a:ext cx="5898416" cy="6400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77728" y="6350169"/>
            <a:ext cx="4177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galaxy stellar mass [M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]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 rot="19525246">
            <a:off x="527773" y="3548999"/>
            <a:ext cx="339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gas-phase metals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total gas mass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43890" y="1904569"/>
            <a:ext cx="5816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95130" y="5492125"/>
            <a:ext cx="10613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0.1Z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843890" y="531805"/>
            <a:ext cx="6700708" cy="1588"/>
          </a:xfrm>
          <a:prstGeom prst="line">
            <a:avLst/>
          </a:prstGeom>
          <a:noFill/>
          <a:ln w="63500" cap="flat" cmpd="sng" algn="ctr">
            <a:solidFill>
              <a:srgbClr val="990000"/>
            </a:solidFill>
            <a:prstDash val="soli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405661" y="533393"/>
            <a:ext cx="2040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Metal production traces star production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</a:endParaRPr>
          </a:p>
        </p:txBody>
      </p:sp>
      <p:cxnSp>
        <p:nvCxnSpPr>
          <p:cNvPr id="36" name="Curved Connector 21"/>
          <p:cNvCxnSpPr/>
          <p:nvPr/>
        </p:nvCxnSpPr>
        <p:spPr>
          <a:xfrm flipV="1">
            <a:off x="5065124" y="651931"/>
            <a:ext cx="609600" cy="784830"/>
          </a:xfrm>
          <a:prstGeom prst="curvedConnector2">
            <a:avLst/>
          </a:prstGeom>
          <a:noFill/>
          <a:ln w="38100" cap="flat" cmpd="sng" algn="ctr">
            <a:solidFill>
              <a:srgbClr val="990000"/>
            </a:solidFill>
            <a:prstDash val="solid"/>
            <a:tailEnd type="arrow" w="lg" len="lg"/>
          </a:ln>
          <a:effectLst/>
        </p:spPr>
      </p:cxnSp>
      <p:pic>
        <p:nvPicPr>
          <p:cNvPr id="37" name="Picture 36" descr="SMC_comolli-2048x2048-v2-astronomol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63" y="3344293"/>
            <a:ext cx="914400" cy="914400"/>
          </a:xfrm>
          <a:prstGeom prst="rect">
            <a:avLst/>
          </a:prstGeom>
        </p:spPr>
      </p:pic>
      <p:pic>
        <p:nvPicPr>
          <p:cNvPr id="38" name="Picture 37" descr="M33_crawford_c.jpg"/>
          <p:cNvPicPr>
            <a:picLocks noChangeAspect="1"/>
          </p:cNvPicPr>
          <p:nvPr/>
        </p:nvPicPr>
        <p:blipFill>
          <a:blip r:embed="rId4"/>
          <a:srcRect l="14477" t="14828" r="18003" b="17415"/>
          <a:stretch>
            <a:fillRect/>
          </a:stretch>
        </p:blipFill>
        <p:spPr>
          <a:xfrm>
            <a:off x="6874193" y="855133"/>
            <a:ext cx="911203" cy="914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877937" y="4985814"/>
            <a:ext cx="314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“mass-metallicity relation”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SDSS,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Tremonti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 et al. (2004)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29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ellar_metallicity_relation_truncate_talk.jpg"/>
          <p:cNvPicPr>
            <a:picLocks noChangeAspect="1"/>
          </p:cNvPicPr>
          <p:nvPr/>
        </p:nvPicPr>
        <p:blipFill>
          <a:blip r:embed="rId2"/>
          <a:srcRect l="17275" t="7439" b="2791"/>
          <a:stretch>
            <a:fillRect/>
          </a:stretch>
        </p:blipFill>
        <p:spPr>
          <a:xfrm>
            <a:off x="3295596" y="93137"/>
            <a:ext cx="5898416" cy="6400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7728" y="6350169"/>
            <a:ext cx="4177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galaxy stellar mass [M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]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 rot="19525246">
            <a:off x="527773" y="3548999"/>
            <a:ext cx="339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gas-phase metals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total gas mass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90" y="1904569"/>
            <a:ext cx="5816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5130" y="5492125"/>
            <a:ext cx="10613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0.1Z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843890" y="531805"/>
            <a:ext cx="6700708" cy="1588"/>
          </a:xfrm>
          <a:prstGeom prst="line">
            <a:avLst/>
          </a:prstGeom>
          <a:noFill/>
          <a:ln w="63500" cap="flat" cmpd="sng" algn="ctr">
            <a:solidFill>
              <a:srgbClr val="990000"/>
            </a:solidFill>
            <a:prstDash val="solid"/>
          </a:ln>
          <a:effectLst/>
        </p:spPr>
      </p:cxnSp>
      <p:pic>
        <p:nvPicPr>
          <p:cNvPr id="25" name="Picture 24" descr="SMC_comolli-2048x2048-v2-astronomol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63" y="3344293"/>
            <a:ext cx="914400" cy="914400"/>
          </a:xfrm>
          <a:prstGeom prst="rect">
            <a:avLst/>
          </a:prstGeom>
        </p:spPr>
      </p:pic>
      <p:pic>
        <p:nvPicPr>
          <p:cNvPr id="26" name="Picture 25" descr="M33_crawford_c.jpg"/>
          <p:cNvPicPr>
            <a:picLocks noChangeAspect="1"/>
          </p:cNvPicPr>
          <p:nvPr/>
        </p:nvPicPr>
        <p:blipFill>
          <a:blip r:embed="rId4"/>
          <a:srcRect l="14477" t="14828" r="18003" b="17415"/>
          <a:stretch>
            <a:fillRect/>
          </a:stretch>
        </p:blipFill>
        <p:spPr>
          <a:xfrm>
            <a:off x="6874193" y="855133"/>
            <a:ext cx="911203" cy="914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77937" y="4985814"/>
            <a:ext cx="314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“mass-metallicity relation”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SDSS,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Tremonti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 et al. (2004)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cxnSp>
        <p:nvCxnSpPr>
          <p:cNvPr id="28" name="Curved Connector 21"/>
          <p:cNvCxnSpPr/>
          <p:nvPr/>
        </p:nvCxnSpPr>
        <p:spPr>
          <a:xfrm rot="5400000">
            <a:off x="2424283" y="1944300"/>
            <a:ext cx="256032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8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05237" y="528198"/>
            <a:ext cx="3327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990000"/>
                </a:solidFill>
              </a:rPr>
              <a:t>Gas dilutes metals…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05234" y="816070"/>
            <a:ext cx="3327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990000"/>
                </a:solidFill>
              </a:rPr>
              <a:t>but not enough</a:t>
            </a:r>
          </a:p>
          <a:p>
            <a:r>
              <a:rPr lang="en-US" sz="1200" dirty="0" smtClean="0">
                <a:solidFill>
                  <a:srgbClr val="990000"/>
                </a:solidFill>
              </a:rPr>
              <a:t>Peeples &amp; Shankar (2011)</a:t>
            </a:r>
            <a:endParaRPr lang="en-US" sz="12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4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tellar_metallicity_relation_truncate_talk.jpg"/>
          <p:cNvPicPr>
            <a:picLocks noChangeAspect="1"/>
          </p:cNvPicPr>
          <p:nvPr/>
        </p:nvPicPr>
        <p:blipFill>
          <a:blip r:embed="rId2"/>
          <a:srcRect l="17275" t="7439" b="2791"/>
          <a:stretch>
            <a:fillRect/>
          </a:stretch>
        </p:blipFill>
        <p:spPr>
          <a:xfrm>
            <a:off x="3295596" y="93137"/>
            <a:ext cx="5898416" cy="6400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77728" y="6350169"/>
            <a:ext cx="4177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galaxy stellar mass [M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]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 rot="19525246">
            <a:off x="527773" y="3548999"/>
            <a:ext cx="339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gas-phase metals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total gas mass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3890" y="1904569"/>
            <a:ext cx="5816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5130" y="5492125"/>
            <a:ext cx="10613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0.1Z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43890" y="531805"/>
            <a:ext cx="6700708" cy="1588"/>
          </a:xfrm>
          <a:prstGeom prst="line">
            <a:avLst/>
          </a:prstGeom>
          <a:noFill/>
          <a:ln w="63500" cap="flat" cmpd="sng" algn="ctr">
            <a:solidFill>
              <a:srgbClr val="990000"/>
            </a:solidFill>
            <a:prstDash val="solid"/>
          </a:ln>
          <a:effectLst/>
        </p:spPr>
      </p:cxnSp>
      <p:pic>
        <p:nvPicPr>
          <p:cNvPr id="30" name="Picture 29" descr="SMC_comolli-2048x2048-v2-astronomol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63" y="3344293"/>
            <a:ext cx="914400" cy="914400"/>
          </a:xfrm>
          <a:prstGeom prst="rect">
            <a:avLst/>
          </a:prstGeom>
        </p:spPr>
      </p:pic>
      <p:pic>
        <p:nvPicPr>
          <p:cNvPr id="31" name="Picture 30" descr="M33_crawford_c.jpg"/>
          <p:cNvPicPr>
            <a:picLocks noChangeAspect="1"/>
          </p:cNvPicPr>
          <p:nvPr/>
        </p:nvPicPr>
        <p:blipFill>
          <a:blip r:embed="rId4"/>
          <a:srcRect l="14477" t="14828" r="18003" b="17415"/>
          <a:stretch>
            <a:fillRect/>
          </a:stretch>
        </p:blipFill>
        <p:spPr>
          <a:xfrm>
            <a:off x="6874193" y="855133"/>
            <a:ext cx="911203" cy="914400"/>
          </a:xfrm>
          <a:prstGeom prst="rect">
            <a:avLst/>
          </a:prstGeom>
        </p:spPr>
      </p:pic>
      <p:cxnSp>
        <p:nvCxnSpPr>
          <p:cNvPr id="33" name="Curved Connector 21"/>
          <p:cNvCxnSpPr/>
          <p:nvPr/>
        </p:nvCxnSpPr>
        <p:spPr>
          <a:xfrm rot="5400000">
            <a:off x="2424283" y="1944300"/>
            <a:ext cx="256032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8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31835" y="615371"/>
            <a:ext cx="3064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990000"/>
                </a:solidFill>
              </a:rPr>
              <a:t>∴ Smaller halos must be more efficient</a:t>
            </a:r>
          </a:p>
          <a:p>
            <a:r>
              <a:rPr lang="en-US" sz="2200" dirty="0" smtClean="0">
                <a:solidFill>
                  <a:srgbClr val="990000"/>
                </a:solidFill>
              </a:rPr>
              <a:t>at expelling</a:t>
            </a:r>
          </a:p>
          <a:p>
            <a:r>
              <a:rPr lang="en-US" sz="2200" dirty="0" smtClean="0">
                <a:solidFill>
                  <a:srgbClr val="990000"/>
                </a:solidFill>
              </a:rPr>
              <a:t>metals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71880" y="4004823"/>
            <a:ext cx="47632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90000"/>
                </a:solidFill>
              </a:rPr>
              <a:t>	⇒ metal-enriched outflows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</a:rPr>
              <a:t>Dalcanton</a:t>
            </a:r>
            <a:r>
              <a:rPr lang="en-US" sz="1100" dirty="0" smtClean="0">
                <a:solidFill>
                  <a:srgbClr val="000000"/>
                </a:solidFill>
              </a:rPr>
              <a:t> 2007; Brooks et al. 2007; </a:t>
            </a:r>
            <a:r>
              <a:rPr lang="en-US" sz="1100" dirty="0" err="1" smtClean="0">
                <a:solidFill>
                  <a:srgbClr val="000000"/>
                </a:solidFill>
              </a:rPr>
              <a:t>Finlator</a:t>
            </a:r>
            <a:r>
              <a:rPr lang="en-US" sz="1100" dirty="0" smtClean="0">
                <a:solidFill>
                  <a:srgbClr val="000000"/>
                </a:solidFill>
              </a:rPr>
              <a:t> &amp; </a:t>
            </a:r>
            <a:r>
              <a:rPr lang="en-US" sz="1100" dirty="0" err="1" smtClean="0">
                <a:solidFill>
                  <a:srgbClr val="000000"/>
                </a:solidFill>
              </a:rPr>
              <a:t>Davé</a:t>
            </a:r>
            <a:r>
              <a:rPr lang="en-US" sz="1100" dirty="0" smtClean="0">
                <a:solidFill>
                  <a:srgbClr val="000000"/>
                </a:solidFill>
              </a:rPr>
              <a:t> 2008;  </a:t>
            </a:r>
            <a:r>
              <a:rPr lang="en-US" sz="1100" dirty="0" err="1" smtClean="0">
                <a:solidFill>
                  <a:srgbClr val="000000"/>
                </a:solidFill>
              </a:rPr>
              <a:t>Erb</a:t>
            </a:r>
            <a:r>
              <a:rPr lang="en-US" sz="1100" dirty="0" smtClean="0">
                <a:solidFill>
                  <a:srgbClr val="000000"/>
                </a:solidFill>
              </a:rPr>
              <a:t> 2008; </a:t>
            </a:r>
            <a:r>
              <a:rPr lang="en-US" sz="1100" dirty="0" err="1" smtClean="0">
                <a:solidFill>
                  <a:srgbClr val="000000"/>
                </a:solidFill>
              </a:rPr>
              <a:t>Calura</a:t>
            </a:r>
            <a:r>
              <a:rPr lang="en-US" sz="1100" dirty="0" smtClean="0">
                <a:solidFill>
                  <a:srgbClr val="000000"/>
                </a:solidFill>
              </a:rPr>
              <a:t> et al. 2009; </a:t>
            </a:r>
            <a:r>
              <a:rPr lang="en-US" sz="1100" dirty="0" err="1" smtClean="0">
                <a:solidFill>
                  <a:srgbClr val="000000"/>
                </a:solidFill>
              </a:rPr>
              <a:t>Spitoni</a:t>
            </a:r>
            <a:r>
              <a:rPr lang="en-US" sz="1100" dirty="0" smtClean="0">
                <a:solidFill>
                  <a:srgbClr val="000000"/>
                </a:solidFill>
              </a:rPr>
              <a:t> et al. 2010; Peeples &amp; Shankar 2011; </a:t>
            </a:r>
            <a:r>
              <a:rPr lang="en-US" sz="1100" dirty="0" err="1" smtClean="0">
                <a:solidFill>
                  <a:srgbClr val="000000"/>
                </a:solidFill>
              </a:rPr>
              <a:t>Davé</a:t>
            </a:r>
            <a:r>
              <a:rPr lang="en-US" sz="1100" dirty="0" smtClean="0">
                <a:solidFill>
                  <a:srgbClr val="000000"/>
                </a:solidFill>
              </a:rPr>
              <a:t> et al. 2011b, 2012; </a:t>
            </a:r>
            <a:r>
              <a:rPr lang="en-US" sz="1100" dirty="0" err="1" smtClean="0">
                <a:solidFill>
                  <a:srgbClr val="000000"/>
                </a:solidFill>
              </a:rPr>
              <a:t>Dayal</a:t>
            </a:r>
            <a:r>
              <a:rPr lang="en-US" sz="1100" dirty="0" smtClean="0">
                <a:solidFill>
                  <a:srgbClr val="000000"/>
                </a:solidFill>
              </a:rPr>
              <a:t> et al. 2013  …)</a:t>
            </a:r>
          </a:p>
          <a:p>
            <a:pPr marL="398463" indent="-398463"/>
            <a:r>
              <a:rPr lang="en-US" sz="2400" dirty="0" smtClean="0">
                <a:solidFill>
                  <a:srgbClr val="990000"/>
                </a:solidFill>
              </a:rPr>
              <a:t>⇒ should be lots of metals outside galaxies</a:t>
            </a:r>
            <a:endParaRPr lang="en-US" sz="24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tellar_metallicity_relation_truncate_talk.jpg"/>
          <p:cNvPicPr>
            <a:picLocks noChangeAspect="1"/>
          </p:cNvPicPr>
          <p:nvPr/>
        </p:nvPicPr>
        <p:blipFill>
          <a:blip r:embed="rId3"/>
          <a:srcRect l="17275" t="7439" b="2791"/>
          <a:stretch>
            <a:fillRect/>
          </a:stretch>
        </p:blipFill>
        <p:spPr>
          <a:xfrm>
            <a:off x="3295596" y="93137"/>
            <a:ext cx="5898416" cy="6400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77728" y="6350169"/>
            <a:ext cx="4177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galaxy stellar mass [M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]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 rot="19525246">
            <a:off x="527773" y="3548999"/>
            <a:ext cx="339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gas-phase metals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total gas mass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3890" y="1904569"/>
            <a:ext cx="5816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5130" y="5492125"/>
            <a:ext cx="10613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0.1Z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☉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43890" y="531805"/>
            <a:ext cx="6700708" cy="1588"/>
          </a:xfrm>
          <a:prstGeom prst="line">
            <a:avLst/>
          </a:prstGeom>
          <a:noFill/>
          <a:ln w="63500" cap="flat" cmpd="sng" algn="ctr">
            <a:solidFill>
              <a:srgbClr val="990000"/>
            </a:solidFill>
            <a:prstDash val="solid"/>
          </a:ln>
          <a:effectLst/>
        </p:spPr>
      </p:cxnSp>
      <p:pic>
        <p:nvPicPr>
          <p:cNvPr id="30" name="Picture 29" descr="SMC_comolli-2048x2048-v2-astronomoll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463" y="3344293"/>
            <a:ext cx="914400" cy="914400"/>
          </a:xfrm>
          <a:prstGeom prst="rect">
            <a:avLst/>
          </a:prstGeom>
        </p:spPr>
      </p:pic>
      <p:pic>
        <p:nvPicPr>
          <p:cNvPr id="31" name="Picture 30" descr="M33_crawford_c.jpg"/>
          <p:cNvPicPr>
            <a:picLocks noChangeAspect="1"/>
          </p:cNvPicPr>
          <p:nvPr/>
        </p:nvPicPr>
        <p:blipFill>
          <a:blip r:embed="rId5"/>
          <a:srcRect l="14477" t="14828" r="18003" b="17415"/>
          <a:stretch>
            <a:fillRect/>
          </a:stretch>
        </p:blipFill>
        <p:spPr>
          <a:xfrm>
            <a:off x="6874193" y="855133"/>
            <a:ext cx="911203" cy="914400"/>
          </a:xfrm>
          <a:prstGeom prst="rect">
            <a:avLst/>
          </a:prstGeom>
        </p:spPr>
      </p:pic>
      <p:cxnSp>
        <p:nvCxnSpPr>
          <p:cNvPr id="33" name="Curved Connector 21"/>
          <p:cNvCxnSpPr/>
          <p:nvPr/>
        </p:nvCxnSpPr>
        <p:spPr>
          <a:xfrm rot="5400000">
            <a:off x="2424283" y="1944300"/>
            <a:ext cx="256032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8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544663"/>
              </p:ext>
            </p:extLst>
          </p:nvPr>
        </p:nvGraphicFramePr>
        <p:xfrm>
          <a:off x="4538671" y="4316546"/>
          <a:ext cx="4444930" cy="538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6" imgW="2413000" imgH="292100" progId="Equation.3">
                  <p:embed/>
                </p:oleObj>
              </mc:Choice>
              <mc:Fallback>
                <p:oleObj name="Equation" r:id="rId6" imgW="2413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71" y="4316546"/>
                        <a:ext cx="4444930" cy="5380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54337" y="4943479"/>
            <a:ext cx="573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221C8"/>
                </a:solidFill>
                <a:effectLst/>
                <a:uLnTx/>
                <a:uFillTx/>
              </a:rPr>
              <a:t>This is why everyone believes mass-loading factor scales steeply with galaxy mass!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221C8"/>
              </a:solidFill>
              <a:effectLst/>
              <a:uLnTx/>
              <a:uFillTx/>
            </a:endParaRPr>
          </a:p>
        </p:txBody>
      </p:sp>
      <p:grpSp>
        <p:nvGrpSpPr>
          <p:cNvPr id="22" name="Group 20"/>
          <p:cNvGrpSpPr/>
          <p:nvPr/>
        </p:nvGrpSpPr>
        <p:grpSpPr>
          <a:xfrm>
            <a:off x="6398707" y="3453871"/>
            <a:ext cx="2635696" cy="1426106"/>
            <a:chOff x="5382164" y="3704695"/>
            <a:chExt cx="2635696" cy="1426106"/>
          </a:xfrm>
        </p:grpSpPr>
        <p:sp>
          <p:nvSpPr>
            <p:cNvPr id="23" name="Rectangle 22"/>
            <p:cNvSpPr/>
            <p:nvPr/>
          </p:nvSpPr>
          <p:spPr>
            <a:xfrm>
              <a:off x="5791200" y="4578351"/>
              <a:ext cx="2226660" cy="552450"/>
            </a:xfrm>
            <a:prstGeom prst="rect">
              <a:avLst/>
            </a:prstGeom>
            <a:noFill/>
            <a:ln w="381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>
              <a:innerShdw blurRad="190500" dist="63500" dir="5400000">
                <a:srgbClr val="FFFFFF">
                  <a:alpha val="65000"/>
                </a:srgbClr>
              </a:innerShdw>
            </a:effectLst>
            <a:scene3d>
              <a:camera prst="orthographicFront">
                <a:rot lat="0" lon="0" rev="0"/>
              </a:camera>
              <a:lightRig rig="twoPt" dir="r">
                <a:rot lat="0" lon="0" rev="6000000"/>
              </a:lightRig>
            </a:scene3d>
            <a:sp3d prstMaterial="matte">
              <a:bevelT w="0" h="0" prst="relaxedInse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2164" y="3704695"/>
              <a:ext cx="2627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</a:rPr>
                <a:t>“mass loading factor”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4" name="Curved Connector 21"/>
            <p:cNvCxnSpPr/>
            <p:nvPr/>
          </p:nvCxnSpPr>
          <p:spPr>
            <a:xfrm rot="5400000">
              <a:off x="6217165" y="4274593"/>
              <a:ext cx="504324" cy="1588"/>
            </a:xfrm>
            <a:prstGeom prst="curved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990000"/>
              </a:solidFill>
              <a:prstDash val="solid"/>
              <a:tailEnd type="arrow" w="lg" len="lg"/>
            </a:ln>
            <a:effectLst/>
          </p:spPr>
        </p:cxnSp>
      </p:grpSp>
      <p:sp>
        <p:nvSpPr>
          <p:cNvPr id="35" name="Rectangle 34"/>
          <p:cNvSpPr/>
          <p:nvPr/>
        </p:nvSpPr>
        <p:spPr>
          <a:xfrm>
            <a:off x="9134161" y="4946336"/>
            <a:ext cx="29969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Tremonti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 2004;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Dalcanton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2007; Brooks et al. 2007;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Finlator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&amp;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Davé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2008; 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Erb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2008;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Calura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 2009;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Spitoni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 2010; Peeples &amp; Shankar 2011;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Davé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 2011b, 2012;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Dayal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 2013, Lu et al. 2013 …)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31835" y="615371"/>
            <a:ext cx="3064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990000"/>
                </a:solidFill>
              </a:rPr>
              <a:t>∴ Smaller halos must be more efficient</a:t>
            </a:r>
          </a:p>
          <a:p>
            <a:r>
              <a:rPr lang="en-US" sz="2200" dirty="0" smtClean="0">
                <a:solidFill>
                  <a:srgbClr val="990000"/>
                </a:solidFill>
              </a:rPr>
              <a:t>at expelling</a:t>
            </a:r>
          </a:p>
          <a:p>
            <a:r>
              <a:rPr lang="en-US" sz="2200" dirty="0" smtClean="0">
                <a:solidFill>
                  <a:srgbClr val="990000"/>
                </a:solidFill>
              </a:rPr>
              <a:t>metals</a:t>
            </a:r>
          </a:p>
        </p:txBody>
      </p:sp>
    </p:spTree>
    <p:extLst>
      <p:ext uri="{BB962C8B-B14F-4D97-AF65-F5344CB8AC3E}">
        <p14:creationId xmlns:p14="http://schemas.microsoft.com/office/powerpoint/2010/main" val="192689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metals_cumul_frac_zoomout_propos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06" y="11989"/>
            <a:ext cx="6056140" cy="6457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490446" y="2916424"/>
            <a:ext cx="54990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Percentage of available metals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922" y="135318"/>
            <a:ext cx="962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100%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854" y="2326959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854" y="123475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8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566" y="5668233"/>
            <a:ext cx="6291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854" y="4553688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322" y="3486895"/>
            <a:ext cx="7958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0%</a:t>
            </a:r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7079" y="6242447"/>
            <a:ext cx="27280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log (M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★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/ M</a:t>
            </a:r>
            <a:r>
              <a:rPr lang="en-US" sz="34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☉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  <a:endParaRPr lang="en-US" sz="3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Group 26"/>
          <p:cNvGrpSpPr/>
          <p:nvPr/>
        </p:nvGrpSpPr>
        <p:grpSpPr>
          <a:xfrm>
            <a:off x="2614928" y="559999"/>
            <a:ext cx="5288296" cy="1849515"/>
            <a:chOff x="2614928" y="559999"/>
            <a:chExt cx="5288296" cy="1849515"/>
          </a:xfrm>
        </p:grpSpPr>
        <p:sp>
          <p:nvSpPr>
            <p:cNvPr id="12" name="TextBox 11"/>
            <p:cNvSpPr txBox="1"/>
            <p:nvPr/>
          </p:nvSpPr>
          <p:spPr>
            <a:xfrm>
              <a:off x="5718010" y="1532351"/>
              <a:ext cx="2185214" cy="8771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300" b="1" dirty="0">
                  <a:solidFill>
                    <a:prstClr val="black"/>
                  </a:solidFill>
                  <a:latin typeface="Times New Roman"/>
                  <a:cs typeface="Times New Roman"/>
                </a:rPr>
                <a:t>g</a:t>
              </a:r>
              <a:r>
                <a:rPr lang="en-US" sz="23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alactic</a:t>
              </a:r>
            </a:p>
            <a:p>
              <a:pPr algn="ctr">
                <a:spcAft>
                  <a:spcPts val="600"/>
                </a:spcAft>
              </a:pPr>
              <a:r>
                <a:rPr lang="en-US" sz="2300" b="1" dirty="0">
                  <a:solidFill>
                    <a:srgbClr val="E0E0E0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2300" b="1" dirty="0" smtClean="0">
                  <a:solidFill>
                    <a:srgbClr val="E0E0E0"/>
                  </a:solidFill>
                  <a:latin typeface="Times New Roman"/>
                  <a:cs typeface="Times New Roman"/>
                </a:rPr>
                <a:t>tars  ISM  dust</a:t>
              </a:r>
              <a:endParaRPr lang="en-US" sz="2300" b="1" dirty="0">
                <a:solidFill>
                  <a:srgbClr val="E0E0E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833532" y="1996334"/>
              <a:ext cx="1964262" cy="1588"/>
            </a:xfrm>
            <a:prstGeom prst="line">
              <a:avLst/>
            </a:prstGeom>
            <a:ln w="508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14928" y="559999"/>
              <a:ext cx="5288296" cy="8771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3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circumgalactic</a:t>
              </a:r>
            </a:p>
            <a:p>
              <a:pPr algn="ctr">
                <a:spcAft>
                  <a:spcPts val="600"/>
                </a:spcAft>
              </a:pPr>
              <a:r>
                <a:rPr lang="en-US" sz="2300" b="1" dirty="0" smtClean="0">
                  <a:solidFill>
                    <a:srgbClr val="E0E0E0"/>
                  </a:solidFill>
                  <a:latin typeface="Times New Roman"/>
                  <a:cs typeface="Times New Roman"/>
                </a:rPr>
                <a:t>OVI-traced  low-ions  dust  X-ray traced</a:t>
              </a:r>
              <a:endParaRPr lang="en-US" sz="2300" b="1" dirty="0">
                <a:solidFill>
                  <a:srgbClr val="E0E0E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743199" y="1034037"/>
              <a:ext cx="5044437" cy="1588"/>
            </a:xfrm>
            <a:prstGeom prst="line">
              <a:avLst/>
            </a:prstGeom>
            <a:ln w="508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urved Connector 15"/>
          <p:cNvCxnSpPr/>
          <p:nvPr/>
        </p:nvCxnSpPr>
        <p:spPr>
          <a:xfrm rot="16200000" flipV="1">
            <a:off x="7277521" y="974581"/>
            <a:ext cx="2945857" cy="1505240"/>
          </a:xfrm>
          <a:prstGeom prst="curvedConnector3">
            <a:avLst>
              <a:gd name="adj1" fmla="val 50000"/>
            </a:avLst>
          </a:prstGeom>
          <a:ln w="69850">
            <a:solidFill>
              <a:srgbClr val="DE4B1A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788196" y="3200130"/>
            <a:ext cx="34006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“100%” = all metals that a galaxy of that mass has ever made (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excluding those immediately trapped in compact remnants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48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</TotalTime>
  <Words>1362</Words>
  <Application>Microsoft Macintosh PowerPoint</Application>
  <PresentationFormat>Custom</PresentationFormat>
  <Paragraphs>186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1_Office Theme</vt:lpstr>
      <vt:lpstr>2_Plaza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Space Telescope Science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</dc:creator>
  <cp:lastModifiedBy>Molly</cp:lastModifiedBy>
  <cp:revision>110</cp:revision>
  <dcterms:created xsi:type="dcterms:W3CDTF">2016-06-30T12:45:59Z</dcterms:created>
  <dcterms:modified xsi:type="dcterms:W3CDTF">2016-07-06T12:15:35Z</dcterms:modified>
</cp:coreProperties>
</file>