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4.jpg" ContentType="image/png"/>
  <Override PartName="/ppt/media/image37.jpg" ContentType="image/pn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52" r:id="rId1"/>
    <p:sldMasterId id="2147484623" r:id="rId2"/>
    <p:sldMasterId id="2147484304" r:id="rId3"/>
    <p:sldMasterId id="2147484606" r:id="rId4"/>
    <p:sldMasterId id="2147484653" r:id="rId5"/>
    <p:sldMasterId id="2147484671" r:id="rId6"/>
    <p:sldMasterId id="2147484689" r:id="rId7"/>
    <p:sldMasterId id="2147484707" r:id="rId8"/>
  </p:sldMasterIdLst>
  <p:notesMasterIdLst>
    <p:notesMasterId r:id="rId28"/>
  </p:notesMasterIdLst>
  <p:handoutMasterIdLst>
    <p:handoutMasterId r:id="rId29"/>
  </p:handoutMasterIdLst>
  <p:sldIdLst>
    <p:sldId id="903" r:id="rId9"/>
    <p:sldId id="1004" r:id="rId10"/>
    <p:sldId id="1031" r:id="rId11"/>
    <p:sldId id="1038" r:id="rId12"/>
    <p:sldId id="1040" r:id="rId13"/>
    <p:sldId id="939" r:id="rId14"/>
    <p:sldId id="1032" r:id="rId15"/>
    <p:sldId id="942" r:id="rId16"/>
    <p:sldId id="1034" r:id="rId17"/>
    <p:sldId id="1033" r:id="rId18"/>
    <p:sldId id="944" r:id="rId19"/>
    <p:sldId id="1035" r:id="rId20"/>
    <p:sldId id="1041" r:id="rId21"/>
    <p:sldId id="946" r:id="rId22"/>
    <p:sldId id="1037" r:id="rId23"/>
    <p:sldId id="1030" r:id="rId24"/>
    <p:sldId id="1039" r:id="rId25"/>
    <p:sldId id="1028" r:id="rId26"/>
    <p:sldId id="1029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124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246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37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492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5616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2739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199862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6986" algn="l" defTabSz="914246" rtl="0" eaLnBrk="1" latinLnBrk="0" hangingPunct="1">
      <a:defRPr sz="2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2832">
          <p15:clr>
            <a:srgbClr val="A4A3A4"/>
          </p15:clr>
        </p15:guide>
        <p15:guide id="3" pos="2880">
          <p15:clr>
            <a:srgbClr val="A4A3A4"/>
          </p15:clr>
        </p15:guide>
        <p15:guide id="4" pos="30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3FAFF"/>
    <a:srgbClr val="FF9933"/>
    <a:srgbClr val="99CC00"/>
    <a:srgbClr val="008000"/>
    <a:srgbClr val="CC9900"/>
    <a:srgbClr val="FF9900"/>
    <a:srgbClr val="005BB6"/>
    <a:srgbClr val="FAB388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467" autoAdjust="0"/>
    <p:restoredTop sz="95815" autoAdjust="0"/>
  </p:normalViewPr>
  <p:slideViewPr>
    <p:cSldViewPr snapToGrid="0">
      <p:cViewPr varScale="1">
        <p:scale>
          <a:sx n="116" d="100"/>
          <a:sy n="116" d="100"/>
        </p:scale>
        <p:origin x="2178" y="114"/>
      </p:cViewPr>
      <p:guideLst>
        <p:guide orient="horz" pos="432"/>
        <p:guide orient="horz" pos="2832"/>
        <p:guide pos="2880"/>
        <p:guide pos="30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1860" y="-120"/>
      </p:cViewPr>
      <p:guideLst>
        <p:guide orient="horz" pos="3024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1.xml"/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42"/>
            <a:ext cx="3169699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t" anchorCtr="0" compatLnSpc="1">
            <a:prstTxWarp prst="textNoShape">
              <a:avLst/>
            </a:prstTxWarp>
          </a:bodyPr>
          <a:lstStyle>
            <a:lvl1pPr defTabSz="961474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502" y="-1642"/>
            <a:ext cx="3169699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t" anchorCtr="0" compatLnSpc="1">
            <a:prstTxWarp prst="textNoShape">
              <a:avLst/>
            </a:prstTxWarp>
          </a:bodyPr>
          <a:lstStyle>
            <a:lvl1pPr algn="r" defTabSz="961474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b" anchorCtr="0" compatLnSpc="1">
            <a:prstTxWarp prst="textNoShape">
              <a:avLst/>
            </a:prstTxWarp>
          </a:bodyPr>
          <a:lstStyle>
            <a:lvl1pPr defTabSz="961474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b" anchorCtr="0" compatLnSpc="1">
            <a:prstTxWarp prst="textNoShape">
              <a:avLst/>
            </a:prstTxWarp>
          </a:bodyPr>
          <a:lstStyle>
            <a:lvl1pPr algn="r" defTabSz="961474">
              <a:defRPr sz="1100" b="0" i="1">
                <a:solidFill>
                  <a:srgbClr val="C2C7BD"/>
                </a:solidFill>
                <a:latin typeface="Arial" charset="0"/>
              </a:defRPr>
            </a:lvl1pPr>
          </a:lstStyle>
          <a:p>
            <a:pPr>
              <a:defRPr/>
            </a:pPr>
            <a:fld id="{4D6BAC94-C35E-4EDE-A016-FE7E56BAD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989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642"/>
            <a:ext cx="3169699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t" anchorCtr="0" compatLnSpc="1">
            <a:prstTxWarp prst="textNoShape">
              <a:avLst/>
            </a:prstTxWarp>
          </a:bodyPr>
          <a:lstStyle>
            <a:lvl1pPr defTabSz="961474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-1642"/>
            <a:ext cx="3169699" cy="48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t" anchorCtr="0" compatLnSpc="1">
            <a:prstTxWarp prst="textNoShape">
              <a:avLst/>
            </a:prstTxWarp>
          </a:bodyPr>
          <a:lstStyle>
            <a:lvl1pPr algn="r" defTabSz="961474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b" anchorCtr="0" compatLnSpc="1">
            <a:prstTxWarp prst="textNoShape">
              <a:avLst/>
            </a:prstTxWarp>
          </a:bodyPr>
          <a:lstStyle>
            <a:lvl1pPr defTabSz="961474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129" tIns="0" rIns="20129" bIns="0" numCol="1" anchor="b" anchorCtr="0" compatLnSpc="1">
            <a:prstTxWarp prst="textNoShape">
              <a:avLst/>
            </a:prstTxWarp>
          </a:bodyPr>
          <a:lstStyle>
            <a:lvl1pPr algn="r" defTabSz="961474">
              <a:defRPr sz="11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2F5C17DE-27D7-4684-A7E7-EF999223C7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145" y="4559258"/>
            <a:ext cx="5366914" cy="43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91" tIns="48647" rIns="97291" bIns="48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5837" cy="3597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59248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536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660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8195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5319" algn="l" defTabSz="911072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1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9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2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6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8888" y="720725"/>
            <a:ext cx="4795837" cy="3597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565CD7-F391-4214-801D-F992D383CC3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53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CAEE29-C373-4D17-A121-DB1A48E594E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04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4AB9F-7A9D-42BF-AAC5-EB81D2D0C3F8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1275" y="719138"/>
            <a:ext cx="4797425" cy="359727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535" y="4560898"/>
            <a:ext cx="5858134" cy="4321197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0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F452D-F981-4EBB-BFFC-BDA005E3CE1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19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8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50EE2-B240-364D-A3D9-1C4CCEAA797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8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5837" cy="3597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65170B-9469-495D-AA8B-92867D92BFC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3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C17DE-27D7-4684-A7E7-EF999223C7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10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D1A6FC-2CEB-48F7-BB04-DC41C464A070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3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87235-0DC8-4192-976E-6AB1D21101C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515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05459-1B93-4460-BE92-C70AF0803008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4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F379CA-4F01-44C7-B18A-375BFCD571D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5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A66545-AE9B-4DF3-8490-C7E919BD572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21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56AD13-937F-41FD-9E96-4BFDA874385C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5837" cy="359727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2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34961-934E-480D-840E-ED04A5CA6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3565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FCC8062-FFC4-41A5-922C-69A5C7B5E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41679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9198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B12F312F-CAE6-477A-BD06-F751DCE04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70330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36573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6471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7EF3-8DF8-40B6-91BF-796494F721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6468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DCDD5-AAB0-4A04-A775-6429B8174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0734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D01-7B59-4516-B480-AE9F9EECD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5108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7826-16B6-4953-97F9-C9560A4D2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33331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6E0DE2C3-CE22-4F60-A44F-B37B8CCF7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742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F1B05D6-7803-41FD-92FC-DA60D1A9E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8405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3BF64EB-5853-46B6-AFCE-AC54659D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226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3410-861D-41BC-8800-AC5158E80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1370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E69-8650-4866-BA67-0FC1608BA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7289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7447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8BFB1AB-B061-4F08-8514-04D8B25B0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097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C5C5-A24D-422D-BC0D-F30B7AF4D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3622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35160" y="6562919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76626" y="6578602"/>
            <a:ext cx="367376" cy="276985"/>
          </a:xfrm>
        </p:spPr>
        <p:txBody>
          <a:bodyPr wrap="none"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>
              <a:defRPr/>
            </a:pPr>
            <a:fld id="{2EED7197-49D7-48EC-8F52-635D133C88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663454" y="6562919"/>
            <a:ext cx="480769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3308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F9855-DD23-4DCF-AB00-CC6450581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5228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276985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C45A3F7-448A-413E-9965-ED02E7009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057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34961-934E-480D-840E-ED04A5CA6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3772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FCC8062-FFC4-41A5-922C-69A5C7B5E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7692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9198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B12F312F-CAE6-477A-BD06-F751DCE04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70330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36573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295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7EF3-8DF8-40B6-91BF-796494F721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5203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DCDD5-AAB0-4A04-A775-6429B8174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8826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D01-7B59-4516-B480-AE9F9EECD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8430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7826-16B6-4953-97F9-C9560A4D2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9300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6E0DE2C3-CE22-4F60-A44F-B37B8CCF7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827691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F1B05D6-7803-41FD-92FC-DA60D1A9E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44279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3BF64EB-5853-46B6-AFCE-AC54659D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7542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3410-861D-41BC-8800-AC5158E80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5908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E69-8650-4866-BA67-0FC1608BA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3978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7447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8BFB1AB-B061-4F08-8514-04D8B25B0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255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6232" y="6572909"/>
            <a:ext cx="393700" cy="276985"/>
          </a:xfrm>
          <a:ln/>
        </p:spPr>
        <p:txBody>
          <a:bodyPr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fld id="{597CCC1A-D481-43FD-8C58-A1C9F04838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9228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5260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581328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92656" y="6578602"/>
            <a:ext cx="367377" cy="276985"/>
          </a:xfrm>
        </p:spPr>
        <p:txBody>
          <a:bodyPr wrap="none">
            <a:spAutoFit/>
          </a:bodyPr>
          <a:lstStyle>
            <a:lvl1pPr algn="ctr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79BFC24D-9AC3-4BD4-B8CD-E2D7ECDFF94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75940"/>
            <a:ext cx="6585626" cy="246221"/>
          </a:xfrm>
        </p:spPr>
        <p:txBody>
          <a:bodyPr wrap="squar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C5C5-A24D-422D-BC0D-F30B7AF4D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35160" y="6562919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76626" y="6578602"/>
            <a:ext cx="367376" cy="276985"/>
          </a:xfrm>
        </p:spPr>
        <p:txBody>
          <a:bodyPr wrap="none"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>
              <a:defRPr/>
            </a:pPr>
            <a:fld id="{2EED7197-49D7-48EC-8F52-635D133C88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663454" y="6562919"/>
            <a:ext cx="480769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F9855-DD23-4DCF-AB00-CC6450581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276985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C45A3F7-448A-413E-9965-ED02E7009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34961-934E-480D-840E-ED04A5CA6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FCC8062-FFC4-41A5-922C-69A5C7B5E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9198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B12F312F-CAE6-477A-BD06-F751DCE04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70330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36573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7EF3-8DF8-40B6-91BF-796494F721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DCDD5-AAB0-4A04-A775-6429B8174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D01-7B59-4516-B480-AE9F9EECD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7826-16B6-4953-97F9-C9560A4D2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6E0DE2C3-CE22-4F60-A44F-B37B8CCF7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F1B05D6-7803-41FD-92FC-DA60D1A9E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3BF64EB-5853-46B6-AFCE-AC54659D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3410-861D-41BC-8800-AC5158E80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E69-8650-4866-BA67-0FC1608BA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7447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8BFB1AB-B061-4F08-8514-04D8B25B0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7"/>
          <p:cNvSpPr>
            <a:spLocks noGrp="1"/>
          </p:cNvSpPr>
          <p:nvPr>
            <p:ph type="sldNum" sz="quarter" idx="10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Footer Placeholder 38"/>
          <p:cNvSpPr>
            <a:spLocks noGrp="1"/>
          </p:cNvSpPr>
          <p:nvPr>
            <p:ph type="ftr" sz="quarter" idx="11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6513"/>
            <a:ext cx="2057400" cy="60594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3"/>
            <a:ext cx="6019800" cy="60594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6513"/>
            <a:ext cx="8229600" cy="6059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25" y="133358"/>
            <a:ext cx="54054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8925" y="966792"/>
            <a:ext cx="4160838" cy="5464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90" y="966792"/>
            <a:ext cx="4160837" cy="5464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75513" cy="40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7163" y="1041400"/>
            <a:ext cx="8796337" cy="5486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84259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42875"/>
            <a:ext cx="7408863" cy="568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960438"/>
            <a:ext cx="8258175" cy="273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725" y="3849688"/>
            <a:ext cx="8258175" cy="273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7927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C5C5-A24D-422D-BC0D-F30B7AF4D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35160" y="6562919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76626" y="6578602"/>
            <a:ext cx="367376" cy="276985"/>
          </a:xfrm>
        </p:spPr>
        <p:txBody>
          <a:bodyPr wrap="none"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>
              <a:defRPr/>
            </a:pPr>
            <a:fld id="{2EED7197-49D7-48EC-8F52-635D133C88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663454" y="6562919"/>
            <a:ext cx="480769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F9855-DD23-4DCF-AB00-CC6450581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276985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C45A3F7-448A-413E-9965-ED02E7009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34961-934E-480D-840E-ED04A5CA62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FCC8062-FFC4-41A5-922C-69A5C7B5E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9198" y="6565875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B12F312F-CAE6-477A-BD06-F751DCE043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70330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36573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7EF3-8DF8-40B6-91BF-796494F721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DCDD5-AAB0-4A04-A775-6429B8174C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6FD01-7B59-4516-B480-AE9F9EECD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7826-16B6-4953-97F9-C9560A4D2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6E0DE2C3-CE22-4F60-A44F-B37B8CCF7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F1B05D6-7803-41FD-92FC-DA60D1A9E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61511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13BF64EB-5853-46B6-AFCE-AC54659D04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3410-861D-41BC-8800-AC5158E80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5AE69-8650-4866-BA67-0FC1608BA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50300" y="6574473"/>
            <a:ext cx="393700" cy="276985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8BFB1AB-B061-4F08-8514-04D8B25B00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E088-E074-4496-B7BD-BE7703B42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209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36177" y="6581328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92656" y="6578602"/>
            <a:ext cx="367377" cy="276985"/>
          </a:xfrm>
        </p:spPr>
        <p:txBody>
          <a:bodyPr wrap="none">
            <a:spAutoFit/>
          </a:bodyPr>
          <a:lstStyle>
            <a:lvl1pPr algn="ctr">
              <a:defRPr sz="1200" b="0">
                <a:latin typeface="Calibri" pitchFamily="34" charset="0"/>
              </a:defRPr>
            </a:lvl1pPr>
          </a:lstStyle>
          <a:p>
            <a:pPr>
              <a:defRPr/>
            </a:pPr>
            <a:fld id="{79BFC24D-9AC3-4BD4-B8CD-E2D7ECDFF94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98053" y="6575940"/>
            <a:ext cx="6585626" cy="246221"/>
          </a:xfrm>
        </p:spPr>
        <p:txBody>
          <a:bodyPr wrap="squar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500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B3C0B-0494-4948-868A-ABADDEA48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1565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2561-88A0-47A6-8C0D-D072EC88F5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4643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4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70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6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7268-2FBC-4680-B843-B301CEC82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8146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18D6-5293-41E6-9943-54BFB2944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567769" y="6626226"/>
            <a:ext cx="6705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8643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F97C-6F89-4479-BDC4-505ED5727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880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C2188-DCB4-4B84-8EEA-B55ECC6CAE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5897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2653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CFB-5339-4292-9351-A76CDDF2CD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7028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3852" y="831852"/>
            <a:ext cx="2068513" cy="5370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7" y="831852"/>
            <a:ext cx="6054725" cy="5370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E7B61-7496-469A-BBD5-ED8F2051EE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244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4" indent="0">
              <a:buNone/>
              <a:defRPr sz="2800"/>
            </a:lvl2pPr>
            <a:lvl3pPr marL="914246" indent="0">
              <a:buNone/>
              <a:defRPr sz="2400"/>
            </a:lvl3pPr>
            <a:lvl4pPr marL="1371370" indent="0">
              <a:buNone/>
              <a:defRPr sz="2000"/>
            </a:lvl4pPr>
            <a:lvl5pPr marL="1828492" indent="0">
              <a:buNone/>
              <a:defRPr sz="2000"/>
            </a:lvl5pPr>
            <a:lvl6pPr marL="2285616" indent="0">
              <a:buNone/>
              <a:defRPr sz="2000"/>
            </a:lvl6pPr>
            <a:lvl7pPr marL="2742739" indent="0">
              <a:buNone/>
              <a:defRPr sz="2000"/>
            </a:lvl7pPr>
            <a:lvl8pPr marL="3199862" indent="0">
              <a:buNone/>
              <a:defRPr sz="2000"/>
            </a:lvl8pPr>
            <a:lvl9pPr marL="3656986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4" indent="0">
              <a:buNone/>
              <a:defRPr sz="1200"/>
            </a:lvl2pPr>
            <a:lvl3pPr marL="914246" indent="0">
              <a:buNone/>
              <a:defRPr sz="1000"/>
            </a:lvl3pPr>
            <a:lvl4pPr marL="1371370" indent="0">
              <a:buNone/>
              <a:defRPr sz="900"/>
            </a:lvl4pPr>
            <a:lvl5pPr marL="1828492" indent="0">
              <a:buNone/>
              <a:defRPr sz="900"/>
            </a:lvl5pPr>
            <a:lvl6pPr marL="2285616" indent="0">
              <a:buNone/>
              <a:defRPr sz="900"/>
            </a:lvl6pPr>
            <a:lvl7pPr marL="2742739" indent="0">
              <a:buNone/>
              <a:defRPr sz="900"/>
            </a:lvl7pPr>
            <a:lvl8pPr marL="3199862" indent="0">
              <a:buNone/>
              <a:defRPr sz="900"/>
            </a:lvl8pPr>
            <a:lvl9pPr marL="36569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55212-BFE3-48D1-B84F-D1A082B5D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9E30-95C5-471B-A3EE-9AD9E41D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4710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30AC7-EB40-45C2-8BF1-752D6B1929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3747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36232" y="6572909"/>
            <a:ext cx="393700" cy="276985"/>
          </a:xfrm>
          <a:ln/>
        </p:spPr>
        <p:txBody>
          <a:bodyPr>
            <a:spAutoFit/>
          </a:bodyPr>
          <a:lstStyle>
            <a:lvl1pPr>
              <a:defRPr sz="1200"/>
            </a:lvl1pPr>
          </a:lstStyle>
          <a:p>
            <a:pPr>
              <a:defRPr/>
            </a:pPr>
            <a:fld id="{597CCC1A-D481-43FD-8C58-A1C9F04838A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9228" y="6576988"/>
            <a:ext cx="10541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52600" y="6576988"/>
            <a:ext cx="6705600" cy="246207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51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00BA-CC7B-4FCD-ABDE-E562D9063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559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6726" y="1665289"/>
            <a:ext cx="8258175" cy="45370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7C015-2269-4A9B-A544-EEEFDB43E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9913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831852"/>
            <a:ext cx="8275638" cy="7334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2014" y="1665290"/>
            <a:ext cx="4052887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2014" y="4010025"/>
            <a:ext cx="4052887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BD6B-D58E-4B78-A6DD-D1A699A0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438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4" indent="0" algn="ctr">
              <a:buNone/>
              <a:defRPr/>
            </a:lvl2pPr>
            <a:lvl3pPr marL="914246" indent="0" algn="ctr">
              <a:buNone/>
              <a:defRPr/>
            </a:lvl3pPr>
            <a:lvl4pPr marL="1371370" indent="0" algn="ctr">
              <a:buNone/>
              <a:defRPr/>
            </a:lvl4pPr>
            <a:lvl5pPr marL="1828492" indent="0" algn="ctr">
              <a:buNone/>
              <a:defRPr/>
            </a:lvl5pPr>
            <a:lvl6pPr marL="2285616" indent="0" algn="ctr">
              <a:buNone/>
              <a:defRPr/>
            </a:lvl6pPr>
            <a:lvl7pPr marL="2742739" indent="0" algn="ctr">
              <a:buNone/>
              <a:defRPr/>
            </a:lvl7pPr>
            <a:lvl8pPr marL="3199862" indent="0" algn="ctr">
              <a:buNone/>
              <a:defRPr/>
            </a:lvl8pPr>
            <a:lvl9pPr marL="365698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8C5C5-A24D-422D-BC0D-F30B7AF4D7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718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32" y="83127"/>
            <a:ext cx="8275638" cy="462307"/>
          </a:xfrm>
        </p:spPr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6" y="929040"/>
            <a:ext cx="8258175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35160" y="6562919"/>
            <a:ext cx="90598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76626" y="6578602"/>
            <a:ext cx="367376" cy="276985"/>
          </a:xfrm>
        </p:spPr>
        <p:txBody>
          <a:bodyPr wrap="none"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>
              <a:defRPr/>
            </a:pPr>
            <a:fld id="{2EED7197-49D7-48EC-8F52-635D133C88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2663454" y="6562919"/>
            <a:ext cx="4807695" cy="246207"/>
          </a:xfrm>
        </p:spPr>
        <p:txBody>
          <a:bodyPr wrap="none">
            <a:sp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6976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4" indent="0">
              <a:buNone/>
              <a:defRPr sz="1800"/>
            </a:lvl2pPr>
            <a:lvl3pPr marL="914246" indent="0">
              <a:buNone/>
              <a:defRPr sz="1600"/>
            </a:lvl3pPr>
            <a:lvl4pPr marL="1371370" indent="0">
              <a:buNone/>
              <a:defRPr sz="1400"/>
            </a:lvl4pPr>
            <a:lvl5pPr marL="1828492" indent="0">
              <a:buNone/>
              <a:defRPr sz="1400"/>
            </a:lvl5pPr>
            <a:lvl6pPr marL="2285616" indent="0">
              <a:buNone/>
              <a:defRPr sz="1400"/>
            </a:lvl6pPr>
            <a:lvl7pPr marL="2742739" indent="0">
              <a:buNone/>
              <a:defRPr sz="1400"/>
            </a:lvl7pPr>
            <a:lvl8pPr marL="3199862" indent="0">
              <a:buNone/>
              <a:defRPr sz="1400"/>
            </a:lvl8pPr>
            <a:lvl9pPr marL="365698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7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F9855-DD23-4DCF-AB00-CC6450581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07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" name="Rectangle 108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9299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665289"/>
            <a:ext cx="4052888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4" y="1665289"/>
            <a:ext cx="4052887" cy="4537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7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12200" y="6615113"/>
            <a:ext cx="431800" cy="276985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7C45A3F7-448A-413E-9965-ED02E70095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107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626226"/>
            <a:ext cx="1092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Rectangle 1080"/>
          <p:cNvSpPr>
            <a:spLocks noGrp="1" noChangeArrowheads="1"/>
          </p:cNvSpPr>
          <p:nvPr>
            <p:ph type="ftr" sz="quarter" idx="12"/>
          </p:nvPr>
        </p:nvSpPr>
        <p:spPr>
          <a:xfrm>
            <a:off x="1765300" y="6604001"/>
            <a:ext cx="6375400" cy="24621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596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558841"/>
            <a:ext cx="393700" cy="27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318A982-BDEC-4902-A164-866E84A6EA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50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194" y="6569954"/>
            <a:ext cx="1054100" cy="24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569954"/>
            <a:ext cx="6705600" cy="24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84" r:id="rId2"/>
    <p:sldLayoutId id="2147484555" r:id="rId3"/>
    <p:sldLayoutId id="214748458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5" r:id="rId14"/>
    <p:sldLayoutId id="2147484566" r:id="rId15"/>
    <p:sldLayoutId id="2147484567" r:id="rId16"/>
    <p:sldLayoutId id="2147484568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CB23-312E-4817-BD79-CCBD2BF08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615113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212657-3659-4BEE-8F23-E429E7B7D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4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6226"/>
            <a:ext cx="105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626226"/>
            <a:ext cx="670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86" r:id="rId2"/>
    <p:sldLayoutId id="2147484570" r:id="rId3"/>
    <p:sldLayoutId id="2147484587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15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65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Slide Number Placeholder 37"/>
          <p:cNvSpPr>
            <a:spLocks noGrp="1"/>
          </p:cNvSpPr>
          <p:nvPr>
            <p:ph type="sldNum" sz="quarter" idx="4"/>
          </p:nvPr>
        </p:nvSpPr>
        <p:spPr>
          <a:xfrm>
            <a:off x="8782643" y="66669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DF3D657-AE22-42AB-BB93-0BBBC453DE4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50271" y="6673321"/>
            <a:ext cx="4056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" i="1" dirty="0">
                <a:solidFill>
                  <a:srgbClr val="FF0000"/>
                </a:solidFill>
                <a:latin typeface="Times New Roman" pitchFamily="18" charset="0"/>
              </a:rPr>
              <a:t>Use or disclosure of data contained on this page is subject to the restriction(s) on the title page of this document.</a:t>
            </a:r>
            <a:endParaRPr lang="en-US" sz="600" b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Footer Placeholder 38"/>
          <p:cNvSpPr>
            <a:spLocks noGrp="1"/>
          </p:cNvSpPr>
          <p:nvPr>
            <p:ph type="ftr" sz="quarter" idx="3"/>
          </p:nvPr>
        </p:nvSpPr>
        <p:spPr>
          <a:xfrm>
            <a:off x="7648700" y="66669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700"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0" r:id="rId14"/>
    <p:sldLayoutId id="2147484621" r:id="rId15"/>
    <p:sldLayoutId id="2147484622" r:id="rId16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5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›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ð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ð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ð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ð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ð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615113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212657-3659-4BEE-8F23-E429E7B7D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4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6226"/>
            <a:ext cx="105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626226"/>
            <a:ext cx="670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  <p:sldLayoutId id="2147484665" r:id="rId12"/>
    <p:sldLayoutId id="2147484666" r:id="rId13"/>
    <p:sldLayoutId id="2147484667" r:id="rId14"/>
    <p:sldLayoutId id="2147484668" r:id="rId15"/>
    <p:sldLayoutId id="2147484669" r:id="rId16"/>
    <p:sldLayoutId id="2147484670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558841"/>
            <a:ext cx="393700" cy="27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318A982-BDEC-4902-A164-866E84A6EA9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50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194" y="6569954"/>
            <a:ext cx="1054100" cy="24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4 July 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569954"/>
            <a:ext cx="6705600" cy="24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000" b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684" r:id="rId13"/>
    <p:sldLayoutId id="2147484685" r:id="rId14"/>
    <p:sldLayoutId id="2147484686" r:id="rId15"/>
    <p:sldLayoutId id="2147484687" r:id="rId16"/>
    <p:sldLayoutId id="2147484688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615113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212657-3659-4BEE-8F23-E429E7B7D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4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6226"/>
            <a:ext cx="105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626226"/>
            <a:ext cx="670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0" r:id="rId1"/>
    <p:sldLayoutId id="2147484691" r:id="rId2"/>
    <p:sldLayoutId id="2147484692" r:id="rId3"/>
    <p:sldLayoutId id="2147484693" r:id="rId4"/>
    <p:sldLayoutId id="2147484694" r:id="rId5"/>
    <p:sldLayoutId id="2147484695" r:id="rId6"/>
    <p:sldLayoutId id="2147484696" r:id="rId7"/>
    <p:sldLayoutId id="2147484697" r:id="rId8"/>
    <p:sldLayoutId id="2147484698" r:id="rId9"/>
    <p:sldLayoutId id="2147484699" r:id="rId10"/>
    <p:sldLayoutId id="2147484700" r:id="rId11"/>
    <p:sldLayoutId id="2147484701" r:id="rId12"/>
    <p:sldLayoutId id="2147484702" r:id="rId13"/>
    <p:sldLayoutId id="2147484703" r:id="rId14"/>
    <p:sldLayoutId id="2147484704" r:id="rId15"/>
    <p:sldLayoutId id="2147484705" r:id="rId16"/>
    <p:sldLayoutId id="2147484706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6" y="1665289"/>
            <a:ext cx="82581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831852"/>
            <a:ext cx="8275638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330" name="Rectangle 1066"/>
          <p:cNvSpPr>
            <a:spLocks noChangeArrowheads="1"/>
          </p:cNvSpPr>
          <p:nvPr userDrawn="1"/>
        </p:nvSpPr>
        <p:spPr bwMode="auto">
          <a:xfrm>
            <a:off x="127001" y="6673851"/>
            <a:ext cx="188396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59" tIns="46029" rIns="92059" bIns="46029">
            <a:spAutoFit/>
          </a:bodyPr>
          <a:lstStyle/>
          <a:p>
            <a:pPr>
              <a:defRPr/>
            </a:pPr>
            <a:endParaRPr lang="en-US" sz="700" b="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52341" name="Rectangle 10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50300" y="6615113"/>
            <a:ext cx="39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212657-3659-4BEE-8F23-E429E7B7D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4" name="Picture 1078" descr="jwst_circle_design3"/>
          <p:cNvPicPr preferRelativeResize="0"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" y="2"/>
            <a:ext cx="658813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43" name="Rectangle 107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26226"/>
            <a:ext cx="1054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652344" name="Rectangle 108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52600" y="6626226"/>
            <a:ext cx="670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8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  <p:sldLayoutId id="2147484721" r:id="rId14"/>
    <p:sldLayoutId id="2147484722" r:id="rId15"/>
    <p:sldLayoutId id="2147484723" r:id="rId16"/>
    <p:sldLayoutId id="2147484724" r:id="rId17"/>
  </p:sldLayoutIdLst>
  <p:transition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5pPr>
      <a:lvl6pPr marL="457124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6pPr>
      <a:lvl7pPr marL="914246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7pPr>
      <a:lvl8pPr marL="1371370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8pPr>
      <a:lvl9pPr marL="1828492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3399"/>
          </a:solidFill>
          <a:latin typeface="Arial" charset="0"/>
        </a:defRPr>
      </a:lvl9pPr>
    </p:titleStyle>
    <p:bodyStyle>
      <a:lvl1pPr marL="234911" indent="-23491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2pPr>
      <a:lvl3pPr marL="969800" indent="-169834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Palatino Linotype" pitchFamily="18" charset="0"/>
        <a:buChar char="-"/>
        <a:defRPr sz="1900">
          <a:solidFill>
            <a:schemeClr val="tx1"/>
          </a:solidFill>
          <a:latin typeface="+mn-lt"/>
        </a:defRPr>
      </a:lvl3pPr>
      <a:lvl4pPr marL="1290421" indent="-206341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4pPr>
      <a:lvl5pPr marL="163643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5pPr>
      <a:lvl6pPr marL="2093562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6pPr>
      <a:lvl7pPr marL="2550684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7pPr>
      <a:lvl8pPr marL="3007808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8pPr>
      <a:lvl9pPr marL="3464930" indent="-231736" algn="l" rtl="0" eaLnBrk="0" fontAlgn="base" hangingPunct="0">
        <a:spcBef>
          <a:spcPct val="0"/>
        </a:spcBef>
        <a:spcAft>
          <a:spcPct val="15000"/>
        </a:spcAft>
        <a:buClr>
          <a:srgbClr val="0B3D91"/>
        </a:buClr>
        <a:buChar char="–"/>
        <a:defRPr sz="1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JWST_CoverArtScienceMediaGuide.jpg"/>
          <p:cNvPicPr>
            <a:picLocks noChangeAspect="1"/>
          </p:cNvPicPr>
          <p:nvPr/>
        </p:nvPicPr>
        <p:blipFill>
          <a:blip r:embed="rId3" cstate="print"/>
          <a:srcRect t="-41" b="-41"/>
          <a:stretch>
            <a:fillRect/>
          </a:stretch>
        </p:blipFill>
        <p:spPr bwMode="auto">
          <a:xfrm>
            <a:off x="-37337" y="-71606"/>
            <a:ext cx="9277201" cy="69296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38371" y="108551"/>
            <a:ext cx="7514945" cy="5232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4" tIns="45713" rIns="91424" bIns="45713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Status of the JWST Science Instrument Payload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7607" y="2423002"/>
            <a:ext cx="3433600" cy="2062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4" tIns="45713" rIns="91424" bIns="45713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Matt Greenhouse</a:t>
            </a:r>
          </a:p>
          <a:p>
            <a:pPr>
              <a:defRPr/>
            </a:pP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JWST Project Office</a:t>
            </a:r>
          </a:p>
          <a:p>
            <a:pPr>
              <a:defRPr/>
            </a:pPr>
            <a:r>
              <a:rPr lang="en-US" sz="1800" b="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NASA Goddard Space Flight Center</a:t>
            </a:r>
          </a:p>
          <a:p>
            <a:pPr>
              <a:defRPr/>
            </a:pPr>
            <a:r>
              <a:rPr lang="en-US" sz="1800" b="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4 July </a:t>
            </a:r>
            <a:r>
              <a:rPr lang="en-US" sz="1800" b="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2016</a:t>
            </a:r>
          </a:p>
          <a:p>
            <a:pPr>
              <a:defRPr/>
            </a:pPr>
            <a:endParaRPr lang="en-US" sz="1800" b="0" dirty="0" smtClean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@NASAWebbTelescp</a:t>
            </a:r>
          </a:p>
          <a:p>
            <a:r>
              <a:rPr lang="en-US" sz="18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#JWST</a:t>
            </a:r>
            <a:endParaRPr lang="en-US" sz="1800" b="0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Presentation to: Royal Observatory of Edinburgh: Distribution Unlimited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 July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BFC24D-9AC3-4BD4-B8CD-E2D7ECDFF94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148" y="26083"/>
            <a:ext cx="8811752" cy="7334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NIRSpec will acquire near-infrared spectra of up to 100 objects in a single exposure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1946" y="2960009"/>
            <a:ext cx="8608354" cy="3483116"/>
          </a:xfr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Developed by the European Space Technology Center (ESTEC) with Astrium and Goddard Space Flight Center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Operating wavelength: 0.6 – 5.0 microns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Spectral resolution: 100, 1000, 3000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Field of view: 3.4 x 3.4 arc minutes</a:t>
            </a:r>
          </a:p>
          <a:p>
            <a:pPr lvl="2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Aperture control: </a:t>
            </a:r>
          </a:p>
          <a:p>
            <a:pPr lvl="3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Programmable micro-shutters, 250,000 pixels</a:t>
            </a:r>
          </a:p>
          <a:p>
            <a:pPr lvl="4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 203 x 463 mas clear aperture (267 x 528 mas pitch)</a:t>
            </a:r>
          </a:p>
          <a:p>
            <a:pPr lvl="3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Fixed long slits &amp; transit spectroscopy aperture</a:t>
            </a:r>
          </a:p>
          <a:p>
            <a:pPr lvl="4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200, 400, 1600 mas slit width</a:t>
            </a:r>
          </a:p>
          <a:p>
            <a:pPr lvl="3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Image slicer (IFU) 3x3 arc sec FOV (100 mas slice width)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All aperture control modes available with any spectral resolution mode</a:t>
            </a:r>
          </a:p>
        </p:txBody>
      </p:sp>
      <p:pic>
        <p:nvPicPr>
          <p:cNvPr id="48133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0941" y="1334408"/>
            <a:ext cx="3649997" cy="1069408"/>
          </a:xfrm>
          <a:solidFill>
            <a:schemeClr val="bg1"/>
          </a:solidFill>
        </p:spPr>
      </p:pic>
      <p:pic>
        <p:nvPicPr>
          <p:cNvPr id="48134" name="Picture 9" descr="cover_ex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179" y="1150906"/>
            <a:ext cx="268605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AutoShape 11"/>
          <p:cNvSpPr>
            <a:spLocks noChangeAspect="1" noChangeArrowheads="1" noTextEdit="1"/>
          </p:cNvSpPr>
          <p:nvPr/>
        </p:nvSpPr>
        <p:spPr bwMode="auto">
          <a:xfrm>
            <a:off x="6794500" y="3511551"/>
            <a:ext cx="23495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3" name="Picture 6" descr="Nirspec_Ansicht_1_v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946" y="1001713"/>
            <a:ext cx="2395420" cy="173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Footer Placeholder 60"/>
          <p:cNvSpPr>
            <a:spLocks noGrp="1"/>
          </p:cNvSpPr>
          <p:nvPr>
            <p:ph type="ftr" sz="quarter" idx="12"/>
          </p:nvPr>
        </p:nvSpPr>
        <p:spPr>
          <a:xfrm>
            <a:off x="1339656" y="6581982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4" name="Date Placeholder 63"/>
          <p:cNvSpPr>
            <a:spLocks noGrp="1"/>
          </p:cNvSpPr>
          <p:nvPr>
            <p:ph type="dt" sz="half" idx="11"/>
          </p:nvPr>
        </p:nvSpPr>
        <p:spPr>
          <a:xfrm>
            <a:off x="44256" y="6581982"/>
            <a:ext cx="1174944" cy="246207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1B05D6-7803-41FD-92FC-DA60D1A9E9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74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018440 o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113" y="398046"/>
            <a:ext cx="9185829" cy="60995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715404" y="6224942"/>
            <a:ext cx="142859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MIRI flight model</a:t>
            </a:r>
            <a:endParaRPr lang="en-US" sz="1200" dirty="0">
              <a:latin typeface="+mj-l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352356" y="6596627"/>
            <a:ext cx="6375400" cy="24621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1"/>
          </p:nvPr>
        </p:nvSpPr>
        <p:spPr>
          <a:xfrm>
            <a:off x="44256" y="6618852"/>
            <a:ext cx="10922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4 July 2016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3425" y="3790334"/>
            <a:ext cx="2654709" cy="184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" dirty="0" smtClean="0"/>
              <a:t>x</a:t>
            </a:r>
            <a:endParaRPr lang="en-US" sz="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8076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MIRI will provide the first high resolution imagery of the mid-infrared universe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45A3F7-448A-413E-9965-ED02E70095E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6" y="32522"/>
            <a:ext cx="8944454" cy="73342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The MIRI will characterize circumstellar debris disks, extra-solar planets, and the evolutionary state of high redshift galaxies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6701" y="3695479"/>
            <a:ext cx="8367714" cy="2356654"/>
          </a:xfr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Developed by a c</a:t>
            </a: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onsortium</a:t>
            </a: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 of 10 European countries and NASA/JPL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Operating wavelength: 5 – 28.5 microns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Broad-band imagery: 1.9 x 1.4 arc minutes FOV, 110 mas/pixel, 9 filters (R~5)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Spectroscopy:</a:t>
            </a:r>
          </a:p>
          <a:p>
            <a:pPr lvl="2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R~100 long slit spectroscopy 5 x 0.2 arc sec </a:t>
            </a:r>
          </a:p>
          <a:p>
            <a:pPr lvl="2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R~3000 IFU spectroscopy (4 image slicers fed by dichroic beam splitters)</a:t>
            </a:r>
          </a:p>
          <a:p>
            <a:pPr lvl="3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Slice width: 19, 19, 24, and 27 mas</a:t>
            </a:r>
          </a:p>
          <a:p>
            <a:pPr lvl="1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Coronagraphic </a:t>
            </a: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imagery: Three 4QPMs and 1 Lyot occulting mask, 110 mas/pixel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339656" y="6581982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1"/>
          </p:nvPr>
        </p:nvSpPr>
        <p:spPr>
          <a:xfrm>
            <a:off x="44255" y="6581982"/>
            <a:ext cx="1153173" cy="246207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1B05D6-7803-41FD-92FC-DA60D1A9E9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20" y="994229"/>
            <a:ext cx="4586789" cy="243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57" y="994229"/>
            <a:ext cx="1883227" cy="2438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1771" y="1095828"/>
            <a:ext cx="16183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   IFU Fields of View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95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2" y="20891"/>
            <a:ext cx="8275638" cy="43631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MIRI cryo-cooler is complete and delivered to spacecraft I&amp;T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5996" y="880188"/>
            <a:ext cx="4052888" cy="213515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Pre-Ship review completed during May </a:t>
            </a:r>
          </a:p>
          <a:p>
            <a:pPr marL="453948" lvl="1" indent="0">
              <a:buClr>
                <a:schemeClr val="bg1"/>
              </a:buClr>
              <a:buNone/>
            </a:pPr>
            <a:endParaRPr lang="en-US" b="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Flight spare cooler in final verification testing at JPL</a:t>
            </a:r>
            <a:endParaRPr lang="en-US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42" y="558674"/>
            <a:ext cx="4480560" cy="2967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42" y="3649121"/>
            <a:ext cx="4480560" cy="2967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1B05D6-7803-41FD-92FC-DA60D1A9E917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1" y="3343263"/>
            <a:ext cx="4200611" cy="316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2250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607bbe69-1376-489f-8848-64daec8eafff" descr="3F524596-B7AC-43A6-A09A-C711AE0AF0F9@hil-dca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246" y="642003"/>
            <a:ext cx="7949655" cy="595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328614" y="54685"/>
            <a:ext cx="8691818" cy="708510"/>
          </a:xfr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FGS can sense pointing to 1 millionth degree precision</a:t>
            </a:r>
            <a:b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NIRISS </a:t>
            </a:r>
            <a:r>
              <a:rPr lang="en-CA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enables moderate contrast imagery at an inner working angle of 0.5</a:t>
            </a:r>
            <a:r>
              <a:rPr lang="en-CA" sz="2000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CA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/D</a:t>
            </a:r>
            <a:endParaRPr lang="en-US" sz="2000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3260" name="Text Box 10"/>
          <p:cNvSpPr txBox="1">
            <a:spLocks noChangeArrowheads="1"/>
          </p:cNvSpPr>
          <p:nvPr/>
        </p:nvSpPr>
        <p:spPr bwMode="auto">
          <a:xfrm>
            <a:off x="7639126" y="6298020"/>
            <a:ext cx="95843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latin typeface="Arial" pitchFamily="34" charset="0"/>
              </a:rPr>
              <a:t>Flight FGS 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663454" y="6581981"/>
            <a:ext cx="4807695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160" y="6577667"/>
            <a:ext cx="905985" cy="24620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02274" y="6578602"/>
            <a:ext cx="341728" cy="276985"/>
          </a:xfrm>
        </p:spPr>
        <p:txBody>
          <a:bodyPr/>
          <a:lstStyle/>
          <a:p>
            <a:pPr>
              <a:defRPr/>
            </a:pPr>
            <a:fld id="{2EED7197-49D7-48EC-8F52-635D133C88D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0414" y="1257567"/>
            <a:ext cx="6250215" cy="4353354"/>
          </a:xfr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Developed by the Canadian Space Agency with ComDev</a:t>
            </a:r>
          </a:p>
          <a:p>
            <a:pPr>
              <a:buClr>
                <a:schemeClr val="bg1"/>
              </a:buClr>
            </a:pPr>
            <a:endParaRPr lang="en-US" sz="1800" dirty="0" smtClean="0">
              <a:solidFill>
                <a:schemeClr val="bg1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FGS:</a:t>
            </a: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 4 mas noise equivalent angle (0.6 – 5 microns)</a:t>
            </a:r>
          </a:p>
          <a:p>
            <a:pPr lvl="1">
              <a:buClr>
                <a:schemeClr val="bg1"/>
              </a:buClr>
            </a:pPr>
            <a:r>
              <a:rPr lang="en-US" sz="17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~95% probability of guide star acquisition over whole sky</a:t>
            </a:r>
          </a:p>
          <a:p>
            <a:pPr lvl="1">
              <a:buClr>
                <a:schemeClr val="bg1"/>
              </a:buClr>
            </a:pPr>
            <a:r>
              <a:rPr lang="en-US" sz="17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7 mas LOS pointing stability</a:t>
            </a:r>
          </a:p>
          <a:p>
            <a:pPr marL="453948" lvl="1" indent="0">
              <a:buClr>
                <a:schemeClr val="bg1"/>
              </a:buClr>
              <a:buNone/>
            </a:pPr>
            <a:endParaRPr lang="en-US" sz="1700" b="0" dirty="0" smtClean="0">
              <a:solidFill>
                <a:schemeClr val="bg1"/>
              </a:solidFill>
              <a:latin typeface="Calibri Light" panose="020F0302020204030204" pitchFamily="34" charset="0"/>
              <a:cs typeface="Arial" pitchFamily="34" charset="0"/>
            </a:endParaRPr>
          </a:p>
          <a:p>
            <a:pPr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NIRISS: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Wide-field slit-less spectroscopic imagery (grism)</a:t>
            </a:r>
          </a:p>
          <a:p>
            <a:pPr lvl="2"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R ~ 150, 0.8 – 2.25 microns optimized for Ly alpha galaxy surveys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Single object spectroscopic imagery (grism): 3 orders cross-dispersed</a:t>
            </a:r>
          </a:p>
          <a:p>
            <a:pPr lvl="2">
              <a:buClr>
                <a:schemeClr val="bg1"/>
              </a:buClr>
            </a:pP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R ~ 700, 0.7 – 2.5 microns optimized for exoplanet transit spectroscopy</a:t>
            </a:r>
          </a:p>
          <a:p>
            <a:pPr lvl="1">
              <a:buClr>
                <a:schemeClr val="bg1"/>
              </a:buClr>
            </a:pPr>
            <a:r>
              <a:rPr lang="fr-CA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/>
              </a:rPr>
              <a:t>Aperture mask interferometric imaging (7 aperture NRM, 21 unique baselines)  3.8, 4.3, and 4.8 microns (IWA ~ </a:t>
            </a:r>
            <a:r>
              <a:rPr lang="fr-CA" sz="1600" dirty="0" smtClean="0">
                <a:solidFill>
                  <a:schemeClr val="bg1"/>
                </a:solidFill>
                <a:latin typeface="Symbol" panose="05050102010706020507" pitchFamily="18" charset="2"/>
                <a:cs typeface="Times New Roman"/>
              </a:rPr>
              <a:t>0.5l/</a:t>
            </a:r>
            <a:r>
              <a:rPr lang="fr-CA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/>
              </a:rPr>
              <a:t>D)</a:t>
            </a:r>
          </a:p>
          <a:p>
            <a:pPr lvl="1">
              <a:buClr>
                <a:schemeClr val="bg1"/>
              </a:buClr>
            </a:pPr>
            <a:r>
              <a:rPr lang="fr-CA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Times New Roman"/>
              </a:rPr>
              <a:t>68 mas/pixel all modes</a:t>
            </a:r>
            <a:endParaRPr lang="en-US" sz="1600" dirty="0" smtClean="0">
              <a:solidFill>
                <a:schemeClr val="bg1"/>
              </a:solidFill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50823"/>
            <a:ext cx="8978899" cy="73342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FGS-Guider and NIRISS provide telescope pointing control imagery &amp; slitless spectroscopy for Ly-a galaxy surveys and extra-solar planet transits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295412" y="6581982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>
          <a:xfrm>
            <a:off x="11" y="6581982"/>
            <a:ext cx="1161131" cy="246207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64EB-5853-46B6-AFCE-AC54659D049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Image 25" descr="toto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44" y="1392013"/>
            <a:ext cx="2393493" cy="2393493"/>
          </a:xfrm>
          <a:prstGeom prst="rect">
            <a:avLst/>
          </a:prstGeom>
        </p:spPr>
      </p:pic>
      <p:sp>
        <p:nvSpPr>
          <p:cNvPr id="9" name="ZoneTexte 47"/>
          <p:cNvSpPr txBox="1"/>
          <p:nvPr/>
        </p:nvSpPr>
        <p:spPr>
          <a:xfrm>
            <a:off x="6575845" y="3810870"/>
            <a:ext cx="239349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A" sz="14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Simulated NIRISS aperture mask near-infrared image of a 1-2 M</a:t>
            </a:r>
            <a:r>
              <a:rPr lang="en-CA" sz="1400" b="0" baseline="-25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Jup</a:t>
            </a:r>
            <a:r>
              <a:rPr lang="en-CA" sz="14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planet  at  ~1 AU  of a M0V star 10 pc from the Sun. </a:t>
            </a:r>
            <a:endParaRPr lang="en-CA" sz="1400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42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4" y="509690"/>
            <a:ext cx="3562647" cy="258809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90" y="3805651"/>
            <a:ext cx="355188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30403"/>
            <a:ext cx="8825593" cy="462289"/>
          </a:xfr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" pitchFamily="34" charset="0"/>
              </a:rPr>
              <a:t>JWST will achieve unprecedented infrared sensitivity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pic>
        <p:nvPicPr>
          <p:cNvPr id="17" name="Picture 21" descr="Pages from 050729_Interim_SAT_Report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2249" y="3811882"/>
            <a:ext cx="360619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201386" y="3170145"/>
            <a:ext cx="8825593" cy="58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kern="0" dirty="0" smtClean="0">
                <a:solidFill>
                  <a:srgbClr val="FFFFFF"/>
                </a:solidFill>
                <a:latin typeface="Calibri Light" panose="020F0302020204030204" pitchFamily="34" charset="0"/>
                <a:cs typeface="Calibri" pitchFamily="34" charset="0"/>
              </a:rPr>
              <a:t>However, 30 m ground-based facilities can challenge JWST performance for R &gt; 1000 spectroscopy at wavelengths &lt; 1.7 microns</a:t>
            </a:r>
            <a:endParaRPr lang="en-US" sz="1600" kern="0" dirty="0">
              <a:solidFill>
                <a:srgbClr val="FFFFFF"/>
              </a:solidFill>
              <a:latin typeface="Calibri Light" panose="020F0302020204030204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8078" y="4857750"/>
            <a:ext cx="8531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Mauna Kea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5115" y="5418365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JWST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>
            <a:stCxn id="19" idx="1"/>
          </p:cNvCxnSpPr>
          <p:nvPr/>
        </p:nvCxnSpPr>
        <p:spPr bwMode="auto">
          <a:xfrm flipH="1">
            <a:off x="2318657" y="4996250"/>
            <a:ext cx="269421" cy="2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2813957" y="5565028"/>
            <a:ext cx="269421" cy="2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8" y="484946"/>
            <a:ext cx="3677405" cy="2651760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CCC1A-D481-43FD-8C58-A1C9F04838A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3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63" y="135635"/>
            <a:ext cx="8275638" cy="7334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Observer take-aways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9262" y="1309689"/>
            <a:ext cx="8008937" cy="453707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ISIM contains a Fine Guidance Sensor that enables the observatory to achieve 7 mas pointing stability</a:t>
            </a:r>
          </a:p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ISIM includes 4 science sensors that enable:</a:t>
            </a:r>
          </a:p>
          <a:p>
            <a:pPr lvl="1"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Nyquist sampled imagery in broad-band filters 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Coronagraphic imagery with 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contrast ~10</a:t>
            </a:r>
            <a:r>
              <a:rPr lang="en-US" baseline="30000" dirty="0">
                <a:solidFill>
                  <a:schemeClr val="bg1"/>
                </a:solidFill>
                <a:latin typeface="Calibri Light" panose="020F0302020204030204" pitchFamily="34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 - 10</a:t>
            </a:r>
            <a:r>
              <a:rPr lang="en-US" baseline="30000" dirty="0">
                <a:solidFill>
                  <a:schemeClr val="bg1"/>
                </a:solidFill>
                <a:latin typeface="Calibri Light" panose="020F0302020204030204" pitchFamily="34" charset="0"/>
              </a:rPr>
              <a:t>5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over the whole JWST wavelength range</a:t>
            </a:r>
          </a:p>
          <a:p>
            <a:pPr lvl="1"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Slit-less, long slit, and multi-object spectroscopy with R ~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3</a:t>
            </a:r>
            <a:endParaRPr lang="en-US" b="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IFU spectroscopy over the whole JWST wavelength range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Interferometric imagery over 4-5 microns with resolution </a:t>
            </a:r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0.5l/</a:t>
            </a: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</a:t>
            </a:r>
          </a:p>
          <a:p>
            <a:pPr lvl="1">
              <a:buClr>
                <a:schemeClr val="bg1"/>
              </a:buClr>
            </a:pPr>
            <a:endParaRPr lang="en-US" b="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All ISIM sensors have sub-array detector readout capability to enable observation of bright targets</a:t>
            </a:r>
          </a:p>
          <a:p>
            <a:pPr>
              <a:buClr>
                <a:schemeClr val="bg1"/>
              </a:buClr>
            </a:pPr>
            <a:r>
              <a:rPr lang="en-US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All ISIM sensors are designed for simultaneous and continuous operation</a:t>
            </a:r>
            <a:endParaRPr lang="en-US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CCC1A-D481-43FD-8C58-A1C9F04838A0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90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83108" y="6574581"/>
            <a:ext cx="1236332" cy="276985"/>
          </a:xfr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4 July 2016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7880" y="6574581"/>
            <a:ext cx="316080" cy="246207"/>
          </a:xfrm>
        </p:spPr>
        <p:txBody>
          <a:bodyPr wrap="none">
            <a:spAutoFit/>
          </a:bodyPr>
          <a:lstStyle/>
          <a:p>
            <a:fld id="{62985CAB-367B-1D4F-8EFC-6C806626B715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267" y="116113"/>
            <a:ext cx="8431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Instrument module integration with OTE 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6615" y="6574581"/>
            <a:ext cx="3615060" cy="246207"/>
          </a:xfr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JWST-PV-10595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789058" y="1650999"/>
            <a:ext cx="7592942" cy="42710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2773" y="1277778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n-lt"/>
              </a:rPr>
              <a:t>Click Video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4211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22" y="148440"/>
            <a:ext cx="8275638" cy="46230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In Sum …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906815"/>
            <a:ext cx="8776669" cy="754677"/>
          </a:xfrm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ISIM is on track to support the OTIS end-to-end optical test at JSC during April 2017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Integration of the ISIM system to the OTE is proceeding without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6177" y="6581328"/>
            <a:ext cx="772936" cy="24620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2587" y="6581327"/>
            <a:ext cx="3615060" cy="246207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000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3283" y="6581313"/>
            <a:ext cx="367033" cy="246221"/>
          </a:xfrm>
        </p:spPr>
        <p:txBody>
          <a:bodyPr/>
          <a:lstStyle/>
          <a:p>
            <a:pPr>
              <a:buClr>
                <a:schemeClr val="bg1"/>
              </a:buClr>
            </a:pPr>
            <a:fld id="{62985CAB-367B-1D4F-8EFC-6C806626B715}" type="slidenum">
              <a:rPr lang="en-US" smtClean="0">
                <a:solidFill>
                  <a:schemeClr val="bg1"/>
                </a:solidFill>
              </a:rPr>
              <a:pPr>
                <a:buClr>
                  <a:schemeClr val="bg1"/>
                </a:buClr>
              </a:p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73" t="6946" r="28110" b="4625"/>
          <a:stretch>
            <a:fillRect/>
          </a:stretch>
        </p:blipFill>
        <p:spPr bwMode="auto">
          <a:xfrm>
            <a:off x="523800" y="3037158"/>
            <a:ext cx="1958037" cy="303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0695-5300-01-v6rev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7877" y="2901664"/>
            <a:ext cx="1857829" cy="333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3076" y="2245429"/>
            <a:ext cx="203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Last element-level ISIM test was completed during February 2016 in the GSFC SES chamber </a:t>
            </a:r>
            <a:endParaRPr 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8868" y="2239488"/>
            <a:ext cx="2162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Observatory end-to-end optical test</a:t>
            </a:r>
          </a:p>
          <a:p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begins during April 2017 in JSC Chamber-A</a:t>
            </a:r>
            <a:endParaRPr lang="en-US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74" descr="rock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5002" y="3008130"/>
            <a:ext cx="2448993" cy="310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37087" y="2362242"/>
            <a:ext cx="201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Launch 2018 from Kourou Launch Center (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French </a:t>
            </a:r>
            <a:r>
              <a:rPr lang="en-US" sz="1200" b="0" dirty="0" smtClean="0">
                <a:solidFill>
                  <a:schemeClr val="bg1"/>
                </a:solidFill>
                <a:latin typeface="+mn-lt"/>
              </a:rPr>
              <a:t>Guiana)</a:t>
            </a:r>
            <a:endParaRPr lang="en-US" sz="12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 bwMode="auto">
          <a:xfrm>
            <a:off x="2481837" y="4556497"/>
            <a:ext cx="807031" cy="59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451652" y="4555001"/>
            <a:ext cx="608064" cy="14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65" y="1855644"/>
            <a:ext cx="350345" cy="38384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20341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9" y="2111182"/>
            <a:ext cx="5363109" cy="4394153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ISIM system consists of:</a:t>
            </a:r>
          </a:p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Five sensors (4 science)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MIRI, NIRISS, FGS, NIRCam, NIRSpec</a:t>
            </a:r>
          </a:p>
          <a:p>
            <a:pPr lvl="1">
              <a:buClr>
                <a:schemeClr val="bg1"/>
              </a:buClr>
            </a:pPr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Nine instrument support systems: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Optical metering structure system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Electrical Harness System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Harness Radiator System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ISIM electronics compartment 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ISIM Remote Services Unit 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Cryogenic Thermal Control System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Command and Data Handling System 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Flight Software System</a:t>
            </a:r>
          </a:p>
          <a:p>
            <a:pPr lvl="2">
              <a:buClr>
                <a:schemeClr val="bg1"/>
              </a:buClr>
            </a:pPr>
            <a:r>
              <a:rPr lang="en-US" sz="18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Operations Scripts System</a:t>
            </a:r>
            <a:endParaRPr lang="en-US" sz="18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332" y="83127"/>
            <a:ext cx="8275638" cy="831621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Integrated Science Instrument Module (ISIM) is the science instrument payload of the JWST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 descr="isim distribution 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010" y="2193414"/>
            <a:ext cx="4421990" cy="310432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10800000" flipV="1">
            <a:off x="4428162" y="3231085"/>
            <a:ext cx="2003460" cy="1335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stealth" w="lg" len="lg"/>
            <a:tailEnd type="oval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0800000">
            <a:off x="4407613" y="2686549"/>
            <a:ext cx="2034284" cy="3595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stealth" w="lg" len="lg"/>
            <a:tailEnd type="oval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434435" y="3559854"/>
            <a:ext cx="1972916" cy="5994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stealth" w="lg" len="lg"/>
            <a:tailEnd type="oval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025154" y="3919446"/>
            <a:ext cx="1457847" cy="10409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stealth" w="lg" len="lg"/>
            <a:tailEnd type="oval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976602" y="4774223"/>
            <a:ext cx="1731930" cy="10439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stealth" w="lg" len="lg"/>
            <a:tailEnd type="oval"/>
          </a:ln>
          <a:effectLst/>
        </p:spPr>
      </p:cxnSp>
      <p:sp>
        <p:nvSpPr>
          <p:cNvPr id="24" name="Right Brace 23"/>
          <p:cNvSpPr/>
          <p:nvPr/>
        </p:nvSpPr>
        <p:spPr bwMode="auto">
          <a:xfrm>
            <a:off x="4422508" y="5405480"/>
            <a:ext cx="431515" cy="907396"/>
          </a:xfrm>
          <a:prstGeom prst="rightBrace">
            <a:avLst/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9053" y="1350906"/>
            <a:ext cx="8435077" cy="40011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  </a:t>
            </a:r>
            <a:endParaRPr lang="en-US" b="0" dirty="0" smtClean="0">
              <a:solidFill>
                <a:srgbClr val="00206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76314" y="1047879"/>
            <a:ext cx="9067686" cy="10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64" tIns="46033" rIns="92064" bIns="46033" numCol="1" anchor="t" anchorCtr="0" compatLnSpc="1">
            <a:prstTxWarp prst="textNoShape">
              <a:avLst/>
            </a:prstTxWarp>
            <a:spAutoFit/>
          </a:bodyPr>
          <a:lstStyle/>
          <a:p>
            <a:pPr marL="234922" indent="-234922" defTabSz="914293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ISIM is one of three elements that together make up the JWST space vehicle</a:t>
            </a:r>
          </a:p>
          <a:p>
            <a:pPr marL="685719" lvl="1" indent="-231748" defTabSz="914293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9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Approximately 1.4 metric tons, ~20% of JWST by mass</a:t>
            </a:r>
          </a:p>
          <a:p>
            <a:pPr marL="685719" lvl="1" indent="-231748" defTabSz="914293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9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Element-level I&amp;T completed, ISIM was delivered to OTIS integration during March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>
          <a:xfrm>
            <a:off x="3492207" y="6574607"/>
            <a:ext cx="3150189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ight Brace 21"/>
          <p:cNvSpPr/>
          <p:nvPr/>
        </p:nvSpPr>
        <p:spPr bwMode="auto">
          <a:xfrm>
            <a:off x="4437343" y="4603019"/>
            <a:ext cx="431515" cy="729631"/>
          </a:xfrm>
          <a:prstGeom prst="rightBrace">
            <a:avLst>
              <a:gd name="adj1" fmla="val 9377"/>
              <a:gd name="adj2" fmla="val 50000"/>
            </a:avLst>
          </a:prstGeom>
          <a:noFill/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29" tIns="45714" rIns="91429" bIns="45714" numCol="1" rtlCol="0" anchor="ctr" anchorCtr="0" compatLnSpc="1">
            <a:prstTxWarp prst="textNoShape">
              <a:avLst/>
            </a:prstTxWarp>
          </a:bodyPr>
          <a:lstStyle/>
          <a:p>
            <a:pPr defTabSz="914293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8802274" y="6578602"/>
            <a:ext cx="341728" cy="276985"/>
          </a:xfrm>
        </p:spPr>
        <p:txBody>
          <a:bodyPr/>
          <a:lstStyle/>
          <a:p>
            <a:pPr>
              <a:defRPr/>
            </a:pPr>
            <a:fld id="{2EED7197-49D7-48EC-8F52-635D133C88D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04" y="40789"/>
            <a:ext cx="9017876" cy="46228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Three ISIM assemblies reside on the cryogenic side of the space vehicle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779" y="6576298"/>
            <a:ext cx="877132" cy="24620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753" y="6576298"/>
            <a:ext cx="4807694" cy="246207"/>
          </a:xfrm>
        </p:spPr>
        <p:txBody>
          <a:bodyPr/>
          <a:lstStyle/>
          <a:p>
            <a:pPr algn="ctr"/>
            <a:r>
              <a:rPr lang="en-US" sz="1000" b="0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sz="1000" b="0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3" y="2890175"/>
            <a:ext cx="2468880" cy="1563624"/>
          </a:xfrm>
          <a:noFill/>
        </p:spPr>
      </p:pic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734" y="4522220"/>
            <a:ext cx="2465271" cy="2011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5000" y="550860"/>
            <a:ext cx="2468880" cy="2276541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477468" y="685692"/>
            <a:ext cx="4031532" cy="197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  <a:spAutoFit/>
          </a:bodyPr>
          <a:lstStyle/>
          <a:p>
            <a:pPr marL="234911" indent="-234911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Four science sensors: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NIRCam, NIRSpec, NIRISS, MIRI</a:t>
            </a:r>
          </a:p>
          <a:p>
            <a:pPr marL="234911" indent="-234911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Fine guidance sensor (FGS)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4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Supports telescope pointing to ~ 10</a:t>
            </a:r>
            <a:r>
              <a:rPr lang="en-US" sz="1400" b="0" kern="0" baseline="3000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-6</a:t>
            </a:r>
            <a:r>
              <a:rPr lang="en-US" sz="14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 deg</a:t>
            </a:r>
          </a:p>
          <a:p>
            <a:pPr marL="234911" indent="-234911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Optical metering structure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4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Sensor launch loads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4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Sensor optical alignment over ~250 deg </a:t>
            </a:r>
            <a:r>
              <a:rPr lang="en-US" sz="1400" b="0" kern="0" dirty="0" smtClean="0">
                <a:solidFill>
                  <a:srgbClr val="FFFFFF"/>
                </a:solidFill>
                <a:latin typeface="Symbol" panose="05050102010706020507" pitchFamily="18" charset="2"/>
              </a:rPr>
              <a:t>D</a:t>
            </a:r>
            <a:r>
              <a:rPr lang="en-US" sz="14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T</a:t>
            </a:r>
            <a:endParaRPr lang="en-US" sz="1900" b="0" kern="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536472" y="3244537"/>
            <a:ext cx="3382602" cy="9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  <a:spAutoFit/>
          </a:bodyPr>
          <a:lstStyle/>
          <a:p>
            <a:pPr marL="234911" indent="-234911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Harness Radiator (HR)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Passive cooling for  ~2,700 electrical wires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529083" y="4881608"/>
            <a:ext cx="3810311" cy="118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59" tIns="46029" rIns="92059" bIns="46029" numCol="1" anchor="t" anchorCtr="0" compatLnSpc="1">
            <a:prstTxWarp prst="textNoShape">
              <a:avLst/>
            </a:prstTxWarp>
            <a:spAutoFit/>
          </a:bodyPr>
          <a:lstStyle/>
          <a:p>
            <a:pPr marL="234911" indent="-234911">
              <a:spcAft>
                <a:spcPct val="1500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r>
              <a:rPr lang="en-US" sz="18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Electronics Compartment (IEC)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Houses 11 electronics boxes</a:t>
            </a:r>
          </a:p>
          <a:p>
            <a:pPr marL="685684" lvl="1" indent="-231736">
              <a:spcAft>
                <a:spcPct val="15000"/>
              </a:spcAft>
              <a:buClr>
                <a:srgbClr val="FFFFFF"/>
              </a:buClr>
              <a:buFontTx/>
              <a:buChar char="–"/>
              <a:defRPr/>
            </a:pPr>
            <a:r>
              <a:rPr lang="en-US" sz="1600" b="0" kern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Manages 220 W power on cryo side of space vehicle 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 bwMode="auto">
          <a:xfrm>
            <a:off x="8802274" y="6578602"/>
            <a:ext cx="341728" cy="27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 algn="r">
              <a:defRPr/>
            </a:pPr>
            <a:fld id="{2EED7197-49D7-48EC-8F52-635D133C88DC}" type="slidenum">
              <a:rPr lang="en-US" smtClean="0">
                <a:solidFill>
                  <a:srgbClr val="FFFFFF"/>
                </a:solidFill>
              </a:rPr>
              <a:pPr algn="r"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8802274" y="6578602"/>
            <a:ext cx="341728" cy="276985"/>
          </a:xfrm>
        </p:spPr>
        <p:txBody>
          <a:bodyPr/>
          <a:lstStyle/>
          <a:p>
            <a:pPr>
              <a:defRPr/>
            </a:pPr>
            <a:fld id="{2EED7197-49D7-48EC-8F52-635D133C88D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212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5328" y="6578602"/>
            <a:ext cx="4807694" cy="246207"/>
          </a:xfrm>
        </p:spPr>
        <p:txBody>
          <a:bodyPr/>
          <a:lstStyle/>
          <a:p>
            <a:r>
              <a:rPr lang="en-US" sz="1000" b="0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5864" y="228600"/>
            <a:ext cx="8832272" cy="462289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Flight ISIM test configuration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2721"/>
            <a:ext cx="4575914" cy="4219434"/>
          </a:xfrm>
          <a:prstGeom prst="rect">
            <a:avLst/>
          </a:prstGeom>
        </p:spPr>
      </p:pic>
      <p:pic>
        <p:nvPicPr>
          <p:cNvPr id="7" name="Picture 6" descr="isim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097" y="1242984"/>
            <a:ext cx="4541902" cy="41917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984" y="4234249"/>
            <a:ext cx="476412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MIRI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7813" y="1273329"/>
            <a:ext cx="2350323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ISIM Electronics Compartment (IEC)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0938" y="1635537"/>
            <a:ext cx="1534394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Harness Radiator (HR)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3435" y="4246606"/>
            <a:ext cx="683457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NIRCam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6295" y="1715085"/>
            <a:ext cx="882229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FGS/NIRISS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4454" y="4806779"/>
            <a:ext cx="697179" cy="276999"/>
          </a:xfrm>
          <a:prstGeom prst="rect">
            <a:avLst/>
          </a:prstGeom>
          <a:solidFill>
            <a:srgbClr val="A5002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NIRSpec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stCxn id="8" idx="0"/>
          </p:cNvCxnSpPr>
          <p:nvPr/>
        </p:nvCxnSpPr>
        <p:spPr>
          <a:xfrm flipV="1">
            <a:off x="757190" y="3888259"/>
            <a:ext cx="107783" cy="345990"/>
          </a:xfrm>
          <a:prstGeom prst="straightConnector1">
            <a:avLst/>
          </a:prstGeom>
          <a:ln w="25400">
            <a:solidFill>
              <a:srgbClr val="A5002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2"/>
          </p:cNvCxnSpPr>
          <p:nvPr/>
        </p:nvCxnSpPr>
        <p:spPr>
          <a:xfrm>
            <a:off x="1777410" y="1992084"/>
            <a:ext cx="584790" cy="311124"/>
          </a:xfrm>
          <a:prstGeom prst="straightConnector1">
            <a:avLst/>
          </a:prstGeom>
          <a:ln w="25400">
            <a:solidFill>
              <a:srgbClr val="A5002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0"/>
          </p:cNvCxnSpPr>
          <p:nvPr/>
        </p:nvCxnSpPr>
        <p:spPr>
          <a:xfrm flipH="1" flipV="1">
            <a:off x="3188043" y="4357816"/>
            <a:ext cx="155001" cy="448963"/>
          </a:xfrm>
          <a:prstGeom prst="straightConnector1">
            <a:avLst/>
          </a:prstGeom>
          <a:ln w="25400">
            <a:solidFill>
              <a:srgbClr val="A5002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0"/>
          </p:cNvCxnSpPr>
          <p:nvPr/>
        </p:nvCxnSpPr>
        <p:spPr>
          <a:xfrm flipH="1" flipV="1">
            <a:off x="1937657" y="3722914"/>
            <a:ext cx="7507" cy="523692"/>
          </a:xfrm>
          <a:prstGeom prst="straightConnector1">
            <a:avLst/>
          </a:prstGeom>
          <a:ln w="25400">
            <a:solidFill>
              <a:srgbClr val="A5002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3"/>
          </p:cNvCxnSpPr>
          <p:nvPr/>
        </p:nvCxnSpPr>
        <p:spPr>
          <a:xfrm>
            <a:off x="6265332" y="1774037"/>
            <a:ext cx="769782" cy="218047"/>
          </a:xfrm>
          <a:prstGeom prst="straightConnector1">
            <a:avLst/>
          </a:prstGeom>
          <a:ln w="254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2"/>
          </p:cNvCxnSpPr>
          <p:nvPr/>
        </p:nvCxnSpPr>
        <p:spPr>
          <a:xfrm flipH="1">
            <a:off x="7381104" y="1550328"/>
            <a:ext cx="431871" cy="223709"/>
          </a:xfrm>
          <a:prstGeom prst="straightConnector1">
            <a:avLst/>
          </a:prstGeom>
          <a:ln w="25400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7"/>
          <p:cNvSpPr txBox="1">
            <a:spLocks/>
          </p:cNvSpPr>
          <p:nvPr/>
        </p:nvSpPr>
        <p:spPr bwMode="auto">
          <a:xfrm>
            <a:off x="8802274" y="6578602"/>
            <a:ext cx="341728" cy="27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24" tIns="45713" rIns="91424" bIns="45713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latin typeface="Calibri" pitchFamily="34" charset="0"/>
              </a:defRPr>
            </a:lvl1pPr>
          </a:lstStyle>
          <a:p>
            <a:pPr algn="r">
              <a:defRPr/>
            </a:pPr>
            <a:fld id="{2EED7197-49D7-48EC-8F52-635D133C88DC}" type="slidenum">
              <a:rPr lang="en-US" smtClean="0">
                <a:solidFill>
                  <a:srgbClr val="FFFFFF"/>
                </a:solidFill>
              </a:rPr>
              <a:pPr algn="r"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>
          <a:xfrm>
            <a:off x="8802274" y="6578602"/>
            <a:ext cx="341728" cy="276985"/>
          </a:xfrm>
        </p:spPr>
        <p:txBody>
          <a:bodyPr/>
          <a:lstStyle/>
          <a:p>
            <a:pPr>
              <a:defRPr/>
            </a:pPr>
            <a:fld id="{2EED7197-49D7-48EC-8F52-635D133C88D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04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85" y="0"/>
            <a:ext cx="51104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6" y="0"/>
            <a:ext cx="3963059" cy="369332"/>
          </a:xfrm>
          <a:noFill/>
        </p:spPr>
        <p:txBody>
          <a:bodyPr tIns="0" bIns="0"/>
          <a:lstStyle/>
          <a:p>
            <a:r>
              <a:rPr lang="en-US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ISIM integration with OTE is on schedule for OTIS testing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6" y="1818040"/>
            <a:ext cx="3644587" cy="1790345"/>
          </a:xfrm>
          <a:noFill/>
        </p:spPr>
        <p:txBody>
          <a:bodyPr wrap="none" lIns="45720" rIns="45720">
            <a:spAutoFit/>
          </a:bodyPr>
          <a:lstStyle/>
          <a:p>
            <a:pPr marL="0" indent="0">
              <a:buNone/>
            </a:pPr>
            <a:r>
              <a:rPr lang="en-US" sz="18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Key 2016 integration milestones: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n-US" sz="1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ISIM Prime module integration w/ OTE: May </a:t>
            </a:r>
          </a:p>
          <a:p>
            <a:pPr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en-US" sz="1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MIRI FPE integration with IEC: Jun</a:t>
            </a:r>
          </a:p>
          <a:p>
            <a:pPr lvl="1">
              <a:buClr>
                <a:srgbClr val="008000"/>
              </a:buClr>
              <a:buFont typeface="Arial Narrow" panose="020B0606020202030204" pitchFamily="34" charset="0"/>
              <a:buChar char="–"/>
            </a:pPr>
            <a:r>
              <a:rPr lang="en-US" sz="1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FPE reworked after CV-3</a:t>
            </a:r>
            <a:endParaRPr lang="en-US" sz="1400" b="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IEC integration w/ OTE: Aug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Harness Radiator integration w/ OTE: Sep</a:t>
            </a:r>
            <a:endParaRPr lang="en-US" sz="16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80822" y="6578602"/>
            <a:ext cx="263180" cy="276985"/>
          </a:xfrm>
        </p:spPr>
        <p:txBody>
          <a:bodyPr/>
          <a:lstStyle/>
          <a:p>
            <a:pPr>
              <a:defRPr/>
            </a:pPr>
            <a:fld id="{2EED7197-49D7-48EC-8F52-635D133C88D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40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50"/>
            <a:ext cx="9144000" cy="653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Text Box 34"/>
          <p:cNvSpPr txBox="1">
            <a:spLocks noChangeArrowheads="1"/>
          </p:cNvSpPr>
          <p:nvPr/>
        </p:nvSpPr>
        <p:spPr bwMode="auto">
          <a:xfrm>
            <a:off x="7564990" y="6196389"/>
            <a:ext cx="1527640" cy="2776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2064" tIns="46033" rIns="92064" bIns="46033">
            <a:spAutoFit/>
          </a:bodyPr>
          <a:lstStyle/>
          <a:p>
            <a:pPr algn="ctr">
              <a:defRPr/>
            </a:pPr>
            <a:r>
              <a:rPr lang="en-US" sz="1200" dirty="0" smtClean="0">
                <a:latin typeface="+mn-lt"/>
              </a:rPr>
              <a:t>NIRCam Flight Model </a:t>
            </a:r>
            <a:endParaRPr lang="en-US" sz="1200" dirty="0">
              <a:latin typeface="+mn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435749"/>
            <a:ext cx="2924423" cy="208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1"/>
          </p:nvPr>
        </p:nvSpPr>
        <p:spPr>
          <a:xfrm>
            <a:off x="70330" y="6576988"/>
            <a:ext cx="1185156" cy="24620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4 July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7522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NIRCam will image the earliest epoch of galaxy formation</a:t>
            </a: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F312F-CAE6-477A-BD06-F751DCE04387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50" y="38101"/>
            <a:ext cx="8768849" cy="73342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NIRCam will provide the deepest near-infrared images ever and will identify primeval galaxy targets for the NIRSpec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2750" y="974155"/>
            <a:ext cx="8686800" cy="2073499"/>
          </a:xfrm>
          <a:noFill/>
        </p:spPr>
        <p:txBody>
          <a:bodyPr>
            <a:spAutoFit/>
          </a:bodyPr>
          <a:lstStyle/>
          <a:p>
            <a:pPr>
              <a:buClr>
                <a:schemeClr val="bg1"/>
              </a:buClr>
            </a:pPr>
            <a:r>
              <a:rPr lang="en-US" sz="18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Developed by the University of Arizona with Lockheed Martin 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Operating wavelength: 0.6 – 5.0 microns </a:t>
            </a:r>
          </a:p>
          <a:p>
            <a:pPr lvl="1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Field of view: 2.2 x 4.4 arc </a:t>
            </a: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minutes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Angular resolution (1 pixel): 32 mas &lt; 2.3 microns, 65 mas &gt; 2.4 microns</a:t>
            </a:r>
          </a:p>
          <a:p>
            <a:pPr lvl="1"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Imagery: R= 4, 10, 100 </a:t>
            </a: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filters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Spectroscopy: grisim (slit-less) R~2000 2.4 – 5 microns</a:t>
            </a:r>
          </a:p>
          <a:p>
            <a:pPr lvl="1"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itchFamily="34" charset="0"/>
              </a:rPr>
              <a:t>Coronagraph</a:t>
            </a:r>
          </a:p>
        </p:txBody>
      </p:sp>
      <p:pic>
        <p:nvPicPr>
          <p:cNvPr id="45061" name="Picture 4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6091" y="3184168"/>
            <a:ext cx="4795523" cy="3089947"/>
          </a:xfrm>
          <a:solidFill>
            <a:schemeClr val="bg1"/>
          </a:solidFill>
        </p:spPr>
      </p:pic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>
          <a:xfrm>
            <a:off x="1339656" y="6589356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1"/>
          </p:nvPr>
        </p:nvSpPr>
        <p:spPr>
          <a:xfrm>
            <a:off x="44256" y="6589356"/>
            <a:ext cx="1295400" cy="246207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4 July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DE2C3-CE22-4F60-A44F-B37B8CCF7EB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93" y="3184168"/>
            <a:ext cx="3899307" cy="1820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92" y="5015570"/>
            <a:ext cx="3899307" cy="125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94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3576638" y="2662238"/>
            <a:ext cx="9144000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endParaRPr lang="en-US" dirty="0"/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3576638" y="2662238"/>
            <a:ext cx="9144000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endParaRPr lang="en-US" dirty="0"/>
          </a:p>
        </p:txBody>
      </p:sp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8124"/>
            <a:ext cx="9144000" cy="5804397"/>
          </a:xfrm>
          <a:prstGeom prst="rect">
            <a:avLst/>
          </a:prstGeom>
        </p:spPr>
      </p:pic>
      <p:pic>
        <p:nvPicPr>
          <p:cNvPr id="13" name="Picture 12" descr="nirspec dat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3905" y="4648712"/>
            <a:ext cx="3280096" cy="17276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72294" y="6126321"/>
            <a:ext cx="107753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FM2 test Jan 2013</a:t>
            </a:r>
            <a:endParaRPr lang="en-US" sz="1000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1343796" y="6593952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Presentation to: Royal Observatory of Edinburgh: Distribution Unlimited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1"/>
          </p:nvPr>
        </p:nvSpPr>
        <p:spPr>
          <a:xfrm>
            <a:off x="48396" y="6593952"/>
            <a:ext cx="10541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4 July 2016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668" y="129092"/>
            <a:ext cx="8344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NIRSpec can obtain spectra of 100 compact galaxies simultaneously</a:t>
            </a: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BFB1AB-B061-4F08-8514-04D8B25B0078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20140512-JWST-monthly-science-teleconference_NIRSpec-with-MSA-pictur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78" y="692964"/>
            <a:ext cx="3597571" cy="2352577"/>
          </a:xfrm>
          <a:prstGeom prst="rect">
            <a:avLst/>
          </a:prstGeom>
        </p:spPr>
      </p:pic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10620" y="114035"/>
            <a:ext cx="8742879" cy="50905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Aperture control: 250,000 programmable micro-shutters</a:t>
            </a:r>
          </a:p>
        </p:txBody>
      </p:sp>
      <p:pic>
        <p:nvPicPr>
          <p:cNvPr id="49155" name="Picture 4" descr="DSC01232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722648" y="683442"/>
            <a:ext cx="2318109" cy="237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Oval 68"/>
          <p:cNvSpPr>
            <a:spLocks noChangeArrowheads="1"/>
          </p:cNvSpPr>
          <p:nvPr/>
        </p:nvSpPr>
        <p:spPr bwMode="auto">
          <a:xfrm>
            <a:off x="8190087" y="2355181"/>
            <a:ext cx="246063" cy="244475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9159" name="Picture 16" descr="Picture1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9834" y="686894"/>
            <a:ext cx="2988560" cy="2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/>
          <p:nvPr/>
        </p:nvGrpSpPr>
        <p:grpSpPr>
          <a:xfrm>
            <a:off x="3860536" y="3069769"/>
            <a:ext cx="5195661" cy="3540563"/>
            <a:chOff x="3079292" y="3069769"/>
            <a:chExt cx="5195661" cy="3540563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079292" y="3069769"/>
              <a:ext cx="5195661" cy="3540563"/>
              <a:chOff x="838200" y="781050"/>
              <a:chExt cx="7391400" cy="5543550"/>
            </a:xfrm>
          </p:grpSpPr>
          <p:sp>
            <p:nvSpPr>
              <p:cNvPr id="49166" name="Text Box 2"/>
              <p:cNvSpPr txBox="1">
                <a:spLocks noChangeArrowheads="1"/>
              </p:cNvSpPr>
              <p:nvPr/>
            </p:nvSpPr>
            <p:spPr bwMode="auto">
              <a:xfrm>
                <a:off x="990600" y="3124199"/>
                <a:ext cx="262800" cy="38551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000" dirty="0">
                  <a:solidFill>
                    <a:srgbClr val="000000"/>
                  </a:solidFill>
                  <a:latin typeface="Chicago"/>
                </a:endParaRPr>
              </a:p>
            </p:txBody>
          </p:sp>
          <p:pic>
            <p:nvPicPr>
              <p:cNvPr id="49167" name="Picture 4" descr="2959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38200" y="781050"/>
                <a:ext cx="7391400" cy="5543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68" name="Picture 5" descr="2959b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828800" y="1447800"/>
                <a:ext cx="6400800" cy="480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69" name="Picture 6" descr="2959c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429000" y="2667000"/>
                <a:ext cx="4800600" cy="3600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Flowchart: Connector 15"/>
            <p:cNvSpPr>
              <a:spLocks noChangeAspect="1"/>
            </p:cNvSpPr>
            <p:nvPr/>
          </p:nvSpPr>
          <p:spPr bwMode="auto">
            <a:xfrm>
              <a:off x="6813550" y="4514798"/>
              <a:ext cx="1182987" cy="1119165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  <a:alpha val="7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900" dirty="0">
                  <a:solidFill>
                    <a:srgbClr val="000000"/>
                  </a:solidFill>
                </a:rPr>
                <a:t>Human Hair 90 um Dia.</a:t>
              </a:r>
            </a:p>
          </p:txBody>
        </p:sp>
        <p:sp>
          <p:nvSpPr>
            <p:cNvPr id="49160" name="TextBox 17"/>
            <p:cNvSpPr txBox="1">
              <a:spLocks noChangeArrowheads="1"/>
            </p:cNvSpPr>
            <p:nvPr/>
          </p:nvSpPr>
          <p:spPr bwMode="auto">
            <a:xfrm>
              <a:off x="3096092" y="3096033"/>
              <a:ext cx="5150747" cy="2769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203 x 463 mas shutter pixel clear aperture, 267 x 528 mas pitch, 4 x 171 x 365 array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4748" y="3252020"/>
            <a:ext cx="3812457" cy="3185342"/>
            <a:chOff x="381000" y="4568510"/>
            <a:chExt cx="2590801" cy="1943100"/>
          </a:xfrm>
        </p:grpSpPr>
        <p:pic>
          <p:nvPicPr>
            <p:cNvPr id="23" name="Picture 22" descr="msa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1000" y="4568510"/>
              <a:ext cx="2590801" cy="1943100"/>
            </a:xfrm>
            <a:prstGeom prst="rect">
              <a:avLst/>
            </a:prstGeom>
          </p:spPr>
        </p:pic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381280" y="6344357"/>
              <a:ext cx="765262" cy="161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91429" tIns="45714" rIns="91429" bIns="45714">
              <a:spAutoFit/>
            </a:bodyPr>
            <a:lstStyle/>
            <a:p>
              <a:pPr algn="ctr"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 Narrow"/>
                </a:rPr>
                <a:t>Flight MSA</a:t>
              </a:r>
              <a:endParaRPr lang="en-US" sz="1000" dirty="0">
                <a:solidFill>
                  <a:srgbClr val="000000"/>
                </a:solidFill>
                <a:latin typeface="Arial Narrow"/>
              </a:endParaRPr>
            </a:p>
          </p:txBody>
        </p:sp>
      </p:grpSp>
      <p:sp>
        <p:nvSpPr>
          <p:cNvPr id="22" name="Line 69"/>
          <p:cNvSpPr>
            <a:spLocks noChangeShapeType="1"/>
          </p:cNvSpPr>
          <p:nvPr/>
        </p:nvSpPr>
        <p:spPr bwMode="auto">
          <a:xfrm flipH="1" flipV="1">
            <a:off x="6046838" y="1865672"/>
            <a:ext cx="2138515" cy="59731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lg"/>
          </a:ln>
        </p:spPr>
        <p:txBody>
          <a:bodyPr wrap="none" lIns="91429" tIns="45714" rIns="91429" bIns="45714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9158" name="Line 69"/>
          <p:cNvSpPr>
            <a:spLocks noChangeShapeType="1"/>
          </p:cNvSpPr>
          <p:nvPr/>
        </p:nvSpPr>
        <p:spPr bwMode="auto">
          <a:xfrm flipH="1">
            <a:off x="7964128" y="2603090"/>
            <a:ext cx="346588" cy="1312607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lg"/>
          </a:ln>
        </p:spPr>
        <p:txBody>
          <a:bodyPr wrap="none" lIns="91429" tIns="45714" rIns="91429" bIns="45714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>
          <a:xfrm>
            <a:off x="1324908" y="6604104"/>
            <a:ext cx="67056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Presentation to: Royal Observatory of Edinburgh: Distribution Unlimited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1"/>
          </p:nvPr>
        </p:nvSpPr>
        <p:spPr>
          <a:xfrm>
            <a:off x="29508" y="6604104"/>
            <a:ext cx="1054100" cy="24620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4 July 2016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DE2C3-CE22-4F60-A44F-B37B8CCF7EBC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89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EAEAE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Enterprise">
  <a:themeElements>
    <a:clrScheme name="eEnterprise 2">
      <a:dk1>
        <a:srgbClr val="000000"/>
      </a:dk1>
      <a:lt1>
        <a:srgbClr val="FFFFFF"/>
      </a:lt1>
      <a:dk2>
        <a:srgbClr val="008FEE"/>
      </a:dk2>
      <a:lt2>
        <a:srgbClr val="868686"/>
      </a:lt2>
      <a:accent1>
        <a:srgbClr val="D4D400"/>
      </a:accent1>
      <a:accent2>
        <a:srgbClr val="000282"/>
      </a:accent2>
      <a:accent3>
        <a:srgbClr val="FFFFFF"/>
      </a:accent3>
      <a:accent4>
        <a:srgbClr val="000000"/>
      </a:accent4>
      <a:accent5>
        <a:srgbClr val="E6E6AA"/>
      </a:accent5>
      <a:accent6>
        <a:srgbClr val="000275"/>
      </a:accent6>
      <a:hlink>
        <a:srgbClr val="FF0017"/>
      </a:hlink>
      <a:folHlink>
        <a:srgbClr val="006100"/>
      </a:folHlink>
    </a:clrScheme>
    <a:fontScheme name="eEnterprise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Enterprise 1">
        <a:dk1>
          <a:srgbClr val="FF00FF"/>
        </a:dk1>
        <a:lt1>
          <a:srgbClr val="FFFFFF"/>
        </a:lt1>
        <a:dk2>
          <a:srgbClr val="000000"/>
        </a:dk2>
        <a:lt2>
          <a:srgbClr val="0000FF"/>
        </a:lt2>
        <a:accent1>
          <a:srgbClr val="00B4FF"/>
        </a:accent1>
        <a:accent2>
          <a:srgbClr val="FEFF00"/>
        </a:accent2>
        <a:accent3>
          <a:srgbClr val="AAAAAA"/>
        </a:accent3>
        <a:accent4>
          <a:srgbClr val="DADADA"/>
        </a:accent4>
        <a:accent5>
          <a:srgbClr val="AAD6FF"/>
        </a:accent5>
        <a:accent6>
          <a:srgbClr val="E6E700"/>
        </a:accent6>
        <a:hlink>
          <a:srgbClr val="FF0000"/>
        </a:hlink>
        <a:folHlink>
          <a:srgbClr val="00FF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Enterprise 2">
        <a:dk1>
          <a:srgbClr val="000000"/>
        </a:dk1>
        <a:lt1>
          <a:srgbClr val="FFFFFF"/>
        </a:lt1>
        <a:dk2>
          <a:srgbClr val="008FEE"/>
        </a:dk2>
        <a:lt2>
          <a:srgbClr val="868686"/>
        </a:lt2>
        <a:accent1>
          <a:srgbClr val="D4D400"/>
        </a:accent1>
        <a:accent2>
          <a:srgbClr val="000282"/>
        </a:accent2>
        <a:accent3>
          <a:srgbClr val="FFFFFF"/>
        </a:accent3>
        <a:accent4>
          <a:srgbClr val="000000"/>
        </a:accent4>
        <a:accent5>
          <a:srgbClr val="E6E6AA"/>
        </a:accent5>
        <a:accent6>
          <a:srgbClr val="000275"/>
        </a:accent6>
        <a:hlink>
          <a:srgbClr val="FF0017"/>
        </a:hlink>
        <a:folHlink>
          <a:srgbClr val="0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Settings\s076309\Desktop\02.090 S&amp;E Capabilities\ST Capabilities - Modified\eEnterprise.ppt</Template>
  <TotalTime>0</TotalTime>
  <Pages>17</Pages>
  <Words>1349</Words>
  <Application>Microsoft Office PowerPoint</Application>
  <PresentationFormat>On-screen Show (4:3)</PresentationFormat>
  <Paragraphs>212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ＭＳ Ｐゴシック</vt:lpstr>
      <vt:lpstr>Arial</vt:lpstr>
      <vt:lpstr>Arial Narrow</vt:lpstr>
      <vt:lpstr>Calibri</vt:lpstr>
      <vt:lpstr>Calibri Light</vt:lpstr>
      <vt:lpstr>Chicago</vt:lpstr>
      <vt:lpstr>Palatino Linotype</vt:lpstr>
      <vt:lpstr>Symbol</vt:lpstr>
      <vt:lpstr>Times New Roman</vt:lpstr>
      <vt:lpstr>Wingdings</vt:lpstr>
      <vt:lpstr>eEnterprise</vt:lpstr>
      <vt:lpstr>Custom Design</vt:lpstr>
      <vt:lpstr>1_eEnterprise</vt:lpstr>
      <vt:lpstr>Default Design</vt:lpstr>
      <vt:lpstr>4_eEnterprise</vt:lpstr>
      <vt:lpstr>3_eEnterprise</vt:lpstr>
      <vt:lpstr>2_eEnterprise</vt:lpstr>
      <vt:lpstr>5_eEnterprise</vt:lpstr>
      <vt:lpstr>PowerPoint Presentation</vt:lpstr>
      <vt:lpstr>The Integrated Science Instrument Module (ISIM) is the science instrument payload of the JWST</vt:lpstr>
      <vt:lpstr>Three ISIM assemblies reside on the cryogenic side of the space vehicle</vt:lpstr>
      <vt:lpstr>Flight ISIM test configuration</vt:lpstr>
      <vt:lpstr>ISIM integration with OTE is on schedule for OTIS testing</vt:lpstr>
      <vt:lpstr>PowerPoint Presentation</vt:lpstr>
      <vt:lpstr>NIRCam will provide the deepest near-infrared images ever and will identify primeval galaxy targets for the NIRSpec </vt:lpstr>
      <vt:lpstr>PowerPoint Presentation</vt:lpstr>
      <vt:lpstr>Aperture control: 250,000 programmable micro-shutters</vt:lpstr>
      <vt:lpstr>The NIRSpec will acquire near-infrared spectra of up to 100 objects in a single exposure</vt:lpstr>
      <vt:lpstr>PowerPoint Presentation</vt:lpstr>
      <vt:lpstr>The MIRI will characterize circumstellar debris disks, extra-solar planets, and the evolutionary state of high redshift galaxies </vt:lpstr>
      <vt:lpstr>The MIRI cryo-cooler is complete and delivered to spacecraft I&amp;T</vt:lpstr>
      <vt:lpstr>FGS can sense pointing to 1 millionth degree precision NIRISS enables moderate contrast imagery at an inner working angle of 0.5l/D</vt:lpstr>
      <vt:lpstr>The FGS-Guider and NIRISS provide telescope pointing control imagery &amp; slitless spectroscopy for Ly-a galaxy surveys and extra-solar planet transits</vt:lpstr>
      <vt:lpstr>JWST will achieve unprecedented infrared sensitivity</vt:lpstr>
      <vt:lpstr>Observer take-aways</vt:lpstr>
      <vt:lpstr>PowerPoint Presentation</vt:lpstr>
      <vt:lpstr>In Sum 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2015-10-07T19:57:24Z</dcterms:created>
  <dcterms:modified xsi:type="dcterms:W3CDTF">2016-07-02T19:42:25Z</dcterms:modified>
</cp:coreProperties>
</file>