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7.bin" ContentType="application/vnd.openxmlformats-officedocument.oleObject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embeddings/Microsoft_Equation3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embeddings/Microsoft_Equation6.bin" ContentType="application/vnd.openxmlformats-officedocument.oleObject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2" r:id="rId2"/>
    <p:sldId id="264" r:id="rId3"/>
    <p:sldId id="263" r:id="rId4"/>
    <p:sldId id="314" r:id="rId5"/>
    <p:sldId id="288" r:id="rId6"/>
    <p:sldId id="274" r:id="rId7"/>
    <p:sldId id="310" r:id="rId8"/>
    <p:sldId id="316" r:id="rId9"/>
    <p:sldId id="289" r:id="rId10"/>
    <p:sldId id="321" r:id="rId11"/>
    <p:sldId id="315" r:id="rId12"/>
    <p:sldId id="317" r:id="rId13"/>
    <p:sldId id="328" r:id="rId14"/>
    <p:sldId id="273" r:id="rId15"/>
    <p:sldId id="275" r:id="rId16"/>
    <p:sldId id="277" r:id="rId17"/>
    <p:sldId id="278" r:id="rId18"/>
    <p:sldId id="318" r:id="rId19"/>
    <p:sldId id="282" r:id="rId20"/>
    <p:sldId id="295" r:id="rId21"/>
    <p:sldId id="283" r:id="rId22"/>
    <p:sldId id="320" r:id="rId23"/>
    <p:sldId id="325" r:id="rId24"/>
    <p:sldId id="286" r:id="rId25"/>
    <p:sldId id="303" r:id="rId26"/>
    <p:sldId id="313" r:id="rId27"/>
    <p:sldId id="311" r:id="rId28"/>
    <p:sldId id="307" r:id="rId2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08000"/>
    <a:srgbClr val="FF6FCF"/>
    <a:srgbClr val="00FFFF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napVertSplitter="1">
    <p:restoredLeft sz="17236" autoAdjust="0"/>
    <p:restoredTop sz="94660"/>
  </p:normalViewPr>
  <p:slideViewPr>
    <p:cSldViewPr snapToGrid="0" snapToObjects="1" showGuides="1">
      <p:cViewPr varScale="1">
        <p:scale>
          <a:sx n="112" d="100"/>
          <a:sy n="112" d="100"/>
        </p:scale>
        <p:origin x="-5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ict"/><Relationship Id="rId4" Type="http://schemas.openxmlformats.org/officeDocument/2006/relationships/image" Target="../media/image7.pict"/><Relationship Id="rId1" Type="http://schemas.openxmlformats.org/officeDocument/2006/relationships/image" Target="../media/image4.pict"/><Relationship Id="rId2" Type="http://schemas.openxmlformats.org/officeDocument/2006/relationships/image" Target="../media/image5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BF5E9-B156-0B40-8251-BC160EA941AC}" type="datetimeFigureOut">
              <a:rPr lang="fr-FR" smtClean="0"/>
              <a:pPr/>
              <a:t>6/07/16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8EB7C-BDCF-7047-B97D-F71214B2677F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D6A96-7E08-FD43-A44F-A2A279DEA5AF}" type="datetimeFigureOut">
              <a:rPr lang="fr-FR" smtClean="0"/>
              <a:pPr/>
              <a:t>6/07/16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23662-23B1-4F42-BEA1-68A37F8BF41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24A1B-A969-FF43-8B42-6836A0ACF332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24A1B-A969-FF43-8B42-6836A0ACF332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Newfirm</a:t>
            </a:r>
            <a:r>
              <a:rPr lang="fr-FR" dirty="0" smtClean="0"/>
              <a:t> </a:t>
            </a:r>
            <a:r>
              <a:rPr lang="fr-FR" dirty="0" err="1" smtClean="0"/>
              <a:t>median</a:t>
            </a:r>
            <a:r>
              <a:rPr lang="fr-FR" dirty="0" smtClean="0"/>
              <a:t> band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survey</a:t>
            </a:r>
            <a:r>
              <a:rPr lang="fr-FR" baseline="0" dirty="0" smtClean="0"/>
              <a:t>, composite </a:t>
            </a:r>
            <a:r>
              <a:rPr lang="fr-FR" baseline="0" smtClean="0"/>
              <a:t>SEDs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23662-23B1-4F42-BEA1-68A37F8BF414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Delta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median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likelihood</a:t>
            </a:r>
            <a:r>
              <a:rPr lang="fr-FR" baseline="0" dirty="0" smtClean="0"/>
              <a:t> per </a:t>
            </a:r>
            <a:r>
              <a:rPr lang="fr-FR" baseline="0" dirty="0" err="1" smtClean="0"/>
              <a:t>bin</a:t>
            </a:r>
            <a:r>
              <a:rPr lang="fr-FR" baseline="0" dirty="0" smtClean="0"/>
              <a:t> of EBV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23662-23B1-4F42-BEA1-68A37F8BF414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#DBPL-free</a:t>
            </a:r>
          </a:p>
          <a:p>
            <a:r>
              <a:rPr lang="fr-FR" baseline="0" dirty="0" smtClean="0"/>
              <a:t>U4451 SFH: </a:t>
            </a:r>
            <a:r>
              <a:rPr lang="fr-FR" baseline="0" dirty="0" err="1" smtClean="0"/>
              <a:t>tau_main</a:t>
            </a:r>
            <a:r>
              <a:rPr lang="fr-FR" baseline="0" dirty="0" smtClean="0"/>
              <a:t>=3086.18 +\- 2225 </a:t>
            </a:r>
            <a:r>
              <a:rPr lang="fr-FR" baseline="0" dirty="0" err="1" smtClean="0"/>
              <a:t>Myrs</a:t>
            </a:r>
            <a:r>
              <a:rPr lang="fr-FR" baseline="0" dirty="0" smtClean="0"/>
              <a:t>  </a:t>
            </a:r>
            <a:r>
              <a:rPr lang="fr-FR" baseline="0" dirty="0" err="1" smtClean="0"/>
              <a:t>age</a:t>
            </a:r>
            <a:r>
              <a:rPr lang="fr-FR" baseline="0" dirty="0" smtClean="0"/>
              <a:t>=1747.44 +\- 690 </a:t>
            </a:r>
            <a:r>
              <a:rPr lang="fr-FR" baseline="0" dirty="0" err="1" smtClean="0"/>
              <a:t>Myrs</a:t>
            </a:r>
            <a:r>
              <a:rPr lang="fr-FR" baseline="0" dirty="0" smtClean="0"/>
              <a:t> SFR10=144 +\- 20 </a:t>
            </a:r>
            <a:r>
              <a:rPr lang="fr-FR" baseline="0" dirty="0" err="1" smtClean="0"/>
              <a:t>Msun</a:t>
            </a:r>
            <a:r>
              <a:rPr lang="fr-FR" baseline="0" dirty="0" smtClean="0"/>
              <a:t>/</a:t>
            </a:r>
            <a:r>
              <a:rPr lang="fr-FR" baseline="0" dirty="0" err="1" smtClean="0"/>
              <a:t>yr</a:t>
            </a:r>
            <a:endParaRPr lang="fr-FR" baseline="0" dirty="0" smtClean="0"/>
          </a:p>
          <a:p>
            <a:r>
              <a:rPr lang="fr-FR" baseline="0" dirty="0" smtClean="0"/>
              <a:t>M* = 1.34548319895E11 +\- 5.94E10 </a:t>
            </a:r>
            <a:r>
              <a:rPr lang="fr-FR" baseline="0" dirty="0" smtClean="0">
                <a:sym typeface="Wingdings"/>
              </a:rPr>
              <a:t> </a:t>
            </a:r>
            <a:r>
              <a:rPr lang="fr-FR" baseline="0" dirty="0" err="1" smtClean="0">
                <a:sym typeface="Wingdings"/>
              </a:rPr>
              <a:t>LogM</a:t>
            </a:r>
            <a:r>
              <a:rPr lang="fr-FR" baseline="0" dirty="0" smtClean="0">
                <a:sym typeface="Wingdings"/>
              </a:rPr>
              <a:t>* = 11.13</a:t>
            </a:r>
          </a:p>
          <a:p>
            <a:r>
              <a:rPr lang="fr-FR" baseline="0" dirty="0" smtClean="0">
                <a:sym typeface="Wingdings"/>
              </a:rPr>
              <a:t>#Calzetti2000</a:t>
            </a:r>
          </a:p>
          <a:p>
            <a:r>
              <a:rPr lang="fr-FR" baseline="0" dirty="0" smtClean="0"/>
              <a:t>U4451 SFH: </a:t>
            </a:r>
            <a:r>
              <a:rPr lang="fr-FR" baseline="0" dirty="0" err="1" smtClean="0"/>
              <a:t>tau_main</a:t>
            </a:r>
            <a:r>
              <a:rPr lang="fr-FR" baseline="0" dirty="0" smtClean="0"/>
              <a:t>=3740.22 +\- 2240 </a:t>
            </a:r>
            <a:r>
              <a:rPr lang="fr-FR" baseline="0" dirty="0" err="1" smtClean="0"/>
              <a:t>Myrs</a:t>
            </a:r>
            <a:r>
              <a:rPr lang="fr-FR" baseline="0" dirty="0" smtClean="0"/>
              <a:t>  </a:t>
            </a:r>
            <a:r>
              <a:rPr lang="fr-FR" baseline="0" dirty="0" err="1" smtClean="0"/>
              <a:t>age</a:t>
            </a:r>
            <a:r>
              <a:rPr lang="fr-FR" baseline="0" dirty="0" smtClean="0"/>
              <a:t>= 500 +\- 25 </a:t>
            </a:r>
            <a:r>
              <a:rPr lang="fr-FR" baseline="0" dirty="0" err="1" smtClean="0"/>
              <a:t>Myrs</a:t>
            </a:r>
            <a:r>
              <a:rPr lang="fr-FR" baseline="0" dirty="0" smtClean="0"/>
              <a:t> SFR10=128 +\- 6.42 </a:t>
            </a:r>
            <a:r>
              <a:rPr lang="fr-FR" baseline="0" dirty="0" err="1" smtClean="0"/>
              <a:t>Msun</a:t>
            </a:r>
            <a:r>
              <a:rPr lang="fr-FR" baseline="0" dirty="0" smtClean="0"/>
              <a:t>/</a:t>
            </a:r>
            <a:r>
              <a:rPr lang="fr-FR" baseline="0" dirty="0" err="1" smtClean="0"/>
              <a:t>yr</a:t>
            </a:r>
            <a:endParaRPr lang="fr-FR" baseline="0" dirty="0" smtClean="0"/>
          </a:p>
          <a:p>
            <a:r>
              <a:rPr lang="fr-FR" baseline="0" dirty="0" smtClean="0"/>
              <a:t>M* = 2.87E10 +\- 1.44</a:t>
            </a:r>
            <a:r>
              <a:rPr lang="fr-FR" baseline="30000" dirty="0" smtClean="0"/>
              <a:t>E</a:t>
            </a:r>
            <a:r>
              <a:rPr lang="fr-FR" baseline="0" dirty="0" smtClean="0"/>
              <a:t>9 </a:t>
            </a:r>
            <a:r>
              <a:rPr lang="fr-FR" baseline="0" dirty="0" smtClean="0">
                <a:sym typeface="Wingdings"/>
              </a:rPr>
              <a:t> </a:t>
            </a:r>
            <a:r>
              <a:rPr lang="fr-FR" baseline="0" dirty="0" err="1" smtClean="0">
                <a:sym typeface="Wingdings"/>
              </a:rPr>
              <a:t>LogM</a:t>
            </a:r>
            <a:r>
              <a:rPr lang="fr-FR" baseline="0" dirty="0" smtClean="0">
                <a:sym typeface="Wingdings"/>
              </a:rPr>
              <a:t>* = 10.46</a:t>
            </a: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66FB-4D12-AF47-84B5-D6BAD46A5694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88315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24A1B-A969-FF43-8B42-6836A0ACF332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7335-E87E-4B4F-9092-AD82F1F8CFE0}" type="datetime1">
              <a:rPr lang="fr-FR" smtClean="0"/>
              <a:t>6/07/16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F28D-A15E-4B41-BAA4-B0F2EF4672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D3E6-9F3C-FE41-9B37-6E2401AF004A}" type="datetime1">
              <a:rPr lang="fr-FR" smtClean="0"/>
              <a:t>6/07/16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F28D-A15E-4B41-BAA4-B0F2EF4672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9782-B387-A44F-8A2C-BFB38B5D4C86}" type="datetime1">
              <a:rPr lang="fr-FR" smtClean="0"/>
              <a:t>6/07/16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F28D-A15E-4B41-BAA4-B0F2EF4672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1763-372A-8E41-A709-03D2CCF696CC}" type="datetime1">
              <a:rPr lang="fr-FR" smtClean="0"/>
              <a:t>6/07/16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F28D-A15E-4B41-BAA4-B0F2EF4672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F3B7-5D61-0141-A0CB-D9BA64CA8E73}" type="datetime1">
              <a:rPr lang="fr-FR" smtClean="0"/>
              <a:t>6/07/16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F28D-A15E-4B41-BAA4-B0F2EF4672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3A76-0CE1-8544-9D26-66663C690824}" type="datetime1">
              <a:rPr lang="fr-FR" smtClean="0"/>
              <a:t>6/07/16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F28D-A15E-4B41-BAA4-B0F2EF4672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D336-DBD4-A24B-8F32-45B4AD32CBEC}" type="datetime1">
              <a:rPr lang="fr-FR" smtClean="0"/>
              <a:t>6/07/16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F28D-A15E-4B41-BAA4-B0F2EF4672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43AC-E0AE-0C42-A1C9-38860C2A2B5C}" type="datetime1">
              <a:rPr lang="fr-FR" smtClean="0"/>
              <a:t>6/07/16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F28D-A15E-4B41-BAA4-B0F2EF4672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B845-52E1-0840-8796-88FB17E7FC91}" type="datetime1">
              <a:rPr lang="fr-FR" smtClean="0"/>
              <a:t>6/07/16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F28D-A15E-4B41-BAA4-B0F2EF4672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3C8B-7349-7840-A443-B09A392077AB}" type="datetime1">
              <a:rPr lang="fr-FR" smtClean="0"/>
              <a:t>6/07/16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F28D-A15E-4B41-BAA4-B0F2EF4672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88CF-12FF-BF48-9B10-F333099F6E94}" type="datetime1">
              <a:rPr lang="fr-FR" smtClean="0"/>
              <a:t>6/07/16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F28D-A15E-4B41-BAA4-B0F2EF4672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E1DA6-4259-CB4E-9287-8498EA2824E3}" type="datetime1">
              <a:rPr lang="fr-FR" smtClean="0"/>
              <a:t>6/07/16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JWST@ROE, Edinburgh, july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6F28D-A15E-4B41-BAA4-B0F2EF46723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d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df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df"/><Relationship Id="rId3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df"/><Relationship Id="rId3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8.gif"/><Relationship Id="rId6" Type="http://schemas.openxmlformats.org/officeDocument/2006/relationships/oleObject" Target="../embeddings/Microsoft_Equation2.bin"/><Relationship Id="rId7" Type="http://schemas.openxmlformats.org/officeDocument/2006/relationships/oleObject" Target="../embeddings/Microsoft_Equation3.bin"/><Relationship Id="rId8" Type="http://schemas.openxmlformats.org/officeDocument/2006/relationships/oleObject" Target="../embeddings/Microsoft_Equation4.bin"/><Relationship Id="rId9" Type="http://schemas.openxmlformats.org/officeDocument/2006/relationships/oleObject" Target="../embeddings/Microsoft_Equation5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9.pdf"/><Relationship Id="rId5" Type="http://schemas.openxmlformats.org/officeDocument/2006/relationships/image" Target="../media/image10.png"/><Relationship Id="rId6" Type="http://schemas.openxmlformats.org/officeDocument/2006/relationships/oleObject" Target="../embeddings/Microsoft_Equation6.bin"/><Relationship Id="rId7" Type="http://schemas.openxmlformats.org/officeDocument/2006/relationships/oleObject" Target="../embeddings/Microsoft_Equation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df"/><Relationship Id="rId5" Type="http://schemas.openxmlformats.org/officeDocument/2006/relationships/image" Target="../media/image13.png"/><Relationship Id="rId6" Type="http://schemas.openxmlformats.org/officeDocument/2006/relationships/image" Target="../media/image14.pdf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04471" y="387521"/>
            <a:ext cx="9248471" cy="1820333"/>
          </a:xfrm>
        </p:spPr>
        <p:txBody>
          <a:bodyPr>
            <a:normAutofit fontScale="90000"/>
          </a:bodyPr>
          <a:lstStyle/>
          <a:p>
            <a:r>
              <a:rPr lang="en-US" sz="3556" b="1" dirty="0" smtClean="0">
                <a:latin typeface="Apple Casual"/>
                <a:cs typeface="Apple Casual"/>
              </a:rPr>
              <a:t>What do we know about the </a:t>
            </a:r>
            <a:br>
              <a:rPr lang="en-US" sz="3556" b="1" dirty="0" smtClean="0">
                <a:latin typeface="Apple Casual"/>
                <a:cs typeface="Apple Casual"/>
              </a:rPr>
            </a:br>
            <a:r>
              <a:rPr lang="en-US" sz="3556" b="1" dirty="0" smtClean="0">
                <a:latin typeface="Apple Casual"/>
                <a:cs typeface="Apple Casual"/>
              </a:rPr>
              <a:t>evolution with </a:t>
            </a:r>
            <a:r>
              <a:rPr lang="en-US" sz="3556" b="1" dirty="0" err="1" smtClean="0">
                <a:latin typeface="Apple Casual"/>
                <a:cs typeface="Apple Casual"/>
              </a:rPr>
              <a:t>redshift</a:t>
            </a:r>
            <a:r>
              <a:rPr lang="en-US" sz="3556" b="1" dirty="0" smtClean="0">
                <a:latin typeface="Apple Casual"/>
                <a:cs typeface="Apple Casual"/>
              </a:rPr>
              <a:t> of dust attenuation in galaxies?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5" name="Image 4" descr="Capture d’écran 2016-05-22 à 17.58.13.png"/>
          <p:cNvPicPr>
            <a:picLocks noChangeAspect="1"/>
          </p:cNvPicPr>
          <p:nvPr/>
        </p:nvPicPr>
        <p:blipFill>
          <a:blip r:embed="rId2"/>
          <a:srcRect l="6104" t="5599" r="45518" b="4351"/>
          <a:stretch>
            <a:fillRect/>
          </a:stretch>
        </p:blipFill>
        <p:spPr>
          <a:xfrm>
            <a:off x="2698835" y="2510047"/>
            <a:ext cx="3640022" cy="3391833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JWST@ROE, Edinburgh, </a:t>
            </a:r>
            <a:r>
              <a:rPr lang="fr-FR" dirty="0" err="1" smtClean="0"/>
              <a:t>july</a:t>
            </a:r>
            <a:r>
              <a:rPr lang="fr-FR" dirty="0" smtClean="0"/>
              <a:t> 2016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494720" y="1814436"/>
            <a:ext cx="4581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pple Casual"/>
                <a:cs typeface="Apple Casual"/>
              </a:rPr>
              <a:t>Véronique </a:t>
            </a:r>
            <a:r>
              <a:rPr lang="fr-FR" dirty="0" err="1" smtClean="0">
                <a:latin typeface="Apple Casual"/>
                <a:cs typeface="Apple Casual"/>
              </a:rPr>
              <a:t>Buat</a:t>
            </a:r>
            <a:r>
              <a:rPr lang="fr-FR" dirty="0" smtClean="0">
                <a:latin typeface="Apple Casual"/>
                <a:cs typeface="Apple Casual"/>
              </a:rPr>
              <a:t> </a:t>
            </a:r>
          </a:p>
          <a:p>
            <a:pPr algn="ctr"/>
            <a:r>
              <a:rPr lang="fr-FR" dirty="0" err="1" smtClean="0">
                <a:latin typeface="Apple Casual"/>
                <a:cs typeface="Apple Casual"/>
              </a:rPr>
              <a:t>With</a:t>
            </a:r>
            <a:r>
              <a:rPr lang="fr-FR" dirty="0" smtClean="0">
                <a:latin typeface="Apple Casual"/>
                <a:cs typeface="Apple Casual"/>
              </a:rPr>
              <a:t> the contribution of Barbara Lo Faro</a:t>
            </a:r>
          </a:p>
          <a:p>
            <a:pPr algn="ctr"/>
            <a:r>
              <a:rPr lang="fr-FR" dirty="0" smtClean="0">
                <a:latin typeface="Apple Casual"/>
                <a:cs typeface="Apple Casual"/>
              </a:rPr>
              <a:t>LAM, Marseille, France</a:t>
            </a:r>
            <a:endParaRPr lang="fr-FR" dirty="0">
              <a:latin typeface="Apple Casual"/>
              <a:cs typeface="Apple Casu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26260" y="5946524"/>
            <a:ext cx="3333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Madau</a:t>
            </a:r>
            <a:r>
              <a:rPr lang="fr-FR" i="1" dirty="0" smtClean="0"/>
              <a:t> &amp; Dickinson, 2014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801953" y="5987018"/>
            <a:ext cx="402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Zeimann+15, </a:t>
            </a:r>
            <a:r>
              <a:rPr lang="fr-FR" i="1" dirty="0" err="1" smtClean="0"/>
              <a:t>emission</a:t>
            </a:r>
            <a:r>
              <a:rPr lang="fr-FR" i="1" dirty="0" smtClean="0"/>
              <a:t> line galaxies</a:t>
            </a:r>
            <a:endParaRPr lang="fr-FR" i="1" dirty="0"/>
          </a:p>
        </p:txBody>
      </p:sp>
      <p:pic>
        <p:nvPicPr>
          <p:cNvPr id="5" name="Image 4" descr="apj521485f5_h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695" y="884014"/>
            <a:ext cx="6600108" cy="5089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431167" y="197838"/>
            <a:ext cx="4765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Salmon+15, </a:t>
            </a:r>
            <a:r>
              <a:rPr lang="fr-FR" b="1" i="1" dirty="0" err="1" smtClean="0"/>
              <a:t>arXiv</a:t>
            </a:r>
            <a:r>
              <a:rPr lang="fr-FR" b="1" i="1" dirty="0" smtClean="0"/>
              <a:t> </a:t>
            </a:r>
            <a:r>
              <a:rPr lang="fr-FR" b="1" dirty="0" smtClean="0"/>
              <a:t>, CANDELS data, 1.5&lt;z&lt;3 galaxies </a:t>
            </a:r>
            <a:r>
              <a:rPr lang="fr-FR" b="1" dirty="0" err="1" smtClean="0"/>
              <a:t>detected</a:t>
            </a:r>
            <a:r>
              <a:rPr lang="fr-FR" b="1" dirty="0" smtClean="0"/>
              <a:t> in the UV </a:t>
            </a:r>
            <a:r>
              <a:rPr lang="fr-FR" b="1" dirty="0" err="1" smtClean="0"/>
              <a:t>rest-frame</a:t>
            </a:r>
            <a:r>
              <a:rPr lang="fr-FR" b="1" dirty="0" smtClean="0"/>
              <a:t> and </a:t>
            </a:r>
            <a:r>
              <a:rPr lang="fr-FR" b="1" dirty="0" err="1" smtClean="0"/>
              <a:t>with</a:t>
            </a:r>
            <a:r>
              <a:rPr lang="fr-FR" b="1" dirty="0" smtClean="0"/>
              <a:t> SPITZER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9" name="Image 8" descr="Capture d’écran 2016-05-23 à 20.43.52.png"/>
          <p:cNvPicPr>
            <a:picLocks noChangeAspect="1"/>
          </p:cNvPicPr>
          <p:nvPr/>
        </p:nvPicPr>
        <p:blipFill>
          <a:blip r:embed="rId3"/>
          <a:srcRect b="4322"/>
          <a:stretch>
            <a:fillRect/>
          </a:stretch>
        </p:blipFill>
        <p:spPr>
          <a:xfrm>
            <a:off x="4306427" y="1161065"/>
            <a:ext cx="4554178" cy="368120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849569" y="4965047"/>
            <a:ext cx="4287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Tentative </a:t>
            </a:r>
            <a:r>
              <a:rPr lang="fr-FR" b="1" dirty="0" smtClean="0"/>
              <a:t>conclusion?: </a:t>
            </a:r>
            <a:endParaRPr lang="fr-FR" b="1" dirty="0" smtClean="0"/>
          </a:p>
          <a:p>
            <a:r>
              <a:rPr lang="fr-FR" dirty="0" smtClean="0"/>
              <a:t>A </a:t>
            </a:r>
            <a:r>
              <a:rPr lang="fr-FR" dirty="0" err="1" smtClean="0"/>
              <a:t>shallower</a:t>
            </a:r>
            <a:r>
              <a:rPr lang="fr-FR" dirty="0" smtClean="0"/>
              <a:t> </a:t>
            </a:r>
            <a:r>
              <a:rPr lang="fr-FR" dirty="0" err="1" smtClean="0"/>
              <a:t>attenuation</a:t>
            </a:r>
            <a:r>
              <a:rPr lang="fr-FR" dirty="0" smtClean="0"/>
              <a:t> </a:t>
            </a:r>
            <a:r>
              <a:rPr lang="fr-FR" dirty="0" err="1" smtClean="0"/>
              <a:t>law</a:t>
            </a:r>
            <a:r>
              <a:rPr lang="fr-FR" dirty="0" smtClean="0"/>
              <a:t> for </a:t>
            </a:r>
            <a:r>
              <a:rPr lang="fr-FR" dirty="0" err="1" smtClean="0"/>
              <a:t>increasing</a:t>
            </a:r>
            <a:r>
              <a:rPr lang="fr-FR" dirty="0" smtClean="0"/>
              <a:t> </a:t>
            </a:r>
            <a:r>
              <a:rPr lang="fr-FR" dirty="0" err="1" smtClean="0"/>
              <a:t>attenuation</a:t>
            </a:r>
            <a:r>
              <a:rPr lang="fr-FR" dirty="0" smtClean="0"/>
              <a:t> and mass(?)</a:t>
            </a:r>
          </a:p>
          <a:p>
            <a:r>
              <a:rPr lang="fr-FR" dirty="0" err="1" smtClean="0"/>
              <a:t>Attenuation</a:t>
            </a:r>
            <a:r>
              <a:rPr lang="fr-FR" dirty="0" smtClean="0"/>
              <a:t> </a:t>
            </a:r>
            <a:r>
              <a:rPr lang="fr-FR" dirty="0" err="1" smtClean="0"/>
              <a:t>laws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steeper</a:t>
            </a:r>
            <a:r>
              <a:rPr lang="fr-FR" dirty="0" smtClean="0"/>
              <a:t>  </a:t>
            </a:r>
            <a:r>
              <a:rPr lang="fr-FR" dirty="0" err="1" smtClean="0"/>
              <a:t>than</a:t>
            </a:r>
            <a:r>
              <a:rPr lang="fr-FR" dirty="0" smtClean="0"/>
              <a:t> the </a:t>
            </a:r>
            <a:r>
              <a:rPr lang="fr-FR" dirty="0" err="1" smtClean="0"/>
              <a:t>Calzetti</a:t>
            </a:r>
            <a:r>
              <a:rPr lang="fr-FR" dirty="0" smtClean="0"/>
              <a:t> one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moderate</a:t>
            </a:r>
            <a:r>
              <a:rPr lang="fr-FR" dirty="0" smtClean="0"/>
              <a:t> </a:t>
            </a:r>
            <a:r>
              <a:rPr lang="fr-FR" dirty="0" err="1" smtClean="0"/>
              <a:t>bump</a:t>
            </a:r>
            <a:endParaRPr lang="fr-FR" dirty="0"/>
          </a:p>
        </p:txBody>
      </p:sp>
      <p:pic>
        <p:nvPicPr>
          <p:cNvPr id="11" name="Image 10" descr="Capture d’écran 2016-06-28 à 12.36.57.png"/>
          <p:cNvPicPr>
            <a:picLocks noChangeAspect="1"/>
          </p:cNvPicPr>
          <p:nvPr/>
        </p:nvPicPr>
        <p:blipFill>
          <a:blip r:embed="rId4"/>
          <a:srcRect l="6732" r="8674"/>
          <a:stretch>
            <a:fillRect/>
          </a:stretch>
        </p:blipFill>
        <p:spPr>
          <a:xfrm>
            <a:off x="108131" y="505575"/>
            <a:ext cx="4243656" cy="588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Outline</a:t>
            </a:r>
            <a:endParaRPr lang="fr-FR" dirty="0">
              <a:solidFill>
                <a:srgbClr val="0000FF"/>
              </a:solidFill>
              <a:latin typeface="Apple Casual"/>
              <a:cs typeface="Apple Casu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The </a:t>
            </a:r>
            <a:r>
              <a:rPr lang="fr-FR" b="1" dirty="0" err="1" smtClean="0"/>
              <a:t>attenuation</a:t>
            </a:r>
            <a:r>
              <a:rPr lang="fr-FR" b="1" dirty="0" smtClean="0"/>
              <a:t> </a:t>
            </a:r>
            <a:r>
              <a:rPr lang="fr-FR" b="1" dirty="0" err="1" smtClean="0"/>
              <a:t>law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local to the distant </a:t>
            </a:r>
            <a:r>
              <a:rPr lang="fr-FR" dirty="0" err="1" smtClean="0"/>
              <a:t>universe</a:t>
            </a:r>
            <a:r>
              <a:rPr lang="fr-FR" dirty="0" smtClean="0"/>
              <a:t>: </a:t>
            </a:r>
          </a:p>
          <a:p>
            <a:pPr>
              <a:buFont typeface="Wingdings" charset="2"/>
              <a:buChar char="ü"/>
            </a:pPr>
            <a:r>
              <a:rPr lang="fr-FR" dirty="0" smtClean="0"/>
              <a:t> </a:t>
            </a:r>
            <a:r>
              <a:rPr lang="fr-FR" dirty="0" err="1" smtClean="0"/>
              <a:t>Formalisms</a:t>
            </a:r>
            <a:r>
              <a:rPr lang="fr-FR" dirty="0" smtClean="0"/>
              <a:t> and </a:t>
            </a:r>
            <a:r>
              <a:rPr lang="fr-FR" dirty="0" err="1" smtClean="0"/>
              <a:t>shapes</a:t>
            </a:r>
            <a:r>
              <a:rPr lang="fr-FR" dirty="0" smtClean="0"/>
              <a:t> of the </a:t>
            </a:r>
            <a:r>
              <a:rPr lang="fr-FR" dirty="0" err="1" smtClean="0"/>
              <a:t>laws</a:t>
            </a:r>
            <a:endParaRPr lang="fr-FR" dirty="0" smtClean="0"/>
          </a:p>
          <a:p>
            <a:pPr>
              <a:buFont typeface="Wingdings" charset="2"/>
              <a:buChar char="ü"/>
            </a:pPr>
            <a:r>
              <a:rPr lang="fr-FR" dirty="0" err="1" smtClean="0"/>
              <a:t>Attenuation</a:t>
            </a:r>
            <a:r>
              <a:rPr lang="fr-FR" dirty="0" smtClean="0"/>
              <a:t> </a:t>
            </a:r>
            <a:r>
              <a:rPr lang="fr-FR" dirty="0" err="1" smtClean="0"/>
              <a:t>laws</a:t>
            </a:r>
            <a:r>
              <a:rPr lang="fr-FR" dirty="0" smtClean="0"/>
              <a:t> for UV/</a:t>
            </a:r>
            <a:r>
              <a:rPr lang="fr-FR" dirty="0" err="1" smtClean="0"/>
              <a:t>optically</a:t>
            </a:r>
            <a:r>
              <a:rPr lang="fr-FR" dirty="0" smtClean="0"/>
              <a:t> </a:t>
            </a:r>
            <a:r>
              <a:rPr lang="fr-FR" dirty="0" err="1" smtClean="0"/>
              <a:t>selected</a:t>
            </a:r>
            <a:r>
              <a:rPr lang="fr-FR" dirty="0" smtClean="0"/>
              <a:t> galaxies</a:t>
            </a:r>
          </a:p>
          <a:p>
            <a:pPr>
              <a:buFont typeface="Wingdings" charset="2"/>
              <a:buChar char="ü"/>
            </a:pPr>
            <a:r>
              <a:rPr lang="fr-FR" dirty="0" err="1" smtClean="0"/>
              <a:t>Attenuation</a:t>
            </a:r>
            <a:r>
              <a:rPr lang="fr-FR" dirty="0" smtClean="0"/>
              <a:t> </a:t>
            </a:r>
            <a:r>
              <a:rPr lang="fr-FR" dirty="0" err="1" smtClean="0"/>
              <a:t>laws</a:t>
            </a:r>
            <a:r>
              <a:rPr lang="fr-FR" dirty="0" smtClean="0"/>
              <a:t> for </a:t>
            </a:r>
            <a:r>
              <a:rPr lang="fr-FR" dirty="0" err="1" smtClean="0"/>
              <a:t>Dusty</a:t>
            </a:r>
            <a:r>
              <a:rPr lang="fr-FR" dirty="0" smtClean="0"/>
              <a:t> IR </a:t>
            </a:r>
            <a:r>
              <a:rPr lang="fr-FR" dirty="0" err="1" smtClean="0"/>
              <a:t>selected</a:t>
            </a:r>
            <a:r>
              <a:rPr lang="fr-FR" dirty="0" smtClean="0"/>
              <a:t> galaxies</a:t>
            </a:r>
          </a:p>
          <a:p>
            <a:r>
              <a:rPr lang="fr-FR" dirty="0" smtClean="0">
                <a:solidFill>
                  <a:schemeClr val="tx1">
                    <a:alpha val="37000"/>
                  </a:schemeClr>
                </a:solidFill>
              </a:rPr>
              <a:t>The </a:t>
            </a:r>
            <a:r>
              <a:rPr lang="fr-FR" dirty="0" err="1" smtClean="0">
                <a:solidFill>
                  <a:schemeClr val="tx1">
                    <a:alpha val="37000"/>
                  </a:schemeClr>
                </a:solidFill>
              </a:rPr>
              <a:t>measure</a:t>
            </a:r>
            <a:r>
              <a:rPr lang="fr-FR" dirty="0" smtClean="0">
                <a:solidFill>
                  <a:schemeClr val="tx1">
                    <a:alpha val="37000"/>
                  </a:schemeClr>
                </a:solidFill>
              </a:rPr>
              <a:t> of </a:t>
            </a:r>
            <a:r>
              <a:rPr lang="fr-FR" b="1" dirty="0" smtClean="0">
                <a:solidFill>
                  <a:schemeClr val="tx1">
                    <a:alpha val="37000"/>
                  </a:schemeClr>
                </a:solidFill>
              </a:rPr>
              <a:t>the </a:t>
            </a:r>
            <a:r>
              <a:rPr lang="fr-FR" b="1" dirty="0" err="1" smtClean="0">
                <a:solidFill>
                  <a:schemeClr val="tx1">
                    <a:alpha val="37000"/>
                  </a:schemeClr>
                </a:solidFill>
              </a:rPr>
              <a:t>amount</a:t>
            </a:r>
            <a:r>
              <a:rPr lang="fr-FR" b="1" dirty="0" smtClean="0">
                <a:solidFill>
                  <a:schemeClr val="tx1">
                    <a:alpha val="37000"/>
                  </a:schemeClr>
                </a:solidFill>
              </a:rPr>
              <a:t> of </a:t>
            </a:r>
            <a:r>
              <a:rPr lang="fr-FR" b="1" dirty="0" err="1" smtClean="0">
                <a:solidFill>
                  <a:schemeClr val="tx1">
                    <a:alpha val="37000"/>
                  </a:schemeClr>
                </a:solidFill>
              </a:rPr>
              <a:t>dust</a:t>
            </a:r>
            <a:r>
              <a:rPr lang="fr-FR" b="1" dirty="0" smtClean="0">
                <a:solidFill>
                  <a:schemeClr val="tx1">
                    <a:alpha val="37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tx1">
                    <a:alpha val="37000"/>
                  </a:schemeClr>
                </a:solidFill>
              </a:rPr>
              <a:t>attenuation</a:t>
            </a:r>
            <a:endParaRPr lang="fr-FR" dirty="0" smtClean="0">
              <a:solidFill>
                <a:schemeClr val="tx1">
                  <a:alpha val="37000"/>
                </a:schemeClr>
              </a:solidFill>
            </a:endParaRPr>
          </a:p>
          <a:p>
            <a:pPr marL="514350" indent="-514350">
              <a:buFont typeface="Wingdings" charset="2"/>
              <a:buChar char="ü"/>
            </a:pPr>
            <a:r>
              <a:rPr lang="fr-FR" dirty="0" err="1" smtClean="0">
                <a:solidFill>
                  <a:schemeClr val="tx1">
                    <a:alpha val="37000"/>
                  </a:schemeClr>
                </a:solidFill>
              </a:rPr>
              <a:t>Using</a:t>
            </a:r>
            <a:r>
              <a:rPr lang="fr-FR" dirty="0" smtClean="0">
                <a:solidFill>
                  <a:schemeClr val="tx1">
                    <a:alpha val="37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alpha val="37000"/>
                  </a:schemeClr>
                </a:solidFill>
              </a:rPr>
              <a:t>ß</a:t>
            </a:r>
            <a:r>
              <a:rPr lang="fr-FR" dirty="0" smtClean="0">
                <a:solidFill>
                  <a:schemeClr val="tx1">
                    <a:alpha val="37000"/>
                  </a:schemeClr>
                </a:solidFill>
              </a:rPr>
              <a:t>, </a:t>
            </a:r>
            <a:r>
              <a:rPr lang="fr-FR" dirty="0" err="1" smtClean="0">
                <a:solidFill>
                  <a:schemeClr val="tx1">
                    <a:alpha val="37000"/>
                  </a:schemeClr>
                </a:solidFill>
              </a:rPr>
              <a:t>colors</a:t>
            </a:r>
            <a:r>
              <a:rPr lang="fr-FR" dirty="0" smtClean="0">
                <a:solidFill>
                  <a:schemeClr val="tx1">
                    <a:alpha val="37000"/>
                  </a:schemeClr>
                </a:solidFill>
              </a:rPr>
              <a:t> </a:t>
            </a:r>
          </a:p>
          <a:p>
            <a:pPr marL="514350" indent="-514350">
              <a:buFont typeface="Wingdings" charset="2"/>
              <a:buChar char="ü"/>
            </a:pPr>
            <a:r>
              <a:rPr lang="fr-FR" dirty="0" err="1" smtClean="0">
                <a:solidFill>
                  <a:schemeClr val="tx1">
                    <a:alpha val="37000"/>
                  </a:schemeClr>
                </a:solidFill>
              </a:rPr>
              <a:t>Using</a:t>
            </a:r>
            <a:r>
              <a:rPr lang="fr-FR" dirty="0" smtClean="0">
                <a:solidFill>
                  <a:schemeClr val="tx1">
                    <a:alpha val="37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alpha val="37000"/>
                  </a:schemeClr>
                </a:solidFill>
              </a:rPr>
              <a:t>stellar</a:t>
            </a:r>
            <a:r>
              <a:rPr lang="fr-FR" dirty="0" smtClean="0">
                <a:solidFill>
                  <a:schemeClr val="tx1">
                    <a:alpha val="37000"/>
                  </a:schemeClr>
                </a:solidFill>
              </a:rPr>
              <a:t> masses </a:t>
            </a:r>
          </a:p>
          <a:p>
            <a:pPr marL="514350" indent="-514350">
              <a:buFont typeface="Wingdings" charset="2"/>
              <a:buChar char="ü"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544" y="355432"/>
            <a:ext cx="2374900" cy="2070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15878" y="2635250"/>
            <a:ext cx="7366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Apple Casual"/>
                <a:cs typeface="Apple Casual"/>
              </a:rPr>
              <a:t>Herschel </a:t>
            </a:r>
            <a:r>
              <a:rPr lang="fr-FR" sz="2400" b="1" dirty="0" err="1" smtClean="0">
                <a:latin typeface="Apple Casual"/>
                <a:cs typeface="Apple Casual"/>
              </a:rPr>
              <a:t>Extragalactic</a:t>
            </a:r>
            <a:r>
              <a:rPr lang="fr-FR" sz="2400" b="1" dirty="0" smtClean="0">
                <a:latin typeface="Apple Casual"/>
                <a:cs typeface="Apple Casual"/>
              </a:rPr>
              <a:t> </a:t>
            </a:r>
            <a:r>
              <a:rPr lang="fr-FR" sz="2400" b="1" dirty="0" err="1" smtClean="0">
                <a:latin typeface="Apple Casual"/>
                <a:cs typeface="Apple Casual"/>
              </a:rPr>
              <a:t>Legacy</a:t>
            </a:r>
            <a:r>
              <a:rPr lang="fr-FR" sz="2400" b="1" dirty="0" smtClean="0">
                <a:latin typeface="Apple Casual"/>
                <a:cs typeface="Apple Casual"/>
              </a:rPr>
              <a:t> Project  FP7/SPaCE</a:t>
            </a:r>
          </a:p>
          <a:p>
            <a:r>
              <a:rPr lang="fr-FR" sz="2400" dirty="0" smtClean="0"/>
              <a:t>                               P.I. </a:t>
            </a:r>
            <a:r>
              <a:rPr lang="fr-FR" sz="2400" dirty="0" err="1" smtClean="0"/>
              <a:t>Seb</a:t>
            </a:r>
            <a:r>
              <a:rPr lang="fr-FR" sz="2400" dirty="0" smtClean="0"/>
              <a:t> Oliver </a:t>
            </a:r>
            <a:endParaRPr lang="fr-FR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85455" cy="13854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49" y="2329934"/>
            <a:ext cx="952500" cy="9144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46" y="4871937"/>
            <a:ext cx="1170709" cy="95851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5455" y="4752685"/>
            <a:ext cx="2032000" cy="11303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64" y="6121400"/>
            <a:ext cx="2032000" cy="4699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909" y="3244334"/>
            <a:ext cx="1800648" cy="73085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909" y="4003385"/>
            <a:ext cx="2032000" cy="7493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64" y="1221509"/>
            <a:ext cx="865909" cy="865909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578841" y="3680219"/>
            <a:ext cx="5530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FF"/>
                </a:solidFill>
              </a:rPr>
              <a:t>A </a:t>
            </a:r>
            <a:r>
              <a:rPr lang="fr-FR" sz="2000" b="1" dirty="0" err="1" smtClean="0">
                <a:solidFill>
                  <a:srgbClr val="0000FF"/>
                </a:solidFill>
              </a:rPr>
              <a:t>census</a:t>
            </a:r>
            <a:r>
              <a:rPr lang="fr-FR" sz="2000" b="1" dirty="0" smtClean="0">
                <a:solidFill>
                  <a:srgbClr val="0000FF"/>
                </a:solidFill>
              </a:rPr>
              <a:t> of </a:t>
            </a:r>
            <a:r>
              <a:rPr lang="fr-FR" sz="2000" b="1" dirty="0" err="1" smtClean="0">
                <a:solidFill>
                  <a:srgbClr val="0000FF"/>
                </a:solidFill>
              </a:rPr>
              <a:t>galaxy</a:t>
            </a:r>
            <a:r>
              <a:rPr lang="fr-FR" sz="2000" b="1" dirty="0" smtClean="0">
                <a:solidFill>
                  <a:srgbClr val="0000FF"/>
                </a:solidFill>
              </a:rPr>
              <a:t> populations and </a:t>
            </a:r>
            <a:r>
              <a:rPr lang="fr-FR" sz="2000" b="1" dirty="0" err="1" smtClean="0">
                <a:solidFill>
                  <a:srgbClr val="0000FF"/>
                </a:solidFill>
              </a:rPr>
              <a:t>their</a:t>
            </a:r>
            <a:r>
              <a:rPr lang="fr-FR" sz="2000" b="1" dirty="0" smtClean="0">
                <a:solidFill>
                  <a:srgbClr val="0000FF"/>
                </a:solidFill>
              </a:rPr>
              <a:t> star formation </a:t>
            </a:r>
            <a:r>
              <a:rPr lang="fr-FR" sz="2000" b="1" dirty="0" err="1" smtClean="0">
                <a:solidFill>
                  <a:srgbClr val="0000FF"/>
                </a:solidFill>
              </a:rPr>
              <a:t>history</a:t>
            </a:r>
            <a:r>
              <a:rPr lang="fr-FR" sz="2000" b="1" dirty="0" smtClean="0">
                <a:solidFill>
                  <a:srgbClr val="0000FF"/>
                </a:solidFill>
              </a:rPr>
              <a:t>  </a:t>
            </a:r>
            <a:r>
              <a:rPr lang="fr-FR" sz="2000" b="1" dirty="0" err="1" smtClean="0">
                <a:solidFill>
                  <a:srgbClr val="0000FF"/>
                </a:solidFill>
              </a:rPr>
              <a:t>from</a:t>
            </a:r>
            <a:r>
              <a:rPr lang="fr-FR" sz="2000" b="1" dirty="0" smtClean="0">
                <a:solidFill>
                  <a:srgbClr val="0000FF"/>
                </a:solidFill>
              </a:rPr>
              <a:t> the local to the distant </a:t>
            </a:r>
            <a:r>
              <a:rPr lang="fr-FR" sz="2000" b="1" dirty="0" err="1" smtClean="0">
                <a:solidFill>
                  <a:srgbClr val="0000FF"/>
                </a:solidFill>
              </a:rPr>
              <a:t>universe</a:t>
            </a:r>
            <a:endParaRPr lang="fr-FR" sz="2000" b="1" dirty="0">
              <a:solidFill>
                <a:srgbClr val="0000FF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254664" y="4871937"/>
            <a:ext cx="51608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« </a:t>
            </a:r>
            <a:r>
              <a:rPr lang="fr-FR" dirty="0" err="1" smtClean="0"/>
              <a:t>Ultimate</a:t>
            </a:r>
            <a:r>
              <a:rPr lang="fr-FR" dirty="0" smtClean="0"/>
              <a:t> «  source extraction in all the </a:t>
            </a:r>
            <a:r>
              <a:rPr lang="fr-FR" dirty="0" err="1" smtClean="0"/>
              <a:t>cosmological</a:t>
            </a:r>
            <a:r>
              <a:rPr lang="fr-FR" dirty="0" smtClean="0"/>
              <a:t> Herschel </a:t>
            </a:r>
            <a:r>
              <a:rPr lang="fr-FR" dirty="0" err="1" smtClean="0"/>
              <a:t>fields</a:t>
            </a:r>
            <a:r>
              <a:rPr lang="fr-FR" dirty="0" smtClean="0"/>
              <a:t> (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HerMES</a:t>
            </a:r>
            <a:r>
              <a:rPr lang="fr-FR" dirty="0" smtClean="0"/>
              <a:t> and H-ATLAS </a:t>
            </a:r>
            <a:r>
              <a:rPr lang="fr-FR" dirty="0" err="1" smtClean="0"/>
              <a:t>surveys</a:t>
            </a:r>
            <a:r>
              <a:rPr lang="fr-FR" dirty="0" smtClean="0"/>
              <a:t>), UV to radio </a:t>
            </a:r>
            <a:r>
              <a:rPr lang="fr-FR" dirty="0" err="1" smtClean="0"/>
              <a:t>complementary</a:t>
            </a:r>
            <a:r>
              <a:rPr lang="fr-FR" dirty="0" smtClean="0"/>
              <a:t> data </a:t>
            </a:r>
          </a:p>
          <a:p>
            <a:r>
              <a:rPr lang="fr-FR" dirty="0" smtClean="0">
                <a:sym typeface="Wingdings"/>
              </a:rPr>
              <a:t>      </a:t>
            </a:r>
            <a:r>
              <a:rPr lang="fr-FR" sz="2000" dirty="0" smtClean="0">
                <a:sym typeface="Wingdings"/>
              </a:rPr>
              <a:t> </a:t>
            </a:r>
            <a:r>
              <a:rPr lang="fr-FR" sz="2000" dirty="0" err="1" smtClean="0">
                <a:sym typeface="Wingdings"/>
              </a:rPr>
              <a:t></a:t>
            </a:r>
            <a:r>
              <a:rPr lang="fr-FR" sz="2000" dirty="0" smtClean="0">
                <a:sym typeface="Wingdings"/>
              </a:rPr>
              <a:t> </a:t>
            </a:r>
            <a:r>
              <a:rPr lang="fr-FR" sz="2000" b="1" dirty="0" err="1" smtClean="0">
                <a:sym typeface="Wingdings"/>
              </a:rPr>
              <a:t>photo-z</a:t>
            </a:r>
            <a:r>
              <a:rPr lang="fr-FR" sz="2000" b="1" dirty="0" smtClean="0">
                <a:sym typeface="Wingdings"/>
              </a:rPr>
              <a:t>, SFR, M</a:t>
            </a:r>
            <a:r>
              <a:rPr lang="fr-FR" sz="2000" b="1" baseline="-25000" dirty="0" smtClean="0">
                <a:sym typeface="Wingdings"/>
              </a:rPr>
              <a:t>*</a:t>
            </a:r>
            <a:r>
              <a:rPr lang="fr-FR" sz="2000" b="1" dirty="0" smtClean="0">
                <a:sym typeface="Wingdings"/>
              </a:rPr>
              <a:t> for all the sources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85091" y="3255818"/>
            <a:ext cx="3786909" cy="86068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475182" y="2990273"/>
            <a:ext cx="1270000" cy="2655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114636" y="3255818"/>
            <a:ext cx="3572164" cy="43872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23636" y="1627909"/>
            <a:ext cx="7763164" cy="6003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90157" y="3220588"/>
            <a:ext cx="8892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3366FF"/>
                </a:solidFill>
              </a:rPr>
              <a:t>Calzetti</a:t>
            </a:r>
            <a:r>
              <a:rPr lang="fr-FR" b="1" dirty="0" smtClean="0">
                <a:solidFill>
                  <a:srgbClr val="3366FF"/>
                </a:solidFill>
              </a:rPr>
              <a:t>&amp; </a:t>
            </a:r>
            <a:r>
              <a:rPr lang="fr-FR" b="1" dirty="0" err="1" smtClean="0">
                <a:solidFill>
                  <a:srgbClr val="3366FF"/>
                </a:solidFill>
              </a:rPr>
              <a:t>modified</a:t>
            </a:r>
            <a:r>
              <a:rPr lang="fr-FR" b="1" dirty="0" smtClean="0">
                <a:solidFill>
                  <a:srgbClr val="3366FF"/>
                </a:solidFill>
              </a:rPr>
              <a:t>, Double Power </a:t>
            </a:r>
            <a:r>
              <a:rPr lang="fr-FR" b="1" dirty="0" err="1" smtClean="0">
                <a:solidFill>
                  <a:srgbClr val="3366FF"/>
                </a:solidFill>
              </a:rPr>
              <a:t>law</a:t>
            </a:r>
            <a:r>
              <a:rPr lang="fr-FR" b="1" dirty="0" smtClean="0">
                <a:solidFill>
                  <a:srgbClr val="3366FF"/>
                </a:solidFill>
              </a:rPr>
              <a:t>                                  GRASIL</a:t>
            </a:r>
          </a:p>
          <a:p>
            <a:r>
              <a:rPr lang="fr-FR" b="1" dirty="0" smtClean="0">
                <a:solidFill>
                  <a:srgbClr val="3366FF"/>
                </a:solidFill>
              </a:rPr>
              <a:t>            </a:t>
            </a:r>
            <a:r>
              <a:rPr lang="fr-FR" b="1" dirty="0" err="1" smtClean="0">
                <a:solidFill>
                  <a:srgbClr val="3366FF"/>
                </a:solidFill>
              </a:rPr>
              <a:t>cigale.lam.fr</a:t>
            </a:r>
            <a:r>
              <a:rPr lang="fr-FR" b="1" dirty="0" smtClean="0">
                <a:solidFill>
                  <a:srgbClr val="3366FF"/>
                </a:solidFill>
              </a:rPr>
              <a:t>                                                   </a:t>
            </a:r>
            <a:r>
              <a:rPr lang="fr-FR" b="1" dirty="0" err="1" smtClean="0">
                <a:solidFill>
                  <a:srgbClr val="3366FF"/>
                </a:solidFill>
              </a:rPr>
              <a:t>adlibitum.oats.inaf.it/silva/grasil/grasil.html</a:t>
            </a: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5091" y="2667000"/>
            <a:ext cx="3786909" cy="5888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90157" y="2511976"/>
            <a:ext cx="4110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Physically-motivated</a:t>
            </a:r>
            <a:r>
              <a:rPr lang="fr-FR" sz="2000" b="1" dirty="0" smtClean="0"/>
              <a:t> SED </a:t>
            </a:r>
            <a:r>
              <a:rPr lang="fr-FR" sz="2000" b="1" dirty="0" err="1" smtClean="0"/>
              <a:t>modelling</a:t>
            </a:r>
            <a:endParaRPr lang="fr-FR" sz="20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34020" y="18895"/>
            <a:ext cx="7391617" cy="193899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endParaRPr lang="fr-FR" sz="2400" b="1" dirty="0" smtClean="0">
              <a:solidFill>
                <a:srgbClr val="000000"/>
              </a:solidFill>
            </a:endParaRPr>
          </a:p>
          <a:p>
            <a:pPr algn="ctr"/>
            <a:r>
              <a:rPr lang="fr-FR" sz="2400" b="1" dirty="0" err="1" smtClean="0">
                <a:solidFill>
                  <a:srgbClr val="000000"/>
                </a:solidFill>
                <a:latin typeface="Apple Casual"/>
                <a:cs typeface="Apple Casual"/>
              </a:rPr>
              <a:t>UV-to-FIR</a:t>
            </a:r>
            <a:r>
              <a:rPr lang="fr-FR" sz="2400" b="1" dirty="0" smtClean="0">
                <a:solidFill>
                  <a:srgbClr val="000000"/>
                </a:solidFill>
                <a:latin typeface="Apple Casual"/>
                <a:cs typeface="Apple Casual"/>
              </a:rPr>
              <a:t> SED </a:t>
            </a:r>
            <a:r>
              <a:rPr lang="fr-FR" sz="2400" b="1" dirty="0" err="1" smtClean="0">
                <a:solidFill>
                  <a:srgbClr val="000000"/>
                </a:solidFill>
                <a:latin typeface="Apple Casual"/>
                <a:cs typeface="Apple Casual"/>
              </a:rPr>
              <a:t>fitting</a:t>
            </a:r>
            <a:r>
              <a:rPr lang="fr-FR" sz="2400" b="1" dirty="0" smtClean="0">
                <a:solidFill>
                  <a:srgbClr val="000000"/>
                </a:solidFill>
                <a:latin typeface="Apple Casual"/>
                <a:cs typeface="Apple Casual"/>
              </a:rPr>
              <a:t> </a:t>
            </a:r>
          </a:p>
          <a:p>
            <a:pPr algn="ctr"/>
            <a:r>
              <a:rPr lang="fr-FR" sz="2400" b="1" dirty="0" err="1" smtClean="0">
                <a:solidFill>
                  <a:srgbClr val="000000"/>
                </a:solidFill>
                <a:latin typeface="Apple Casual"/>
                <a:cs typeface="Apple Casual"/>
              </a:rPr>
              <a:t>comparison</a:t>
            </a:r>
            <a:r>
              <a:rPr lang="fr-FR" sz="2400" b="1" dirty="0" smtClean="0">
                <a:solidFill>
                  <a:srgbClr val="000000"/>
                </a:solidFill>
                <a:latin typeface="Apple Casual"/>
                <a:cs typeface="Apple Casual"/>
              </a:rPr>
              <a:t>  </a:t>
            </a:r>
            <a:r>
              <a:rPr lang="fr-FR" sz="2400" b="1" dirty="0" err="1" smtClean="0">
                <a:solidFill>
                  <a:srgbClr val="000000"/>
                </a:solidFill>
                <a:latin typeface="Apple Casual"/>
                <a:cs typeface="Apple Casual"/>
              </a:rPr>
              <a:t>with</a:t>
            </a:r>
            <a:r>
              <a:rPr lang="fr-FR" sz="2400" b="1" dirty="0" smtClean="0">
                <a:solidFill>
                  <a:srgbClr val="000000"/>
                </a:solidFill>
                <a:latin typeface="Apple Casual"/>
                <a:cs typeface="Apple Casual"/>
              </a:rPr>
              <a:t> radiative </a:t>
            </a:r>
            <a:r>
              <a:rPr lang="fr-FR" sz="2400" b="1" dirty="0" err="1" smtClean="0">
                <a:solidFill>
                  <a:srgbClr val="000000"/>
                </a:solidFill>
                <a:latin typeface="Apple Casual"/>
                <a:cs typeface="Apple Casual"/>
              </a:rPr>
              <a:t>transfer</a:t>
            </a:r>
            <a:r>
              <a:rPr lang="fr-FR" sz="2400" b="1" dirty="0" smtClean="0">
                <a:solidFill>
                  <a:srgbClr val="000000"/>
                </a:solidFill>
                <a:latin typeface="Apple Casual"/>
                <a:cs typeface="Apple Casual"/>
              </a:rPr>
              <a:t> </a:t>
            </a:r>
            <a:r>
              <a:rPr lang="fr-FR" sz="2400" b="1" dirty="0" err="1" smtClean="0">
                <a:solidFill>
                  <a:srgbClr val="000000"/>
                </a:solidFill>
                <a:latin typeface="Apple Casual"/>
                <a:cs typeface="Apple Casual"/>
              </a:rPr>
              <a:t>modelling</a:t>
            </a:r>
            <a:endParaRPr lang="fr-FR" sz="2400" b="1" dirty="0" smtClean="0">
              <a:solidFill>
                <a:srgbClr val="000000"/>
              </a:solidFill>
              <a:latin typeface="Apple Casual"/>
              <a:cs typeface="Apple Casual"/>
            </a:endParaRPr>
          </a:p>
          <a:p>
            <a:pPr algn="ctr"/>
            <a:r>
              <a:rPr lang="fr-FR" sz="2400" i="1" dirty="0" smtClean="0"/>
              <a:t>Lo Faro et al. to </a:t>
            </a:r>
            <a:r>
              <a:rPr lang="fr-FR" sz="2400" i="1" dirty="0" err="1" smtClean="0"/>
              <a:t>be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submitted</a:t>
            </a:r>
            <a:endParaRPr lang="fr-FR" sz="2400" dirty="0" smtClean="0">
              <a:solidFill>
                <a:srgbClr val="000000"/>
              </a:solidFill>
            </a:endParaRPr>
          </a:p>
          <a:p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969163" y="2558384"/>
            <a:ext cx="3717637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Radiation </a:t>
            </a:r>
            <a:r>
              <a:rPr lang="fr-FR" sz="2000" b="1" dirty="0" err="1" smtClean="0"/>
              <a:t>transfer</a:t>
            </a:r>
            <a:r>
              <a:rPr lang="fr-FR" sz="2000" b="1" dirty="0" smtClean="0"/>
              <a:t> SED </a:t>
            </a:r>
            <a:r>
              <a:rPr lang="fr-FR" sz="2000" b="1" dirty="0" err="1" smtClean="0"/>
              <a:t>modelling</a:t>
            </a:r>
            <a:endParaRPr lang="fr-FR" sz="2000" b="1" dirty="0" smtClean="0"/>
          </a:p>
          <a:p>
            <a:endParaRPr lang="fr-FR" sz="20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3371850" y="1742965"/>
            <a:ext cx="24003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FR" b="1" i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1766895" y="5386606"/>
            <a:ext cx="5910039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Z~1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/>
              <a:t>LIRGs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and </a:t>
            </a:r>
            <a:r>
              <a:rPr lang="fr-FR" dirty="0" smtClean="0">
                <a:solidFill>
                  <a:srgbClr val="000000"/>
                </a:solidFill>
              </a:rPr>
              <a:t>Z~2 </a:t>
            </a:r>
            <a:r>
              <a:rPr lang="fr-FR" dirty="0" err="1" smtClean="0">
                <a:solidFill>
                  <a:srgbClr val="000000"/>
                </a:solidFill>
              </a:rPr>
              <a:t>ULIRGs</a:t>
            </a:r>
            <a:r>
              <a:rPr lang="fr-FR" dirty="0" smtClean="0">
                <a:solidFill>
                  <a:srgbClr val="000000"/>
                </a:solidFill>
              </a:rPr>
              <a:t>) (</a:t>
            </a:r>
            <a:r>
              <a:rPr lang="fr-FR" dirty="0" err="1" smtClean="0">
                <a:solidFill>
                  <a:srgbClr val="000000"/>
                </a:solidFill>
              </a:rPr>
              <a:t>from</a:t>
            </a:r>
            <a:r>
              <a:rPr lang="fr-FR" dirty="0" smtClean="0">
                <a:solidFill>
                  <a:srgbClr val="000000"/>
                </a:solidFill>
              </a:rPr>
              <a:t> Lo Faro+13,15)</a:t>
            </a:r>
          </a:p>
          <a:p>
            <a:r>
              <a:rPr lang="fr-FR" dirty="0" err="1" smtClean="0">
                <a:solidFill>
                  <a:srgbClr val="000000"/>
                </a:solidFill>
              </a:rPr>
              <a:t>Nearby</a:t>
            </a:r>
            <a:r>
              <a:rPr lang="fr-FR" dirty="0" smtClean="0">
                <a:solidFill>
                  <a:srgbClr val="000000"/>
                </a:solidFill>
              </a:rPr>
              <a:t> (U)</a:t>
            </a:r>
            <a:r>
              <a:rPr lang="fr-FR" dirty="0" err="1" smtClean="0">
                <a:solidFill>
                  <a:srgbClr val="000000"/>
                </a:solidFill>
              </a:rPr>
              <a:t>LIRGs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from</a:t>
            </a:r>
            <a:r>
              <a:rPr lang="fr-FR" dirty="0" smtClean="0">
                <a:solidFill>
                  <a:srgbClr val="000000"/>
                </a:solidFill>
              </a:rPr>
              <a:t> the GOALS </a:t>
            </a:r>
            <a:r>
              <a:rPr lang="fr-FR" dirty="0" err="1" smtClean="0">
                <a:solidFill>
                  <a:srgbClr val="000000"/>
                </a:solidFill>
              </a:rPr>
              <a:t>sample</a:t>
            </a:r>
            <a:r>
              <a:rPr lang="fr-FR" dirty="0" smtClean="0">
                <a:solidFill>
                  <a:srgbClr val="000000"/>
                </a:solidFill>
              </a:rPr>
              <a:t> (Armus+09)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475182" y="2228273"/>
            <a:ext cx="287501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3124200" y="5409286"/>
            <a:ext cx="1207541" cy="430929"/>
          </a:xfrm>
          <a:prstGeom prst="ellipse">
            <a:avLst/>
          </a:prstGeom>
          <a:solidFill>
            <a:srgbClr val="FFFF00">
              <a:alpha val="31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617" y="274638"/>
            <a:ext cx="1533711" cy="1336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fi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8445" y="932748"/>
            <a:ext cx="8089414" cy="6045995"/>
          </a:xfrm>
          <a:prstGeom prst="rect">
            <a:avLst/>
          </a:prstGeom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  <p:pic>
        <p:nvPicPr>
          <p:cNvPr id="10" name="Image 9" descr="Screen Shot 2016-06-16 at 19.21.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855096" y="1281445"/>
            <a:ext cx="5881172" cy="560903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203154" y="815469"/>
            <a:ext cx="67777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Grasil</a:t>
            </a:r>
            <a:r>
              <a:rPr lang="fr-FR" dirty="0" smtClean="0"/>
              <a:t>  </a:t>
            </a:r>
            <a:r>
              <a:rPr lang="fr-FR" dirty="0" smtClean="0">
                <a:solidFill>
                  <a:srgbClr val="0000FF"/>
                </a:solidFill>
              </a:rPr>
              <a:t>power </a:t>
            </a:r>
            <a:r>
              <a:rPr lang="fr-FR" dirty="0" err="1" smtClean="0">
                <a:solidFill>
                  <a:srgbClr val="0000FF"/>
                </a:solidFill>
              </a:rPr>
              <a:t>law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fixed</a:t>
            </a:r>
            <a:r>
              <a:rPr lang="fr-FR" dirty="0" smtClean="0">
                <a:solidFill>
                  <a:srgbClr val="0000FF"/>
                </a:solidFill>
              </a:rPr>
              <a:t>  </a:t>
            </a:r>
            <a:r>
              <a:rPr lang="fr-FR" b="1" u="sng" dirty="0" smtClean="0">
                <a:solidFill>
                  <a:srgbClr val="008000"/>
                </a:solidFill>
              </a:rPr>
              <a:t>power </a:t>
            </a:r>
            <a:r>
              <a:rPr lang="fr-FR" b="1" u="sng" dirty="0" err="1" smtClean="0">
                <a:solidFill>
                  <a:srgbClr val="008000"/>
                </a:solidFill>
              </a:rPr>
              <a:t>law</a:t>
            </a:r>
            <a:r>
              <a:rPr lang="fr-FR" b="1" u="sng" dirty="0" smtClean="0">
                <a:solidFill>
                  <a:srgbClr val="008000"/>
                </a:solidFill>
              </a:rPr>
              <a:t> free  </a:t>
            </a:r>
            <a:r>
              <a:rPr lang="fr-FR" dirty="0" smtClean="0">
                <a:solidFill>
                  <a:srgbClr val="FF0000"/>
                </a:solidFill>
              </a:rPr>
              <a:t>Calzetti+00    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Buat+11     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28700" y="5375267"/>
            <a:ext cx="22317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408000"/>
                </a:solidFill>
              </a:rPr>
              <a:t>n</a:t>
            </a:r>
            <a:r>
              <a:rPr lang="fr-FR" baseline="30000" dirty="0" err="1" smtClean="0">
                <a:solidFill>
                  <a:srgbClr val="408000"/>
                </a:solidFill>
              </a:rPr>
              <a:t>ISM</a:t>
            </a:r>
            <a:r>
              <a:rPr lang="fr-FR" dirty="0" smtClean="0">
                <a:solidFill>
                  <a:srgbClr val="408000"/>
                </a:solidFill>
              </a:rPr>
              <a:t>= -0.48 &amp; </a:t>
            </a:r>
            <a:r>
              <a:rPr lang="fr-FR" dirty="0" err="1" smtClean="0">
                <a:solidFill>
                  <a:srgbClr val="408000"/>
                </a:solidFill>
              </a:rPr>
              <a:t>n</a:t>
            </a:r>
            <a:r>
              <a:rPr lang="fr-FR" baseline="30000" dirty="0" err="1" smtClean="0">
                <a:solidFill>
                  <a:srgbClr val="408000"/>
                </a:solidFill>
              </a:rPr>
              <a:t>BC</a:t>
            </a:r>
            <a:r>
              <a:rPr lang="fr-FR" baseline="-25000" dirty="0" smtClean="0">
                <a:solidFill>
                  <a:srgbClr val="408000"/>
                </a:solidFill>
              </a:rPr>
              <a:t> </a:t>
            </a:r>
            <a:r>
              <a:rPr lang="fr-FR" dirty="0" smtClean="0">
                <a:solidFill>
                  <a:srgbClr val="408000"/>
                </a:solidFill>
              </a:rPr>
              <a:t>=-0.8</a:t>
            </a:r>
            <a:endParaRPr lang="fr-FR" dirty="0">
              <a:solidFill>
                <a:srgbClr val="4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97686" y="1860651"/>
            <a:ext cx="36945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Flattening</a:t>
            </a:r>
            <a:r>
              <a:rPr lang="fr-FR" i="1" dirty="0" smtClean="0"/>
              <a:t> of the </a:t>
            </a:r>
            <a:r>
              <a:rPr lang="fr-FR" i="1" dirty="0" err="1" smtClean="0"/>
              <a:t>attenuation</a:t>
            </a:r>
            <a:r>
              <a:rPr lang="fr-FR" i="1" dirty="0" smtClean="0"/>
              <a:t> </a:t>
            </a:r>
            <a:r>
              <a:rPr lang="fr-FR" i="1" dirty="0" err="1" smtClean="0"/>
              <a:t>curve</a:t>
            </a:r>
            <a:r>
              <a:rPr lang="fr-FR" i="1" dirty="0" smtClean="0"/>
              <a:t> in  </a:t>
            </a:r>
            <a:r>
              <a:rPr lang="fr-FR" i="1" dirty="0" err="1" smtClean="0"/>
              <a:t>high</a:t>
            </a:r>
            <a:r>
              <a:rPr lang="fr-FR" i="1" dirty="0" smtClean="0"/>
              <a:t> </a:t>
            </a:r>
            <a:r>
              <a:rPr lang="fr-FR" i="1" dirty="0" err="1" smtClean="0"/>
              <a:t>attenuated</a:t>
            </a:r>
            <a:r>
              <a:rPr lang="fr-FR" i="1" dirty="0" smtClean="0"/>
              <a:t> </a:t>
            </a:r>
            <a:r>
              <a:rPr lang="fr-FR" i="1" dirty="0" err="1" smtClean="0"/>
              <a:t>objects</a:t>
            </a:r>
            <a:endParaRPr lang="fr-FR" i="1" dirty="0" smtClean="0"/>
          </a:p>
          <a:p>
            <a:pPr>
              <a:buFont typeface="Wingdings" pitchFamily="-103" charset="2"/>
              <a:buChar char="à"/>
            </a:pPr>
            <a:r>
              <a:rPr lang="fr-FR" i="1" dirty="0" smtClean="0">
                <a:sym typeface="Wingdings"/>
              </a:rPr>
              <a:t>In </a:t>
            </a:r>
            <a:r>
              <a:rPr lang="fr-FR" i="1" dirty="0" smtClean="0"/>
              <a:t> agreement </a:t>
            </a:r>
            <a:r>
              <a:rPr lang="fr-FR" i="1" dirty="0" err="1" smtClean="0"/>
              <a:t>with</a:t>
            </a:r>
            <a:r>
              <a:rPr lang="fr-FR" i="1" dirty="0" smtClean="0"/>
              <a:t> </a:t>
            </a:r>
            <a:r>
              <a:rPr lang="fr-FR" i="1" dirty="0" err="1" smtClean="0"/>
              <a:t>Chevallard</a:t>
            </a:r>
            <a:r>
              <a:rPr lang="fr-FR" i="1" dirty="0" smtClean="0"/>
              <a:t> et al. 2013</a:t>
            </a:r>
            <a:r>
              <a:rPr lang="fr-FR" dirty="0" smtClean="0"/>
              <a:t>: </a:t>
            </a:r>
          </a:p>
          <a:p>
            <a:endParaRPr lang="fr-FR" dirty="0" smtClean="0"/>
          </a:p>
          <a:p>
            <a:r>
              <a:rPr lang="fr-FR" dirty="0" smtClean="0"/>
              <a:t>Compilation of Radiative Transfer </a:t>
            </a:r>
            <a:r>
              <a:rPr lang="fr-FR" dirty="0" err="1" smtClean="0"/>
              <a:t>modeling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, </a:t>
            </a:r>
            <a:r>
              <a:rPr lang="fr-FR" dirty="0" err="1" smtClean="0"/>
              <a:t>confirming</a:t>
            </a:r>
            <a:r>
              <a:rPr lang="fr-FR" dirty="0" smtClean="0"/>
              <a:t> GRASIL </a:t>
            </a:r>
            <a:r>
              <a:rPr lang="fr-FR" dirty="0" err="1" smtClean="0"/>
              <a:t>calculations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 err="1" smtClean="0">
                <a:sym typeface="Wingdings"/>
              </a:rPr>
              <a:t></a:t>
            </a:r>
            <a:r>
              <a:rPr lang="fr-FR" dirty="0" smtClean="0">
                <a:sym typeface="Wingdings"/>
              </a:rPr>
              <a:t> All </a:t>
            </a:r>
            <a:r>
              <a:rPr lang="fr-FR" dirty="0" err="1" smtClean="0">
                <a:sym typeface="Wingdings"/>
              </a:rPr>
              <a:t>predict</a:t>
            </a:r>
            <a:r>
              <a:rPr lang="fr-FR" dirty="0" smtClean="0">
                <a:sym typeface="Wingdings"/>
              </a:rPr>
              <a:t> </a:t>
            </a:r>
            <a:r>
              <a:rPr lang="fr-FR" dirty="0" smtClean="0"/>
              <a:t>a </a:t>
            </a:r>
            <a:r>
              <a:rPr lang="fr-FR" dirty="0" err="1" smtClean="0"/>
              <a:t>grayer</a:t>
            </a:r>
            <a:r>
              <a:rPr lang="fr-FR" dirty="0" smtClean="0"/>
              <a:t> </a:t>
            </a:r>
            <a:r>
              <a:rPr lang="fr-FR" dirty="0" err="1" smtClean="0"/>
              <a:t>attenuation</a:t>
            </a:r>
            <a:r>
              <a:rPr lang="fr-FR" dirty="0" smtClean="0"/>
              <a:t>  for an </a:t>
            </a:r>
            <a:r>
              <a:rPr lang="fr-FR" dirty="0" err="1" smtClean="0"/>
              <a:t>increasing</a:t>
            </a:r>
            <a:r>
              <a:rPr lang="fr-FR" dirty="0" smtClean="0"/>
              <a:t> </a:t>
            </a:r>
            <a:r>
              <a:rPr lang="fr-FR" dirty="0" err="1" smtClean="0"/>
              <a:t>attenuation</a:t>
            </a:r>
            <a:r>
              <a:rPr lang="fr-FR" dirty="0" smtClean="0"/>
              <a:t> 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                  </a:t>
            </a:r>
            <a:endParaRPr lang="fr-FR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 r="49711"/>
          <a:stretch>
            <a:fillRect/>
          </a:stretch>
        </p:blipFill>
        <p:spPr bwMode="auto">
          <a:xfrm>
            <a:off x="4885796" y="621770"/>
            <a:ext cx="3547004" cy="539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6" name="Connecteur droit 5"/>
          <p:cNvCxnSpPr/>
          <p:nvPr/>
        </p:nvCxnSpPr>
        <p:spPr>
          <a:xfrm>
            <a:off x="5272931" y="2619592"/>
            <a:ext cx="2959646" cy="1588"/>
          </a:xfrm>
          <a:prstGeom prst="line">
            <a:avLst/>
          </a:prstGeom>
          <a:ln w="19050" cap="flat" cmpd="sng" algn="ctr">
            <a:solidFill>
              <a:srgbClr val="3366FF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reen Shot 2016-02-24 at 16.06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282" r="5075"/>
          <a:stretch>
            <a:fillRect/>
          </a:stretch>
        </p:blipFill>
        <p:spPr>
          <a:xfrm>
            <a:off x="46332" y="885466"/>
            <a:ext cx="4671201" cy="3831627"/>
          </a:xfrm>
          <a:prstGeom prst="rect">
            <a:avLst/>
          </a:prstGeom>
        </p:spPr>
      </p:pic>
      <p:pic>
        <p:nvPicPr>
          <p:cNvPr id="3" name="Image 2" descr="Screen Shot 2016-02-24 at 16.06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121" r="6465"/>
          <a:stretch>
            <a:fillRect/>
          </a:stretch>
        </p:blipFill>
        <p:spPr>
          <a:xfrm>
            <a:off x="4717533" y="983627"/>
            <a:ext cx="4426467" cy="3708188"/>
          </a:xfrm>
          <a:prstGeom prst="rect">
            <a:avLst/>
          </a:prstGeom>
        </p:spPr>
      </p:pic>
      <p:pic>
        <p:nvPicPr>
          <p:cNvPr id="4" name="Image 3" descr="Screen Shot 2016-02-24 at 16.02.0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1151" y="4766009"/>
            <a:ext cx="2205284" cy="2037392"/>
          </a:xfrm>
          <a:prstGeom prst="rect">
            <a:avLst/>
          </a:prstGeom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202604" y="4924835"/>
            <a:ext cx="5941396" cy="165791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6440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9pPr>
          </a:lstStyle>
          <a:p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A larger amount of attenuation at longer wavelengths (NIR)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than allowed by Calzetti+00 att. </a:t>
            </a:r>
            <a:r>
              <a:rPr lang="en-US" sz="2000" dirty="0">
                <a:latin typeface="+mn-lt"/>
              </a:rPr>
              <a:t>l</a:t>
            </a:r>
            <a:r>
              <a:rPr lang="en-US" sz="2000" dirty="0" smtClean="0">
                <a:latin typeface="+mn-lt"/>
              </a:rPr>
              <a:t>aw. </a:t>
            </a:r>
          </a:p>
          <a:p>
            <a:r>
              <a:rPr lang="en-US" sz="2000" dirty="0" smtClean="0">
                <a:latin typeface="+mn-lt"/>
              </a:rPr>
              <a:t>(</a:t>
            </a:r>
            <a:r>
              <a:rPr lang="en-US" sz="2000" i="1" dirty="0" smtClean="0">
                <a:latin typeface="+mn-lt"/>
              </a:rPr>
              <a:t>Mitchell+13, </a:t>
            </a:r>
            <a:r>
              <a:rPr lang="en-US" sz="2000" i="1" dirty="0" err="1" smtClean="0">
                <a:latin typeface="+mn-lt"/>
              </a:rPr>
              <a:t>Da</a:t>
            </a:r>
            <a:r>
              <a:rPr lang="en-US" sz="2000" i="1" dirty="0" smtClean="0">
                <a:latin typeface="+mn-lt"/>
              </a:rPr>
              <a:t> Cunha+10</a:t>
            </a:r>
            <a:r>
              <a:rPr lang="en-US" sz="2000" dirty="0" smtClean="0">
                <a:latin typeface="+mn-lt"/>
              </a:rPr>
              <a:t>)</a:t>
            </a:r>
          </a:p>
          <a:p>
            <a:pPr>
              <a:buFont typeface="Wingdings" pitchFamily="-103" charset="2"/>
              <a:buChar char="à"/>
            </a:pPr>
            <a:r>
              <a:rPr lang="fr-FR" sz="2000" b="1" dirty="0" smtClean="0">
                <a:latin typeface="+mn-lt"/>
                <a:sym typeface="Wingdings"/>
              </a:rPr>
              <a:t>Affects the </a:t>
            </a:r>
            <a:r>
              <a:rPr lang="fr-FR" sz="2000" b="1" dirty="0" err="1" smtClean="0">
                <a:latin typeface="+mn-lt"/>
                <a:sym typeface="Wingdings"/>
              </a:rPr>
              <a:t>determination</a:t>
            </a:r>
            <a:r>
              <a:rPr lang="fr-FR" sz="2000" b="1" dirty="0" smtClean="0">
                <a:latin typeface="+mn-lt"/>
                <a:sym typeface="Wingdings"/>
              </a:rPr>
              <a:t> of the </a:t>
            </a:r>
            <a:r>
              <a:rPr lang="fr-FR" sz="2000" b="1" dirty="0" err="1" smtClean="0">
                <a:latin typeface="+mn-lt"/>
                <a:sym typeface="Wingdings"/>
              </a:rPr>
              <a:t>stellar</a:t>
            </a:r>
            <a:r>
              <a:rPr lang="fr-FR" sz="2000" b="1" dirty="0" smtClean="0">
                <a:latin typeface="+mn-lt"/>
                <a:sym typeface="Wingdings"/>
              </a:rPr>
              <a:t> mass</a:t>
            </a:r>
          </a:p>
          <a:p>
            <a:r>
              <a:rPr lang="fr-FR" sz="2000" b="1" dirty="0" smtClean="0">
                <a:latin typeface="+mn-lt"/>
                <a:sym typeface="Wingdings"/>
              </a:rPr>
              <a:t>(</a:t>
            </a:r>
            <a:r>
              <a:rPr lang="fr-FR" sz="2000" i="1" dirty="0" smtClean="0">
                <a:latin typeface="+mn-lt"/>
                <a:sym typeface="Wingdings"/>
              </a:rPr>
              <a:t>Mitchell+13, Lo faro+13</a:t>
            </a:r>
            <a:r>
              <a:rPr lang="fr-FR" sz="2000" b="1" dirty="0" smtClean="0">
                <a:latin typeface="+mn-lt"/>
                <a:sym typeface="Wingdings"/>
              </a:rPr>
              <a:t>)</a:t>
            </a:r>
            <a:endParaRPr lang="en-US" b="1" dirty="0">
              <a:latin typeface="+mn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420258" y="1265724"/>
            <a:ext cx="237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Calzetti+00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332" y="24155"/>
            <a:ext cx="93594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b="1" dirty="0" smtClean="0">
                <a:solidFill>
                  <a:srgbClr val="000000"/>
                </a:solidFill>
              </a:rPr>
              <a:t>How do </a:t>
            </a:r>
            <a:r>
              <a:rPr lang="fr-FR" sz="2500" b="1" dirty="0" err="1" smtClean="0">
                <a:solidFill>
                  <a:srgbClr val="000000"/>
                </a:solidFill>
              </a:rPr>
              <a:t>these</a:t>
            </a:r>
            <a:r>
              <a:rPr lang="fr-FR" sz="2500" b="1" dirty="0" smtClean="0">
                <a:solidFill>
                  <a:srgbClr val="000000"/>
                </a:solidFill>
              </a:rPr>
              <a:t> ``flatter’’ </a:t>
            </a:r>
            <a:r>
              <a:rPr lang="fr-FR" sz="2500" b="1" dirty="0" err="1" smtClean="0">
                <a:solidFill>
                  <a:srgbClr val="000000"/>
                </a:solidFill>
              </a:rPr>
              <a:t>attenuation</a:t>
            </a:r>
            <a:r>
              <a:rPr lang="fr-FR" sz="2500" b="1" dirty="0" smtClean="0">
                <a:solidFill>
                  <a:srgbClr val="000000"/>
                </a:solidFill>
              </a:rPr>
              <a:t> </a:t>
            </a:r>
            <a:r>
              <a:rPr lang="fr-FR" sz="2500" b="1" dirty="0" err="1" smtClean="0">
                <a:solidFill>
                  <a:srgbClr val="000000"/>
                </a:solidFill>
              </a:rPr>
              <a:t>curves</a:t>
            </a:r>
            <a:r>
              <a:rPr lang="fr-FR" sz="2500" b="1" dirty="0" smtClean="0">
                <a:solidFill>
                  <a:srgbClr val="000000"/>
                </a:solidFill>
              </a:rPr>
              <a:t> affect the SED ?</a:t>
            </a:r>
            <a:endParaRPr lang="fr-FR" sz="2500" b="1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20278" y="2346317"/>
            <a:ext cx="2017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attenuation in</a:t>
            </a:r>
            <a:r>
              <a:rPr lang="en-US" dirty="0" smtClean="0">
                <a:solidFill>
                  <a:srgbClr val="FF0000"/>
                </a:solidFill>
              </a:rPr>
              <a:t> NIR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8763" y="6087909"/>
            <a:ext cx="985703" cy="5209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>
          <a:xfrm>
            <a:off x="3124200" y="6409822"/>
            <a:ext cx="2895600" cy="365125"/>
          </a:xfrm>
        </p:spPr>
        <p:txBody>
          <a:bodyPr/>
          <a:lstStyle/>
          <a:p>
            <a:r>
              <a:rPr lang="fr-FR" smtClean="0"/>
              <a:t>JWST@ROE, Edinburgh, july 2016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920278" y="1265724"/>
            <a:ext cx="160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n</a:t>
            </a:r>
            <a:r>
              <a:rPr lang="fr-FR" baseline="30000" dirty="0" err="1" smtClean="0">
                <a:solidFill>
                  <a:srgbClr val="FF0000"/>
                </a:solidFill>
              </a:rPr>
              <a:t>ISM</a:t>
            </a:r>
            <a:r>
              <a:rPr lang="fr-FR" dirty="0" smtClean="0">
                <a:solidFill>
                  <a:srgbClr val="FF0000"/>
                </a:solidFill>
              </a:rPr>
              <a:t>=</a:t>
            </a:r>
            <a:r>
              <a:rPr lang="fr-FR" dirty="0" err="1" smtClean="0">
                <a:solidFill>
                  <a:srgbClr val="FF0000"/>
                </a:solidFill>
              </a:rPr>
              <a:t>n</a:t>
            </a:r>
            <a:r>
              <a:rPr lang="fr-FR" baseline="30000" dirty="0" err="1" smtClean="0">
                <a:solidFill>
                  <a:srgbClr val="FF0000"/>
                </a:solidFill>
              </a:rPr>
              <a:t>BC</a:t>
            </a:r>
            <a:r>
              <a:rPr lang="fr-FR" dirty="0" smtClean="0">
                <a:solidFill>
                  <a:srgbClr val="FF0000"/>
                </a:solidFill>
              </a:rPr>
              <a:t>=-0.5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784466" y="5528735"/>
            <a:ext cx="89946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6520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Outline</a:t>
            </a:r>
            <a:endParaRPr lang="fr-FR" dirty="0">
              <a:solidFill>
                <a:srgbClr val="0000FF"/>
              </a:solidFill>
              <a:latin typeface="Apple Casual"/>
              <a:cs typeface="Apple Casu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chemeClr val="tx1">
                    <a:alpha val="34000"/>
                  </a:schemeClr>
                </a:solidFill>
              </a:rPr>
              <a:t>The </a:t>
            </a:r>
            <a:r>
              <a:rPr lang="fr-FR" b="1" dirty="0" err="1" smtClean="0">
                <a:solidFill>
                  <a:schemeClr val="tx1">
                    <a:alpha val="34000"/>
                  </a:schemeClr>
                </a:solidFill>
              </a:rPr>
              <a:t>attenuation</a:t>
            </a:r>
            <a:r>
              <a:rPr lang="fr-FR" b="1" dirty="0" smtClean="0">
                <a:solidFill>
                  <a:schemeClr val="tx1">
                    <a:alpha val="34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tx1">
                    <a:alpha val="34000"/>
                  </a:schemeClr>
                </a:solidFill>
              </a:rPr>
              <a:t>law</a:t>
            </a:r>
            <a:r>
              <a:rPr lang="fr-FR" dirty="0" smtClean="0">
                <a:solidFill>
                  <a:schemeClr val="tx1">
                    <a:alpha val="34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alpha val="34000"/>
                  </a:schemeClr>
                </a:solidFill>
              </a:rPr>
              <a:t>from</a:t>
            </a:r>
            <a:r>
              <a:rPr lang="fr-FR" dirty="0" smtClean="0">
                <a:solidFill>
                  <a:schemeClr val="tx1">
                    <a:alpha val="34000"/>
                  </a:schemeClr>
                </a:solidFill>
              </a:rPr>
              <a:t> the local to the distant </a:t>
            </a:r>
            <a:r>
              <a:rPr lang="fr-FR" dirty="0" err="1" smtClean="0">
                <a:solidFill>
                  <a:schemeClr val="tx1">
                    <a:alpha val="34000"/>
                  </a:schemeClr>
                </a:solidFill>
              </a:rPr>
              <a:t>universe</a:t>
            </a:r>
            <a:r>
              <a:rPr lang="fr-FR" dirty="0" smtClean="0">
                <a:solidFill>
                  <a:schemeClr val="tx1">
                    <a:alpha val="34000"/>
                  </a:schemeClr>
                </a:solidFill>
              </a:rPr>
              <a:t>: </a:t>
            </a:r>
          </a:p>
          <a:p>
            <a:pPr>
              <a:buFont typeface="Wingdings" charset="2"/>
              <a:buChar char="ü"/>
            </a:pPr>
            <a:r>
              <a:rPr lang="fr-FR" dirty="0" smtClean="0">
                <a:solidFill>
                  <a:schemeClr val="tx1">
                    <a:alpha val="34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alpha val="34000"/>
                  </a:schemeClr>
                </a:solidFill>
              </a:rPr>
              <a:t>Formalisms</a:t>
            </a:r>
            <a:r>
              <a:rPr lang="fr-FR" dirty="0" smtClean="0">
                <a:solidFill>
                  <a:schemeClr val="tx1">
                    <a:alpha val="34000"/>
                  </a:schemeClr>
                </a:solidFill>
              </a:rPr>
              <a:t> and </a:t>
            </a:r>
            <a:r>
              <a:rPr lang="fr-FR" dirty="0" err="1" smtClean="0">
                <a:solidFill>
                  <a:schemeClr val="tx1">
                    <a:alpha val="34000"/>
                  </a:schemeClr>
                </a:solidFill>
              </a:rPr>
              <a:t>shapes</a:t>
            </a:r>
            <a:r>
              <a:rPr lang="fr-FR" dirty="0" smtClean="0">
                <a:solidFill>
                  <a:schemeClr val="tx1">
                    <a:alpha val="34000"/>
                  </a:schemeClr>
                </a:solidFill>
              </a:rPr>
              <a:t> of the </a:t>
            </a:r>
            <a:r>
              <a:rPr lang="fr-FR" dirty="0" err="1" smtClean="0">
                <a:solidFill>
                  <a:schemeClr val="tx1">
                    <a:alpha val="34000"/>
                  </a:schemeClr>
                </a:solidFill>
              </a:rPr>
              <a:t>laws</a:t>
            </a:r>
            <a:endParaRPr lang="fr-FR" dirty="0" smtClean="0">
              <a:solidFill>
                <a:schemeClr val="tx1">
                  <a:alpha val="34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fr-FR" dirty="0" err="1" smtClean="0">
                <a:solidFill>
                  <a:schemeClr val="tx1">
                    <a:alpha val="34000"/>
                  </a:schemeClr>
                </a:solidFill>
              </a:rPr>
              <a:t>Attenuation</a:t>
            </a:r>
            <a:r>
              <a:rPr lang="fr-FR" dirty="0" smtClean="0">
                <a:solidFill>
                  <a:schemeClr val="tx1">
                    <a:alpha val="34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alpha val="34000"/>
                  </a:schemeClr>
                </a:solidFill>
              </a:rPr>
              <a:t>laws</a:t>
            </a:r>
            <a:r>
              <a:rPr lang="fr-FR" dirty="0" smtClean="0">
                <a:solidFill>
                  <a:schemeClr val="tx1">
                    <a:alpha val="34000"/>
                  </a:schemeClr>
                </a:solidFill>
              </a:rPr>
              <a:t> for UV/</a:t>
            </a:r>
            <a:r>
              <a:rPr lang="fr-FR" dirty="0" err="1" smtClean="0">
                <a:solidFill>
                  <a:schemeClr val="tx1">
                    <a:alpha val="34000"/>
                  </a:schemeClr>
                </a:solidFill>
              </a:rPr>
              <a:t>optically</a:t>
            </a:r>
            <a:r>
              <a:rPr lang="fr-FR" dirty="0" smtClean="0">
                <a:solidFill>
                  <a:schemeClr val="tx1">
                    <a:alpha val="34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alpha val="34000"/>
                  </a:schemeClr>
                </a:solidFill>
              </a:rPr>
              <a:t>selected</a:t>
            </a:r>
            <a:r>
              <a:rPr lang="fr-FR" dirty="0" smtClean="0">
                <a:solidFill>
                  <a:schemeClr val="tx1">
                    <a:alpha val="34000"/>
                  </a:schemeClr>
                </a:solidFill>
              </a:rPr>
              <a:t> galaxies</a:t>
            </a:r>
          </a:p>
          <a:p>
            <a:pPr>
              <a:buFont typeface="Wingdings" charset="2"/>
              <a:buChar char="ü"/>
            </a:pPr>
            <a:r>
              <a:rPr lang="fr-FR" dirty="0" err="1" smtClean="0">
                <a:solidFill>
                  <a:schemeClr val="tx1">
                    <a:alpha val="34000"/>
                  </a:schemeClr>
                </a:solidFill>
              </a:rPr>
              <a:t>Attenuation</a:t>
            </a:r>
            <a:r>
              <a:rPr lang="fr-FR" dirty="0" smtClean="0">
                <a:solidFill>
                  <a:schemeClr val="tx1">
                    <a:alpha val="34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alpha val="34000"/>
                  </a:schemeClr>
                </a:solidFill>
              </a:rPr>
              <a:t>laws</a:t>
            </a:r>
            <a:r>
              <a:rPr lang="fr-FR" dirty="0" smtClean="0">
                <a:solidFill>
                  <a:schemeClr val="tx1">
                    <a:alpha val="34000"/>
                  </a:schemeClr>
                </a:solidFill>
              </a:rPr>
              <a:t> for </a:t>
            </a:r>
            <a:r>
              <a:rPr lang="fr-FR" dirty="0" err="1" smtClean="0">
                <a:solidFill>
                  <a:schemeClr val="tx1">
                    <a:alpha val="34000"/>
                  </a:schemeClr>
                </a:solidFill>
              </a:rPr>
              <a:t>Dusty</a:t>
            </a:r>
            <a:r>
              <a:rPr lang="fr-FR" dirty="0" smtClean="0">
                <a:solidFill>
                  <a:schemeClr val="tx1">
                    <a:alpha val="34000"/>
                  </a:schemeClr>
                </a:solidFill>
              </a:rPr>
              <a:t> IR </a:t>
            </a:r>
            <a:r>
              <a:rPr lang="fr-FR" dirty="0" err="1" smtClean="0">
                <a:solidFill>
                  <a:schemeClr val="tx1">
                    <a:alpha val="34000"/>
                  </a:schemeClr>
                </a:solidFill>
              </a:rPr>
              <a:t>selected</a:t>
            </a:r>
            <a:r>
              <a:rPr lang="fr-FR" dirty="0" smtClean="0">
                <a:solidFill>
                  <a:schemeClr val="tx1">
                    <a:alpha val="34000"/>
                  </a:schemeClr>
                </a:solidFill>
              </a:rPr>
              <a:t> galaxies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measure</a:t>
            </a:r>
            <a:r>
              <a:rPr lang="fr-FR" dirty="0" smtClean="0"/>
              <a:t> of </a:t>
            </a:r>
            <a:r>
              <a:rPr lang="fr-FR" b="1" dirty="0" smtClean="0"/>
              <a:t>the </a:t>
            </a:r>
            <a:r>
              <a:rPr lang="fr-FR" b="1" dirty="0" err="1" smtClean="0"/>
              <a:t>amount</a:t>
            </a:r>
            <a:r>
              <a:rPr lang="fr-FR" b="1" dirty="0" smtClean="0"/>
              <a:t> of </a:t>
            </a:r>
            <a:r>
              <a:rPr lang="fr-FR" b="1" dirty="0" err="1" smtClean="0"/>
              <a:t>dust</a:t>
            </a:r>
            <a:r>
              <a:rPr lang="fr-FR" b="1" dirty="0" smtClean="0"/>
              <a:t> </a:t>
            </a:r>
            <a:r>
              <a:rPr lang="fr-FR" b="1" dirty="0" err="1" smtClean="0"/>
              <a:t>attenuation</a:t>
            </a:r>
            <a:endParaRPr lang="fr-FR" dirty="0" smtClean="0"/>
          </a:p>
          <a:p>
            <a:pPr marL="514350" indent="-514350">
              <a:buFont typeface="Wingdings" charset="2"/>
              <a:buChar char="ü"/>
            </a:pPr>
            <a:r>
              <a:rPr lang="fr-FR" dirty="0" err="1" smtClean="0"/>
              <a:t>Using</a:t>
            </a:r>
            <a:r>
              <a:rPr lang="fr-FR" dirty="0" smtClean="0"/>
              <a:t> the UV </a:t>
            </a:r>
            <a:r>
              <a:rPr lang="fr-FR" dirty="0" err="1" smtClean="0"/>
              <a:t>slope</a:t>
            </a:r>
            <a:r>
              <a:rPr lang="fr-FR" dirty="0" smtClean="0"/>
              <a:t> </a:t>
            </a:r>
            <a:r>
              <a:rPr lang="fr-FR" dirty="0" err="1" smtClean="0"/>
              <a:t>ß</a:t>
            </a:r>
            <a:r>
              <a:rPr lang="fr-FR" dirty="0" smtClean="0"/>
              <a:t> </a:t>
            </a:r>
          </a:p>
          <a:p>
            <a:pPr marL="514350" indent="-514350">
              <a:buFont typeface="Wingdings" charset="2"/>
              <a:buChar char="ü"/>
            </a:pPr>
            <a:r>
              <a:rPr lang="fr-FR" dirty="0" err="1" smtClean="0">
                <a:solidFill>
                  <a:schemeClr val="tx1">
                    <a:alpha val="37000"/>
                  </a:schemeClr>
                </a:solidFill>
              </a:rPr>
              <a:t>Using</a:t>
            </a:r>
            <a:r>
              <a:rPr lang="fr-FR" dirty="0" smtClean="0">
                <a:solidFill>
                  <a:schemeClr val="tx1">
                    <a:alpha val="37000"/>
                  </a:schemeClr>
                </a:solidFill>
              </a:rPr>
              <a:t>   </a:t>
            </a:r>
            <a:r>
              <a:rPr lang="fr-FR" dirty="0" err="1" smtClean="0">
                <a:solidFill>
                  <a:schemeClr val="tx1">
                    <a:alpha val="37000"/>
                  </a:schemeClr>
                </a:solidFill>
              </a:rPr>
              <a:t>colors</a:t>
            </a:r>
            <a:r>
              <a:rPr lang="fr-FR" dirty="0" smtClean="0">
                <a:solidFill>
                  <a:schemeClr val="tx1">
                    <a:alpha val="37000"/>
                  </a:schemeClr>
                </a:solidFill>
              </a:rPr>
              <a:t> </a:t>
            </a:r>
          </a:p>
          <a:p>
            <a:pPr marL="514350" indent="-514350">
              <a:buFont typeface="Wingdings" charset="2"/>
              <a:buChar char="ü"/>
            </a:pPr>
            <a:r>
              <a:rPr lang="fr-FR" dirty="0" err="1" smtClean="0">
                <a:solidFill>
                  <a:schemeClr val="tx1">
                    <a:alpha val="37000"/>
                  </a:schemeClr>
                </a:solidFill>
              </a:rPr>
              <a:t>Using</a:t>
            </a:r>
            <a:r>
              <a:rPr lang="fr-FR" dirty="0" smtClean="0">
                <a:solidFill>
                  <a:schemeClr val="tx1">
                    <a:alpha val="37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alpha val="37000"/>
                  </a:schemeClr>
                </a:solidFill>
              </a:rPr>
              <a:t>stellar</a:t>
            </a:r>
            <a:r>
              <a:rPr lang="fr-FR" dirty="0" smtClean="0">
                <a:solidFill>
                  <a:schemeClr val="tx1">
                    <a:alpha val="37000"/>
                  </a:schemeClr>
                </a:solidFill>
              </a:rPr>
              <a:t> masses </a:t>
            </a:r>
          </a:p>
          <a:p>
            <a:pPr marL="514350" indent="-514350">
              <a:buFont typeface="Wingdings" charset="2"/>
              <a:buChar char="ü"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6-05-22 à 17.00.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4059"/>
            <a:ext cx="9144000" cy="3699282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794500" y="1564727"/>
            <a:ext cx="153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GALEX+IRAS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306949" y="1563119"/>
            <a:ext cx="356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Cosmos </a:t>
            </a:r>
            <a:r>
              <a:rPr lang="fr-FR" dirty="0" err="1" smtClean="0"/>
              <a:t>field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306949" y="5802352"/>
            <a:ext cx="367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Casey+14</a:t>
            </a:r>
            <a:endParaRPr lang="fr-FR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7143970" y="2869076"/>
            <a:ext cx="1169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0&lt;Z&lt;3.5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583325" y="3053742"/>
            <a:ext cx="52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Z=0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07742" y="196871"/>
            <a:ext cx="8020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latin typeface="Apple Casual"/>
                <a:cs typeface="Apple Casual"/>
              </a:rPr>
              <a:t>Measuring</a:t>
            </a:r>
            <a:r>
              <a:rPr lang="fr-FR" sz="2400" b="1" dirty="0" smtClean="0">
                <a:latin typeface="Apple Casual"/>
                <a:cs typeface="Apple Casual"/>
              </a:rPr>
              <a:t> </a:t>
            </a:r>
            <a:r>
              <a:rPr lang="fr-FR" sz="2400" b="1" dirty="0" err="1" smtClean="0">
                <a:latin typeface="Apple Casual"/>
                <a:cs typeface="Apple Casual"/>
              </a:rPr>
              <a:t>dust</a:t>
            </a:r>
            <a:r>
              <a:rPr lang="fr-FR" sz="2400" b="1" dirty="0" smtClean="0">
                <a:latin typeface="Apple Casual"/>
                <a:cs typeface="Apple Casual"/>
              </a:rPr>
              <a:t> </a:t>
            </a:r>
            <a:r>
              <a:rPr lang="fr-FR" sz="2400" b="1" dirty="0" err="1" smtClean="0">
                <a:latin typeface="Apple Casual"/>
                <a:cs typeface="Apple Casual"/>
              </a:rPr>
              <a:t>attenuation</a:t>
            </a:r>
            <a:r>
              <a:rPr lang="fr-FR" sz="2400" b="1" dirty="0" smtClean="0">
                <a:latin typeface="Apple Casual"/>
                <a:cs typeface="Apple Casual"/>
              </a:rPr>
              <a:t> </a:t>
            </a:r>
            <a:r>
              <a:rPr lang="fr-FR" sz="2400" b="1" dirty="0" err="1" smtClean="0">
                <a:latin typeface="Apple Casual"/>
                <a:cs typeface="Apple Casual"/>
              </a:rPr>
              <a:t>without</a:t>
            </a:r>
            <a:r>
              <a:rPr lang="fr-FR" sz="2400" b="1" dirty="0" smtClean="0">
                <a:latin typeface="Apple Casual"/>
                <a:cs typeface="Apple Casual"/>
              </a:rPr>
              <a:t> IR data :</a:t>
            </a:r>
          </a:p>
          <a:p>
            <a:pPr algn="ctr"/>
            <a:r>
              <a:rPr lang="fr-FR" sz="2400" b="1" dirty="0" smtClean="0">
                <a:latin typeface="Apple Casual"/>
                <a:cs typeface="Apple Casual"/>
              </a:rPr>
              <a:t>the </a:t>
            </a:r>
            <a:r>
              <a:rPr lang="fr-FR" sz="2400" b="1" dirty="0" err="1" smtClean="0">
                <a:latin typeface="Apple Casual"/>
                <a:cs typeface="Apple Casual"/>
              </a:rPr>
              <a:t>slope</a:t>
            </a:r>
            <a:r>
              <a:rPr lang="fr-FR" sz="2400" b="1" dirty="0" smtClean="0">
                <a:latin typeface="Apple Casual"/>
                <a:cs typeface="Apple Casual"/>
              </a:rPr>
              <a:t> of the UV continuum: </a:t>
            </a:r>
            <a:r>
              <a:rPr lang="fr-FR" sz="2400" b="1" dirty="0" err="1" smtClean="0">
                <a:latin typeface="Apple Casual"/>
                <a:cs typeface="Apple Casual"/>
              </a:rPr>
              <a:t>β</a:t>
            </a:r>
            <a:endParaRPr lang="fr-FR" sz="2400" b="1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4" name="Line 6"/>
          <p:cNvSpPr>
            <a:spLocks noChangeShapeType="1"/>
          </p:cNvSpPr>
          <p:nvPr/>
        </p:nvSpPr>
        <p:spPr bwMode="auto">
          <a:xfrm flipV="1">
            <a:off x="440501" y="6019800"/>
            <a:ext cx="716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6858000" y="61722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err="1" smtClean="0"/>
              <a:t>Wavelength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135180" name="Line 12"/>
          <p:cNvSpPr>
            <a:spLocks noChangeShapeType="1"/>
          </p:cNvSpPr>
          <p:nvPr/>
        </p:nvSpPr>
        <p:spPr bwMode="auto">
          <a:xfrm>
            <a:off x="3200400" y="1447800"/>
            <a:ext cx="0" cy="45720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184" name="Text Box 16"/>
          <p:cNvSpPr txBox="1">
            <a:spLocks noChangeArrowheads="1"/>
          </p:cNvSpPr>
          <p:nvPr/>
        </p:nvSpPr>
        <p:spPr bwMode="auto">
          <a:xfrm>
            <a:off x="2365380" y="954107"/>
            <a:ext cx="441323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err="1" smtClean="0"/>
              <a:t>Selective</a:t>
            </a:r>
            <a:r>
              <a:rPr lang="fr-FR" b="1" dirty="0" smtClean="0"/>
              <a:t> </a:t>
            </a:r>
            <a:r>
              <a:rPr lang="fr-FR" b="1" dirty="0" err="1" smtClean="0"/>
              <a:t>attenuation</a:t>
            </a:r>
            <a:r>
              <a:rPr lang="fr-FR" b="1" dirty="0" smtClean="0"/>
              <a:t> A(λ) </a:t>
            </a:r>
            <a:r>
              <a:rPr lang="fr-FR" b="1" dirty="0" err="1" smtClean="0"/>
              <a:t>measured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an </a:t>
            </a:r>
            <a:r>
              <a:rPr lang="fr-FR" b="1" dirty="0" err="1" smtClean="0"/>
              <a:t>attenuation</a:t>
            </a:r>
            <a:r>
              <a:rPr lang="fr-FR" b="1" dirty="0" smtClean="0"/>
              <a:t> </a:t>
            </a:r>
            <a:r>
              <a:rPr lang="fr-FR" b="1" dirty="0" err="1" smtClean="0"/>
              <a:t>curve</a:t>
            </a:r>
            <a:r>
              <a:rPr lang="fr-FR" b="1" dirty="0" smtClean="0"/>
              <a:t> A(λ)/A</a:t>
            </a:r>
            <a:r>
              <a:rPr lang="fr-FR" b="1" baseline="-25000" dirty="0" smtClean="0"/>
              <a:t>V </a:t>
            </a:r>
            <a:r>
              <a:rPr lang="fr-FR" b="1" dirty="0" smtClean="0"/>
              <a:t>or k(</a:t>
            </a:r>
            <a:r>
              <a:rPr lang="fr-FR" b="1" dirty="0" err="1" smtClean="0"/>
              <a:t>λ</a:t>
            </a:r>
            <a:r>
              <a:rPr lang="fr-FR" b="1" dirty="0" smtClean="0"/>
              <a:t>)/E</a:t>
            </a:r>
            <a:r>
              <a:rPr lang="fr-FR" b="1" baseline="-25000" dirty="0" smtClean="0"/>
              <a:t>B-V</a:t>
            </a:r>
            <a:endParaRPr lang="fr-FR" b="1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1475357" y="0"/>
            <a:ext cx="57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 To </a:t>
            </a:r>
            <a:r>
              <a:rPr lang="fr-FR" sz="2800" b="1" dirty="0" err="1" smtClean="0"/>
              <a:t>define</a:t>
            </a:r>
            <a:r>
              <a:rPr lang="fr-FR" sz="2800" b="1" dirty="0" smtClean="0"/>
              <a:t> the </a:t>
            </a:r>
            <a:r>
              <a:rPr lang="fr-FR" sz="2800" b="1" dirty="0" err="1" smtClean="0"/>
              <a:t>framework</a:t>
            </a:r>
            <a:endParaRPr lang="fr-FR" sz="28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-53081" y="838200"/>
            <a:ext cx="64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F(λ)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912224" y="6096000"/>
            <a:ext cx="2617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λ</a:t>
            </a:r>
            <a:r>
              <a:rPr lang="fr-FR" baseline="-25000" dirty="0" smtClean="0"/>
              <a:t>1</a:t>
            </a:r>
            <a:r>
              <a:rPr lang="fr-FR" dirty="0" smtClean="0"/>
              <a:t>                                 λ</a:t>
            </a:r>
            <a:r>
              <a:rPr lang="fr-FR" baseline="-25000" dirty="0" smtClean="0"/>
              <a:t>2</a:t>
            </a:r>
            <a:endParaRPr lang="fr-FR" dirty="0"/>
          </a:p>
        </p:txBody>
      </p:sp>
      <p:sp>
        <p:nvSpPr>
          <p:cNvPr id="135173" name="Line 5"/>
          <p:cNvSpPr>
            <a:spLocks noChangeShapeType="1"/>
          </p:cNvSpPr>
          <p:nvPr/>
        </p:nvSpPr>
        <p:spPr bwMode="auto">
          <a:xfrm flipH="1" flipV="1">
            <a:off x="426898" y="402048"/>
            <a:ext cx="0" cy="56177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2142474" y="1370832"/>
            <a:ext cx="3404010" cy="1904910"/>
          </a:xfrm>
          <a:custGeom>
            <a:avLst/>
            <a:gdLst>
              <a:gd name="connsiteX0" fmla="*/ 0 w 3404010"/>
              <a:gd name="connsiteY0" fmla="*/ 0 h 1904910"/>
              <a:gd name="connsiteX1" fmla="*/ 705605 w 3404010"/>
              <a:gd name="connsiteY1" fmla="*/ 846627 h 1904910"/>
              <a:gd name="connsiteX2" fmla="*/ 1475356 w 3404010"/>
              <a:gd name="connsiteY2" fmla="*/ 1334079 h 1904910"/>
              <a:gd name="connsiteX3" fmla="*/ 1744769 w 3404010"/>
              <a:gd name="connsiteY3" fmla="*/ 1192974 h 1904910"/>
              <a:gd name="connsiteX4" fmla="*/ 3155979 w 3404010"/>
              <a:gd name="connsiteY4" fmla="*/ 1795875 h 1904910"/>
              <a:gd name="connsiteX5" fmla="*/ 3232954 w 3404010"/>
              <a:gd name="connsiteY5" fmla="*/ 1847186 h 190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4010" h="1904910">
                <a:moveTo>
                  <a:pt x="0" y="0"/>
                </a:moveTo>
                <a:cubicBezTo>
                  <a:pt x="229856" y="312140"/>
                  <a:pt x="459712" y="624281"/>
                  <a:pt x="705605" y="846627"/>
                </a:cubicBezTo>
                <a:cubicBezTo>
                  <a:pt x="951498" y="1068973"/>
                  <a:pt x="1302162" y="1276355"/>
                  <a:pt x="1475356" y="1334079"/>
                </a:cubicBezTo>
                <a:cubicBezTo>
                  <a:pt x="1648550" y="1391803"/>
                  <a:pt x="1464665" y="1116008"/>
                  <a:pt x="1744769" y="1192974"/>
                </a:cubicBezTo>
                <a:cubicBezTo>
                  <a:pt x="2024873" y="1269940"/>
                  <a:pt x="2907948" y="1686840"/>
                  <a:pt x="3155979" y="1795875"/>
                </a:cubicBezTo>
                <a:cubicBezTo>
                  <a:pt x="3404010" y="1904910"/>
                  <a:pt x="3232954" y="1847186"/>
                  <a:pt x="3232954" y="1847186"/>
                </a:cubicBezTo>
              </a:path>
            </a:pathLst>
          </a:custGeom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1977058" y="4533800"/>
            <a:ext cx="3569426" cy="1099709"/>
          </a:xfrm>
          <a:custGeom>
            <a:avLst/>
            <a:gdLst>
              <a:gd name="connsiteX0" fmla="*/ 0 w 3404010"/>
              <a:gd name="connsiteY0" fmla="*/ 0 h 1904910"/>
              <a:gd name="connsiteX1" fmla="*/ 705605 w 3404010"/>
              <a:gd name="connsiteY1" fmla="*/ 846627 h 1904910"/>
              <a:gd name="connsiteX2" fmla="*/ 1475356 w 3404010"/>
              <a:gd name="connsiteY2" fmla="*/ 1334079 h 1904910"/>
              <a:gd name="connsiteX3" fmla="*/ 1744769 w 3404010"/>
              <a:gd name="connsiteY3" fmla="*/ 1192974 h 1904910"/>
              <a:gd name="connsiteX4" fmla="*/ 3155979 w 3404010"/>
              <a:gd name="connsiteY4" fmla="*/ 1795875 h 1904910"/>
              <a:gd name="connsiteX5" fmla="*/ 3232954 w 3404010"/>
              <a:gd name="connsiteY5" fmla="*/ 1847186 h 190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4010" h="1904910">
                <a:moveTo>
                  <a:pt x="0" y="0"/>
                </a:moveTo>
                <a:cubicBezTo>
                  <a:pt x="229856" y="312140"/>
                  <a:pt x="459712" y="624281"/>
                  <a:pt x="705605" y="846627"/>
                </a:cubicBezTo>
                <a:cubicBezTo>
                  <a:pt x="951498" y="1068973"/>
                  <a:pt x="1302162" y="1276355"/>
                  <a:pt x="1475356" y="1334079"/>
                </a:cubicBezTo>
                <a:cubicBezTo>
                  <a:pt x="1648550" y="1391803"/>
                  <a:pt x="1464665" y="1116008"/>
                  <a:pt x="1744769" y="1192974"/>
                </a:cubicBezTo>
                <a:cubicBezTo>
                  <a:pt x="2024873" y="1269940"/>
                  <a:pt x="2907948" y="1686840"/>
                  <a:pt x="3155979" y="1795875"/>
                </a:cubicBezTo>
                <a:cubicBezTo>
                  <a:pt x="3404010" y="1904910"/>
                  <a:pt x="3232954" y="1847186"/>
                  <a:pt x="3232954" y="1847186"/>
                </a:cubicBez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avec flèche 28"/>
          <p:cNvCxnSpPr>
            <a:cxnSpLocks noChangeAspect="1"/>
          </p:cNvCxnSpPr>
          <p:nvPr/>
        </p:nvCxnSpPr>
        <p:spPr>
          <a:xfrm rot="5400000">
            <a:off x="2414477" y="4014669"/>
            <a:ext cx="2333848" cy="1589"/>
          </a:xfrm>
          <a:prstGeom prst="straightConnector1">
            <a:avLst/>
          </a:prstGeom>
          <a:ln w="38100" cap="flat" cmpd="sng" algn="ctr">
            <a:solidFill>
              <a:srgbClr val="028B1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pied de page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4246638" y="3440340"/>
            <a:ext cx="3997277" cy="101566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Amount</a:t>
            </a:r>
            <a:r>
              <a:rPr lang="fr-FR" sz="2000" b="1" dirty="0" smtClean="0"/>
              <a:t> of  </a:t>
            </a:r>
            <a:r>
              <a:rPr lang="fr-FR" sz="2000" b="1" dirty="0" err="1" smtClean="0"/>
              <a:t>attenuation</a:t>
            </a:r>
            <a:endParaRPr lang="fr-FR" sz="2000" b="1" dirty="0" smtClean="0"/>
          </a:p>
          <a:p>
            <a:r>
              <a:rPr lang="fr-FR" sz="2000" b="1" dirty="0" smtClean="0"/>
              <a:t>  In the UV </a:t>
            </a:r>
            <a:r>
              <a:rPr lang="fr-FR" sz="2000" b="1" smtClean="0"/>
              <a:t>(A</a:t>
            </a:r>
            <a:r>
              <a:rPr lang="fr-FR" sz="2000" b="1" baseline="-25000" smtClean="0"/>
              <a:t>UV</a:t>
            </a:r>
            <a:r>
              <a:rPr lang="fr-FR" sz="2000" b="1" smtClean="0"/>
              <a:t>)</a:t>
            </a:r>
            <a:r>
              <a:rPr lang="fr-FR" sz="2000" b="1" baseline="-25000" smtClean="0"/>
              <a:t> </a:t>
            </a:r>
            <a:r>
              <a:rPr lang="fr-FR" sz="2000" b="1" dirty="0" err="1" smtClean="0"/>
              <a:t>well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constrained</a:t>
            </a:r>
            <a:r>
              <a:rPr lang="fr-FR" sz="2000" b="1" dirty="0" smtClean="0"/>
              <a:t> by </a:t>
            </a:r>
            <a:r>
              <a:rPr lang="fr-FR" sz="2000" b="1" dirty="0" err="1" smtClean="0"/>
              <a:t>dust</a:t>
            </a:r>
            <a:r>
              <a:rPr lang="fr-FR" sz="2000" b="1" dirty="0" smtClean="0"/>
              <a:t> (IR) </a:t>
            </a:r>
            <a:r>
              <a:rPr lang="fr-FR" sz="2000" b="1" dirty="0" err="1" smtClean="0"/>
              <a:t>emission</a:t>
            </a:r>
            <a:r>
              <a:rPr lang="fr-FR" sz="2000" b="1" dirty="0" smtClean="0">
                <a:solidFill>
                  <a:srgbClr val="028B1C"/>
                </a:solidFill>
              </a:rPr>
              <a:t>   </a:t>
            </a:r>
            <a:r>
              <a:rPr lang="fr-FR" sz="2000" b="1" dirty="0" smtClean="0">
                <a:latin typeface="Apple Casual"/>
                <a:cs typeface="Apple Casual"/>
              </a:rPr>
              <a:t>IRX:</a:t>
            </a:r>
            <a:r>
              <a:rPr lang="fr-FR" sz="2000" b="1" dirty="0" smtClean="0">
                <a:solidFill>
                  <a:srgbClr val="FF0000"/>
                </a:solidFill>
              </a:rPr>
              <a:t>L</a:t>
            </a:r>
            <a:r>
              <a:rPr lang="fr-FR" sz="2000" b="1" baseline="-25000" dirty="0" smtClean="0">
                <a:solidFill>
                  <a:srgbClr val="FF0000"/>
                </a:solidFill>
              </a:rPr>
              <a:t>IR</a:t>
            </a:r>
            <a:r>
              <a:rPr lang="fr-FR" sz="2000" b="1" dirty="0" smtClean="0"/>
              <a:t>/</a:t>
            </a:r>
            <a:r>
              <a:rPr lang="fr-FR" sz="2000" b="1" dirty="0" smtClean="0">
                <a:solidFill>
                  <a:srgbClr val="0000FF"/>
                </a:solidFill>
              </a:rPr>
              <a:t>L</a:t>
            </a:r>
            <a:r>
              <a:rPr lang="fr-FR" sz="2000" b="1" baseline="-25000" dirty="0" smtClean="0">
                <a:solidFill>
                  <a:srgbClr val="0000FF"/>
                </a:solidFill>
              </a:rPr>
              <a:t>UV</a:t>
            </a:r>
            <a:r>
              <a:rPr lang="fr-FR" sz="2000" b="1" baseline="-25000" dirty="0" smtClean="0">
                <a:solidFill>
                  <a:srgbClr val="028B1C"/>
                </a:solidFill>
              </a:rPr>
              <a:t> </a:t>
            </a:r>
            <a:endParaRPr lang="fr-FR" sz="2000" b="1" dirty="0">
              <a:solidFill>
                <a:srgbClr val="028B1C"/>
              </a:solidFill>
            </a:endParaRPr>
          </a:p>
        </p:txBody>
      </p:sp>
      <p:sp>
        <p:nvSpPr>
          <p:cNvPr id="135181" name="Line 13"/>
          <p:cNvSpPr>
            <a:spLocks noChangeShapeType="1"/>
          </p:cNvSpPr>
          <p:nvPr/>
        </p:nvSpPr>
        <p:spPr bwMode="auto">
          <a:xfrm>
            <a:off x="5029200" y="1524000"/>
            <a:ext cx="0" cy="457200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236027" y="1370832"/>
            <a:ext cx="109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emitted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190667" y="4161866"/>
            <a:ext cx="131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observed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0" grpId="0" animBg="1"/>
      <p:bldP spid="135184" grpId="0" animBg="1"/>
      <p:bldP spid="26" grpId="0" animBg="1"/>
      <p:bldP spid="13518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1017528" y="3429000"/>
            <a:ext cx="6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Z=3</a:t>
            </a:r>
            <a:endParaRPr lang="fr-FR" dirty="0"/>
          </a:p>
        </p:txBody>
      </p:sp>
      <p:sp>
        <p:nvSpPr>
          <p:cNvPr id="18435" name="ZoneTexte 9"/>
          <p:cNvSpPr txBox="1">
            <a:spLocks noChangeArrowheads="1"/>
          </p:cNvSpPr>
          <p:nvPr/>
        </p:nvSpPr>
        <p:spPr bwMode="auto">
          <a:xfrm>
            <a:off x="193723" y="0"/>
            <a:ext cx="8340855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 dirty="0" smtClean="0">
                <a:latin typeface="Apple Casual"/>
                <a:cs typeface="Apple Casual"/>
              </a:rPr>
              <a:t>IRX-β : </a:t>
            </a:r>
            <a:r>
              <a:rPr lang="fr-FR" sz="2800" dirty="0" smtClean="0">
                <a:latin typeface="Apple Casual"/>
                <a:cs typeface="Apple Casual"/>
              </a:rPr>
              <a:t>LBG </a:t>
            </a:r>
            <a:r>
              <a:rPr lang="fr-FR" sz="2800" dirty="0" err="1" smtClean="0">
                <a:latin typeface="Apple Casual"/>
                <a:cs typeface="Apple Casual"/>
              </a:rPr>
              <a:t>selection</a:t>
            </a:r>
            <a:r>
              <a:rPr lang="fr-FR" sz="2800" dirty="0" smtClean="0">
                <a:latin typeface="Apple Casual"/>
                <a:cs typeface="Apple Casual"/>
              </a:rPr>
              <a:t> </a:t>
            </a:r>
            <a:r>
              <a:rPr lang="fr-FR" sz="2800" dirty="0" err="1" smtClean="0">
                <a:latin typeface="Apple Casual"/>
                <a:cs typeface="Apple Casual"/>
              </a:rPr>
              <a:t>at</a:t>
            </a:r>
            <a:r>
              <a:rPr lang="fr-FR" sz="2800" dirty="0" smtClean="0">
                <a:latin typeface="Apple Casual"/>
                <a:cs typeface="Apple Casual"/>
              </a:rPr>
              <a:t> z~3  </a:t>
            </a:r>
          </a:p>
          <a:p>
            <a:pPr algn="ctr"/>
            <a:r>
              <a:rPr lang="fr-FR" sz="2800" dirty="0" smtClean="0">
                <a:latin typeface="Apple Casual"/>
                <a:cs typeface="Apple Casual"/>
              </a:rPr>
              <a:t>&amp; </a:t>
            </a:r>
            <a:r>
              <a:rPr lang="fr-FR" sz="2800" dirty="0" err="1" smtClean="0">
                <a:latin typeface="Apple Casual"/>
                <a:cs typeface="Apple Casual"/>
              </a:rPr>
              <a:t>stacking</a:t>
            </a:r>
            <a:r>
              <a:rPr lang="fr-FR" sz="2800" dirty="0" smtClean="0">
                <a:latin typeface="Apple Casual"/>
                <a:cs typeface="Apple Casual"/>
              </a:rPr>
              <a:t> of Herschel data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339067" y="1227227"/>
            <a:ext cx="41441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err="1" smtClean="0">
                <a:latin typeface="+mj-lt"/>
                <a:cs typeface="Apple Casual"/>
              </a:rPr>
              <a:t>Alvarez-Marquez</a:t>
            </a:r>
            <a:r>
              <a:rPr lang="fr-FR" sz="2000" i="1" dirty="0" smtClean="0">
                <a:latin typeface="+mj-lt"/>
                <a:cs typeface="Apple Casual"/>
              </a:rPr>
              <a:t> et al. </a:t>
            </a:r>
            <a:r>
              <a:rPr lang="fr-FR" sz="2000" i="1" smtClean="0">
                <a:latin typeface="+mj-lt"/>
                <a:cs typeface="Apple Casual"/>
              </a:rPr>
              <a:t>2016</a:t>
            </a:r>
            <a:r>
              <a:rPr lang="fr-FR" sz="1600" b="1" smtClean="0">
                <a:latin typeface="+mj-lt"/>
                <a:cs typeface="Apple Casual"/>
              </a:rPr>
              <a:t> </a:t>
            </a:r>
            <a:endParaRPr lang="fr-FR" sz="1600" b="1" dirty="0" smtClean="0">
              <a:latin typeface="+mj-lt"/>
            </a:endParaRPr>
          </a:p>
          <a:p>
            <a:endParaRPr lang="fr-FR" b="1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3" y="2427555"/>
            <a:ext cx="4165253" cy="3600000"/>
          </a:xfrm>
          <a:prstGeom prst="rect">
            <a:avLst/>
          </a:prstGeom>
        </p:spPr>
      </p:pic>
      <p:pic>
        <p:nvPicPr>
          <p:cNvPr id="17" name="Espace réservé du contenu 6" descr="aa27190-15-fig18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4"/>
              <a:srcRect l="-907" r="-2119"/>
              <a:stretch>
                <a:fillRect/>
              </a:stretch>
            </p:blipFill>
          </mc:Choice>
          <mc:Fallback>
            <p:blipFill>
              <a:blip r:embed="rId5"/>
              <a:srcRect l="-907" r="-2119"/>
              <a:stretch>
                <a:fillRect/>
              </a:stretch>
            </p:blipFill>
          </mc:Fallback>
        </mc:AlternateContent>
        <p:spPr>
          <a:xfrm>
            <a:off x="4411119" y="2393535"/>
            <a:ext cx="4739411" cy="33364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82600" y="347747"/>
            <a:ext cx="6828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Apple Casual"/>
                <a:cs typeface="Apple Casual"/>
              </a:rPr>
              <a:t>The IRX-β plot  </a:t>
            </a:r>
            <a:r>
              <a:rPr lang="fr-FR" sz="2400" b="1" dirty="0" err="1" smtClean="0">
                <a:latin typeface="Apple Casual"/>
                <a:cs typeface="Apple Casual"/>
              </a:rPr>
              <a:t>is</a:t>
            </a:r>
            <a:r>
              <a:rPr lang="fr-FR" sz="2400" b="1" dirty="0" smtClean="0">
                <a:latin typeface="Apple Casual"/>
                <a:cs typeface="Apple Casual"/>
              </a:rPr>
              <a:t>  </a:t>
            </a:r>
            <a:r>
              <a:rPr lang="fr-FR" sz="2400" b="1" dirty="0" err="1" smtClean="0">
                <a:latin typeface="Apple Casual"/>
                <a:cs typeface="Apple Casual"/>
              </a:rPr>
              <a:t>very</a:t>
            </a:r>
            <a:r>
              <a:rPr lang="fr-FR" sz="2400" b="1" dirty="0" smtClean="0">
                <a:latin typeface="Apple Casual"/>
                <a:cs typeface="Apple Casual"/>
              </a:rPr>
              <a:t> sensitive to the </a:t>
            </a:r>
            <a:r>
              <a:rPr lang="fr-FR" sz="2400" b="1" dirty="0" err="1" smtClean="0">
                <a:latin typeface="Apple Casual"/>
                <a:cs typeface="Apple Casual"/>
              </a:rPr>
              <a:t>shape</a:t>
            </a:r>
            <a:r>
              <a:rPr lang="fr-FR" sz="2400" b="1" dirty="0" smtClean="0">
                <a:latin typeface="Apple Casual"/>
                <a:cs typeface="Apple Casual"/>
              </a:rPr>
              <a:t> of the </a:t>
            </a:r>
            <a:r>
              <a:rPr lang="fr-FR" sz="2400" b="1" dirty="0" err="1" smtClean="0">
                <a:latin typeface="Apple Casual"/>
                <a:cs typeface="Apple Casual"/>
              </a:rPr>
              <a:t>attenuation</a:t>
            </a:r>
            <a:r>
              <a:rPr lang="fr-FR" sz="2400" b="1" dirty="0" smtClean="0">
                <a:latin typeface="Apple Casual"/>
                <a:cs typeface="Apple Casual"/>
              </a:rPr>
              <a:t> </a:t>
            </a:r>
            <a:r>
              <a:rPr lang="fr-FR" sz="2400" b="1" dirty="0" err="1" smtClean="0">
                <a:latin typeface="Apple Casual"/>
                <a:cs typeface="Apple Casual"/>
              </a:rPr>
              <a:t>curve</a:t>
            </a:r>
            <a:r>
              <a:rPr lang="fr-FR" sz="2400" b="1" dirty="0" smtClean="0">
                <a:latin typeface="Apple Casual"/>
                <a:cs typeface="Apple Casual"/>
              </a:rPr>
              <a:t> in the UV</a:t>
            </a:r>
            <a:endParaRPr lang="fr-FR" sz="2400" b="1" dirty="0">
              <a:latin typeface="Apple Casual"/>
              <a:cs typeface="Apple Casu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950418" y="1322411"/>
            <a:ext cx="59306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ULIRGs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z~2 </a:t>
            </a:r>
            <a:r>
              <a:rPr lang="fr-FR" dirty="0" err="1" smtClean="0"/>
              <a:t>detected</a:t>
            </a:r>
            <a:r>
              <a:rPr lang="fr-FR" dirty="0" smtClean="0"/>
              <a:t> by Herschel: a flatter </a:t>
            </a:r>
            <a:r>
              <a:rPr lang="fr-FR" dirty="0" err="1" smtClean="0"/>
              <a:t>curve</a:t>
            </a:r>
            <a:r>
              <a:rPr lang="fr-FR" dirty="0" smtClean="0"/>
              <a:t> in the UV</a:t>
            </a:r>
            <a:endParaRPr lang="fr-FR" dirty="0"/>
          </a:p>
        </p:txBody>
      </p:sp>
      <p:pic>
        <p:nvPicPr>
          <p:cNvPr id="18" name="Image 17" descr="plotbarbar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1285" t="9909" r="13812"/>
              <a:stretch>
                <a:fillRect/>
              </a:stretch>
            </p:blipFill>
          </mc:Choice>
          <mc:Fallback>
            <p:blipFill>
              <a:blip r:embed="rId3"/>
              <a:srcRect l="11285" t="9909" r="13812"/>
              <a:stretch>
                <a:fillRect/>
              </a:stretch>
            </p:blipFill>
          </mc:Fallback>
        </mc:AlternateContent>
        <p:spPr>
          <a:xfrm>
            <a:off x="1281379" y="1817361"/>
            <a:ext cx="5930630" cy="5040639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151640" y="5987018"/>
            <a:ext cx="3992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Lo Faro et al. To </a:t>
            </a:r>
            <a:r>
              <a:rPr lang="fr-FR" i="1" dirty="0" err="1" smtClean="0"/>
              <a:t>be</a:t>
            </a:r>
            <a:r>
              <a:rPr lang="fr-FR" i="1" dirty="0" smtClean="0"/>
              <a:t> </a:t>
            </a:r>
            <a:r>
              <a:rPr lang="fr-FR" i="1" dirty="0" err="1" smtClean="0"/>
              <a:t>submitted</a:t>
            </a:r>
            <a:r>
              <a:rPr lang="fr-FR" i="1" dirty="0" smtClean="0"/>
              <a:t>, </a:t>
            </a:r>
          </a:p>
          <a:p>
            <a:r>
              <a:rPr lang="fr-FR" i="1" dirty="0" err="1" smtClean="0"/>
              <a:t>see</a:t>
            </a:r>
            <a:r>
              <a:rPr lang="fr-FR" i="1" dirty="0" smtClean="0"/>
              <a:t> </a:t>
            </a:r>
            <a:r>
              <a:rPr lang="fr-FR" i="1" dirty="0" err="1" smtClean="0"/>
              <a:t>also</a:t>
            </a:r>
            <a:r>
              <a:rPr lang="fr-FR" i="1" dirty="0" smtClean="0"/>
              <a:t> Salmon+15, Safarzadeh+16 </a:t>
            </a:r>
            <a:endParaRPr lang="fr-FR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6588329" y="2415468"/>
            <a:ext cx="8164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n</a:t>
            </a:r>
            <a:r>
              <a:rPr lang="fr-FR" baseline="30000" dirty="0" err="1" smtClean="0"/>
              <a:t>ISM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Outline</a:t>
            </a:r>
            <a:endParaRPr lang="fr-FR" dirty="0">
              <a:solidFill>
                <a:srgbClr val="0000FF"/>
              </a:solidFill>
              <a:latin typeface="Apple Casual"/>
              <a:cs typeface="Apple Casu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chemeClr val="tx1">
                    <a:alpha val="34000"/>
                  </a:schemeClr>
                </a:solidFill>
              </a:rPr>
              <a:t>The </a:t>
            </a:r>
            <a:r>
              <a:rPr lang="fr-FR" b="1" dirty="0" err="1" smtClean="0">
                <a:solidFill>
                  <a:schemeClr val="tx1">
                    <a:alpha val="34000"/>
                  </a:schemeClr>
                </a:solidFill>
              </a:rPr>
              <a:t>attenuation</a:t>
            </a:r>
            <a:r>
              <a:rPr lang="fr-FR" b="1" dirty="0" smtClean="0">
                <a:solidFill>
                  <a:schemeClr val="tx1">
                    <a:alpha val="34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tx1">
                    <a:alpha val="34000"/>
                  </a:schemeClr>
                </a:solidFill>
              </a:rPr>
              <a:t>law</a:t>
            </a:r>
            <a:r>
              <a:rPr lang="fr-FR" dirty="0" smtClean="0">
                <a:solidFill>
                  <a:schemeClr val="tx1">
                    <a:alpha val="34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alpha val="34000"/>
                  </a:schemeClr>
                </a:solidFill>
              </a:rPr>
              <a:t>from</a:t>
            </a:r>
            <a:r>
              <a:rPr lang="fr-FR" dirty="0" smtClean="0">
                <a:solidFill>
                  <a:schemeClr val="tx1">
                    <a:alpha val="34000"/>
                  </a:schemeClr>
                </a:solidFill>
              </a:rPr>
              <a:t> the local to the distant </a:t>
            </a:r>
            <a:r>
              <a:rPr lang="fr-FR" dirty="0" err="1" smtClean="0">
                <a:solidFill>
                  <a:schemeClr val="tx1">
                    <a:alpha val="34000"/>
                  </a:schemeClr>
                </a:solidFill>
              </a:rPr>
              <a:t>universe</a:t>
            </a:r>
            <a:r>
              <a:rPr lang="fr-FR" dirty="0" smtClean="0">
                <a:solidFill>
                  <a:schemeClr val="tx1">
                    <a:alpha val="34000"/>
                  </a:schemeClr>
                </a:solidFill>
              </a:rPr>
              <a:t>: </a:t>
            </a:r>
          </a:p>
          <a:p>
            <a:pPr>
              <a:buFont typeface="Wingdings" charset="2"/>
              <a:buChar char="ü"/>
            </a:pPr>
            <a:r>
              <a:rPr lang="fr-FR" dirty="0" smtClean="0">
                <a:solidFill>
                  <a:schemeClr val="tx1">
                    <a:alpha val="34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alpha val="34000"/>
                  </a:schemeClr>
                </a:solidFill>
              </a:rPr>
              <a:t>Formalisms</a:t>
            </a:r>
            <a:r>
              <a:rPr lang="fr-FR" dirty="0" smtClean="0">
                <a:solidFill>
                  <a:schemeClr val="tx1">
                    <a:alpha val="34000"/>
                  </a:schemeClr>
                </a:solidFill>
              </a:rPr>
              <a:t> and </a:t>
            </a:r>
            <a:r>
              <a:rPr lang="fr-FR" dirty="0" err="1" smtClean="0">
                <a:solidFill>
                  <a:schemeClr val="tx1">
                    <a:alpha val="34000"/>
                  </a:schemeClr>
                </a:solidFill>
              </a:rPr>
              <a:t>shapes</a:t>
            </a:r>
            <a:r>
              <a:rPr lang="fr-FR" dirty="0" smtClean="0">
                <a:solidFill>
                  <a:schemeClr val="tx1">
                    <a:alpha val="34000"/>
                  </a:schemeClr>
                </a:solidFill>
              </a:rPr>
              <a:t> of the </a:t>
            </a:r>
            <a:r>
              <a:rPr lang="fr-FR" dirty="0" err="1" smtClean="0">
                <a:solidFill>
                  <a:schemeClr val="tx1">
                    <a:alpha val="34000"/>
                  </a:schemeClr>
                </a:solidFill>
              </a:rPr>
              <a:t>laws</a:t>
            </a:r>
            <a:endParaRPr lang="fr-FR" dirty="0" smtClean="0">
              <a:solidFill>
                <a:schemeClr val="tx1">
                  <a:alpha val="34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fr-FR" dirty="0" err="1" smtClean="0">
                <a:solidFill>
                  <a:schemeClr val="tx1">
                    <a:alpha val="34000"/>
                  </a:schemeClr>
                </a:solidFill>
              </a:rPr>
              <a:t>Attenuation</a:t>
            </a:r>
            <a:r>
              <a:rPr lang="fr-FR" dirty="0" smtClean="0">
                <a:solidFill>
                  <a:schemeClr val="tx1">
                    <a:alpha val="34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alpha val="34000"/>
                  </a:schemeClr>
                </a:solidFill>
              </a:rPr>
              <a:t>laws</a:t>
            </a:r>
            <a:r>
              <a:rPr lang="fr-FR" dirty="0" smtClean="0">
                <a:solidFill>
                  <a:schemeClr val="tx1">
                    <a:alpha val="34000"/>
                  </a:schemeClr>
                </a:solidFill>
              </a:rPr>
              <a:t> for UV/</a:t>
            </a:r>
            <a:r>
              <a:rPr lang="fr-FR" dirty="0" err="1" smtClean="0">
                <a:solidFill>
                  <a:schemeClr val="tx1">
                    <a:alpha val="34000"/>
                  </a:schemeClr>
                </a:solidFill>
              </a:rPr>
              <a:t>optically</a:t>
            </a:r>
            <a:r>
              <a:rPr lang="fr-FR" dirty="0" smtClean="0">
                <a:solidFill>
                  <a:schemeClr val="tx1">
                    <a:alpha val="34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alpha val="34000"/>
                  </a:schemeClr>
                </a:solidFill>
              </a:rPr>
              <a:t>selected</a:t>
            </a:r>
            <a:r>
              <a:rPr lang="fr-FR" dirty="0" smtClean="0">
                <a:solidFill>
                  <a:schemeClr val="tx1">
                    <a:alpha val="34000"/>
                  </a:schemeClr>
                </a:solidFill>
              </a:rPr>
              <a:t> galaxies</a:t>
            </a:r>
          </a:p>
          <a:p>
            <a:pPr>
              <a:buFont typeface="Wingdings" charset="2"/>
              <a:buChar char="ü"/>
            </a:pPr>
            <a:r>
              <a:rPr lang="fr-FR" dirty="0" err="1" smtClean="0">
                <a:solidFill>
                  <a:schemeClr val="tx1">
                    <a:alpha val="34000"/>
                  </a:schemeClr>
                </a:solidFill>
              </a:rPr>
              <a:t>Attenuation</a:t>
            </a:r>
            <a:r>
              <a:rPr lang="fr-FR" dirty="0" smtClean="0">
                <a:solidFill>
                  <a:schemeClr val="tx1">
                    <a:alpha val="34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alpha val="34000"/>
                  </a:schemeClr>
                </a:solidFill>
              </a:rPr>
              <a:t>laws</a:t>
            </a:r>
            <a:r>
              <a:rPr lang="fr-FR" dirty="0" smtClean="0">
                <a:solidFill>
                  <a:schemeClr val="tx1">
                    <a:alpha val="34000"/>
                  </a:schemeClr>
                </a:solidFill>
              </a:rPr>
              <a:t> for </a:t>
            </a:r>
            <a:r>
              <a:rPr lang="fr-FR" dirty="0" err="1" smtClean="0">
                <a:solidFill>
                  <a:schemeClr val="tx1">
                    <a:alpha val="34000"/>
                  </a:schemeClr>
                </a:solidFill>
              </a:rPr>
              <a:t>Dusty</a:t>
            </a:r>
            <a:r>
              <a:rPr lang="fr-FR" dirty="0" smtClean="0">
                <a:solidFill>
                  <a:schemeClr val="tx1">
                    <a:alpha val="34000"/>
                  </a:schemeClr>
                </a:solidFill>
              </a:rPr>
              <a:t> IR </a:t>
            </a:r>
            <a:r>
              <a:rPr lang="fr-FR" dirty="0" err="1" smtClean="0">
                <a:solidFill>
                  <a:schemeClr val="tx1">
                    <a:alpha val="34000"/>
                  </a:schemeClr>
                </a:solidFill>
              </a:rPr>
              <a:t>selected</a:t>
            </a:r>
            <a:r>
              <a:rPr lang="fr-FR" dirty="0" smtClean="0">
                <a:solidFill>
                  <a:schemeClr val="tx1">
                    <a:alpha val="34000"/>
                  </a:schemeClr>
                </a:solidFill>
              </a:rPr>
              <a:t> galaxies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measure</a:t>
            </a:r>
            <a:r>
              <a:rPr lang="fr-FR" dirty="0" smtClean="0"/>
              <a:t> of </a:t>
            </a:r>
            <a:r>
              <a:rPr lang="fr-FR" b="1" dirty="0" smtClean="0"/>
              <a:t>the </a:t>
            </a:r>
            <a:r>
              <a:rPr lang="fr-FR" b="1" dirty="0" err="1" smtClean="0"/>
              <a:t>amount</a:t>
            </a:r>
            <a:r>
              <a:rPr lang="fr-FR" b="1" dirty="0" smtClean="0"/>
              <a:t> of </a:t>
            </a:r>
            <a:r>
              <a:rPr lang="fr-FR" b="1" dirty="0" err="1" smtClean="0"/>
              <a:t>dust</a:t>
            </a:r>
            <a:r>
              <a:rPr lang="fr-FR" b="1" dirty="0" smtClean="0"/>
              <a:t> </a:t>
            </a:r>
            <a:r>
              <a:rPr lang="fr-FR" b="1" dirty="0" err="1" smtClean="0"/>
              <a:t>attenuation</a:t>
            </a:r>
            <a:endParaRPr lang="fr-FR" dirty="0" smtClean="0"/>
          </a:p>
          <a:p>
            <a:pPr marL="514350" indent="-514350">
              <a:buFont typeface="Wingdings" charset="2"/>
              <a:buChar char="ü"/>
            </a:pPr>
            <a:r>
              <a:rPr lang="fr-FR" dirty="0" err="1" smtClean="0"/>
              <a:t>Using</a:t>
            </a:r>
            <a:r>
              <a:rPr lang="fr-FR" dirty="0" smtClean="0"/>
              <a:t> the UV </a:t>
            </a:r>
            <a:r>
              <a:rPr lang="fr-FR" dirty="0" err="1" smtClean="0"/>
              <a:t>slope</a:t>
            </a:r>
            <a:r>
              <a:rPr lang="fr-FR" dirty="0" smtClean="0"/>
              <a:t> </a:t>
            </a:r>
            <a:r>
              <a:rPr lang="fr-FR" dirty="0" err="1" smtClean="0"/>
              <a:t>ß</a:t>
            </a:r>
            <a:r>
              <a:rPr lang="fr-FR" dirty="0" smtClean="0"/>
              <a:t> </a:t>
            </a:r>
          </a:p>
          <a:p>
            <a:pPr marL="514350" indent="-514350">
              <a:buFont typeface="Wingdings" charset="2"/>
              <a:buChar char="ü"/>
            </a:pPr>
            <a:r>
              <a:rPr lang="fr-FR" dirty="0" err="1" smtClean="0"/>
              <a:t>Using</a:t>
            </a:r>
            <a:r>
              <a:rPr lang="fr-FR" dirty="0" smtClean="0"/>
              <a:t>   </a:t>
            </a:r>
            <a:r>
              <a:rPr lang="fr-FR" dirty="0" err="1" smtClean="0"/>
              <a:t>rest-frame</a:t>
            </a:r>
            <a:r>
              <a:rPr lang="fr-FR" dirty="0" smtClean="0"/>
              <a:t> NIR </a:t>
            </a:r>
            <a:r>
              <a:rPr lang="fr-FR" dirty="0" err="1" smtClean="0"/>
              <a:t>optical</a:t>
            </a:r>
            <a:r>
              <a:rPr lang="fr-FR" dirty="0" smtClean="0"/>
              <a:t> </a:t>
            </a:r>
            <a:r>
              <a:rPr lang="fr-FR" dirty="0" err="1" smtClean="0"/>
              <a:t>colors</a:t>
            </a:r>
            <a:r>
              <a:rPr lang="fr-FR" dirty="0" smtClean="0"/>
              <a:t> </a:t>
            </a:r>
          </a:p>
          <a:p>
            <a:pPr marL="514350" indent="-514350">
              <a:buFont typeface="Wingdings" charset="2"/>
              <a:buChar char="ü"/>
            </a:pP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stellar</a:t>
            </a:r>
            <a:r>
              <a:rPr lang="fr-FR" dirty="0" smtClean="0"/>
              <a:t> masses </a:t>
            </a:r>
          </a:p>
          <a:p>
            <a:pPr marL="514350" indent="-514350">
              <a:buFont typeface="Wingdings" charset="2"/>
              <a:buChar char="ü"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  <p:pic>
        <p:nvPicPr>
          <p:cNvPr id="5" name="Image 4" descr="Capture d’écran 2016-05-22 à 17.06.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3" y="1281751"/>
            <a:ext cx="4270227" cy="4260432"/>
          </a:xfrm>
          <a:prstGeom prst="rect">
            <a:avLst/>
          </a:prstGeom>
        </p:spPr>
      </p:pic>
      <p:pic>
        <p:nvPicPr>
          <p:cNvPr id="6" name="Image 5" descr="apjl522764f4_hr.jpg"/>
          <p:cNvPicPr>
            <a:picLocks noChangeAspect="1"/>
          </p:cNvPicPr>
          <p:nvPr/>
        </p:nvPicPr>
        <p:blipFill>
          <a:blip r:embed="rId3"/>
          <a:srcRect l="45486"/>
          <a:stretch>
            <a:fillRect/>
          </a:stretch>
        </p:blipFill>
        <p:spPr>
          <a:xfrm>
            <a:off x="4240132" y="1500592"/>
            <a:ext cx="4766641" cy="393136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03064" y="5542183"/>
            <a:ext cx="3868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Arnouts+13 </a:t>
            </a:r>
            <a:r>
              <a:rPr lang="fr-FR" sz="2000" b="1" dirty="0" smtClean="0"/>
              <a:t>NUV-R, R-K </a:t>
            </a:r>
            <a:r>
              <a:rPr lang="fr-FR" sz="2000" b="1" dirty="0" err="1" smtClean="0"/>
              <a:t>colors</a:t>
            </a:r>
            <a:endParaRPr lang="fr-FR" sz="2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751308" y="5542183"/>
            <a:ext cx="3878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Forrest+13</a:t>
            </a:r>
            <a:r>
              <a:rPr lang="fr-FR" sz="2000" b="1" i="1" dirty="0" smtClean="0"/>
              <a:t>, </a:t>
            </a:r>
            <a:r>
              <a:rPr lang="fr-FR" sz="2000" b="1" dirty="0" smtClean="0"/>
              <a:t>U-V, V-J </a:t>
            </a:r>
            <a:r>
              <a:rPr lang="fr-FR" sz="2000" b="1" dirty="0" err="1" smtClean="0"/>
              <a:t>colors</a:t>
            </a:r>
            <a:endParaRPr lang="fr-FR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16595" y="192784"/>
            <a:ext cx="6491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latin typeface="Apple Casual"/>
                <a:cs typeface="Apple Casual"/>
              </a:rPr>
              <a:t>Using</a:t>
            </a:r>
            <a:r>
              <a:rPr lang="fr-FR" sz="2800" b="1" dirty="0" smtClean="0">
                <a:latin typeface="Apple Casual"/>
                <a:cs typeface="Apple Casual"/>
              </a:rPr>
              <a:t> </a:t>
            </a:r>
            <a:r>
              <a:rPr lang="fr-FR" sz="2800" b="1" dirty="0" err="1" smtClean="0">
                <a:latin typeface="Apple Casual"/>
                <a:cs typeface="Apple Casual"/>
              </a:rPr>
              <a:t>rest-frame</a:t>
            </a:r>
            <a:r>
              <a:rPr lang="fr-FR" sz="2800" b="1" dirty="0" smtClean="0">
                <a:latin typeface="Apple Casual"/>
                <a:cs typeface="Apple Casual"/>
              </a:rPr>
              <a:t> </a:t>
            </a:r>
            <a:r>
              <a:rPr lang="fr-FR" sz="2800" b="1" dirty="0" err="1" smtClean="0">
                <a:latin typeface="Apple Casual"/>
                <a:cs typeface="Apple Casual"/>
              </a:rPr>
              <a:t>colors</a:t>
            </a:r>
            <a:r>
              <a:rPr lang="fr-FR" sz="2800" b="1" dirty="0" smtClean="0">
                <a:latin typeface="Apple Casual"/>
                <a:cs typeface="Apple Casual"/>
              </a:rPr>
              <a:t> to </a:t>
            </a:r>
            <a:r>
              <a:rPr lang="fr-FR" sz="2800" b="1" dirty="0" err="1" smtClean="0">
                <a:latin typeface="Apple Casual"/>
                <a:cs typeface="Apple Casual"/>
              </a:rPr>
              <a:t>infer</a:t>
            </a:r>
            <a:r>
              <a:rPr lang="fr-FR" sz="2800" b="1" dirty="0" smtClean="0">
                <a:latin typeface="Apple Casual"/>
                <a:cs typeface="Apple Casual"/>
              </a:rPr>
              <a:t> </a:t>
            </a:r>
            <a:r>
              <a:rPr lang="fr-FR" sz="2800" b="1" dirty="0" err="1" smtClean="0">
                <a:latin typeface="Apple Casual"/>
                <a:cs typeface="Apple Casual"/>
              </a:rPr>
              <a:t>dust</a:t>
            </a:r>
            <a:r>
              <a:rPr lang="fr-FR" sz="2800" b="1" dirty="0" smtClean="0">
                <a:latin typeface="Apple Casual"/>
                <a:cs typeface="Apple Casual"/>
              </a:rPr>
              <a:t> </a:t>
            </a:r>
            <a:r>
              <a:rPr lang="fr-FR" sz="2800" b="1" dirty="0" err="1" smtClean="0">
                <a:latin typeface="Apple Casual"/>
                <a:cs typeface="Apple Casual"/>
              </a:rPr>
              <a:t>attenuation</a:t>
            </a:r>
            <a:r>
              <a:rPr lang="fr-FR" sz="2800" b="1" dirty="0" smtClean="0">
                <a:latin typeface="Apple Casual"/>
                <a:cs typeface="Apple Casual"/>
              </a:rPr>
              <a:t> corrections</a:t>
            </a:r>
          </a:p>
          <a:p>
            <a:endParaRPr lang="fr-FR" sz="2400" b="1" dirty="0" smtClean="0">
              <a:latin typeface="Apple Casual"/>
              <a:cs typeface="Apple Casu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194096" y="1146891"/>
            <a:ext cx="1672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0&lt;z&lt;1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896618" y="1168351"/>
            <a:ext cx="1734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1&lt;z&lt;3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436590" y="5987018"/>
            <a:ext cx="627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Needs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calibrated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higher/different</a:t>
            </a:r>
            <a:r>
              <a:rPr lang="fr-FR" dirty="0" smtClean="0"/>
              <a:t> </a:t>
            </a:r>
            <a:r>
              <a:rPr lang="fr-FR" dirty="0" err="1" smtClean="0"/>
              <a:t>redshifts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04200" y="-22047200"/>
            <a:ext cx="15285720" cy="152857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rcRect t="27279"/>
          <a:stretch>
            <a:fillRect/>
          </a:stretch>
        </p:blipFill>
        <p:spPr>
          <a:xfrm>
            <a:off x="20522" y="2154585"/>
            <a:ext cx="4330090" cy="3148895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49565" y="105929"/>
            <a:ext cx="8564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latin typeface="Apple Casual"/>
                <a:cs typeface="Apple Casual"/>
              </a:rPr>
              <a:t>Attenuation-stellar</a:t>
            </a:r>
            <a:r>
              <a:rPr lang="fr-FR" sz="2400" b="1" dirty="0" smtClean="0">
                <a:latin typeface="Apple Casual"/>
                <a:cs typeface="Apple Casual"/>
              </a:rPr>
              <a:t> mass relation on a large range of z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101839" y="535941"/>
            <a:ext cx="829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UV </a:t>
            </a:r>
            <a:r>
              <a:rPr lang="fr-FR" dirty="0" err="1" smtClean="0"/>
              <a:t>selected</a:t>
            </a:r>
            <a:r>
              <a:rPr lang="fr-FR" dirty="0" smtClean="0"/>
              <a:t> and  star </a:t>
            </a:r>
            <a:r>
              <a:rPr lang="fr-FR" dirty="0" err="1" smtClean="0"/>
              <a:t>forming</a:t>
            </a:r>
            <a:r>
              <a:rPr lang="fr-FR" dirty="0" smtClean="0"/>
              <a:t> galaxies (</a:t>
            </a:r>
            <a:r>
              <a:rPr lang="fr-FR" dirty="0" err="1" smtClean="0"/>
              <a:t>Stacking</a:t>
            </a:r>
            <a:r>
              <a:rPr lang="fr-FR" dirty="0" smtClean="0"/>
              <a:t> of </a:t>
            </a:r>
            <a:r>
              <a:rPr lang="fr-FR" dirty="0" err="1" smtClean="0"/>
              <a:t>Spitzer</a:t>
            </a:r>
            <a:r>
              <a:rPr lang="fr-FR" dirty="0" smtClean="0"/>
              <a:t>/Herschel data)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950363" y="1785254"/>
            <a:ext cx="138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Z=</a:t>
            </a:r>
            <a:r>
              <a:rPr lang="fr-FR" dirty="0" smtClean="0">
                <a:solidFill>
                  <a:srgbClr val="FF0000"/>
                </a:solidFill>
              </a:rPr>
              <a:t>1.5</a:t>
            </a:r>
            <a:r>
              <a:rPr lang="fr-FR" dirty="0" smtClean="0"/>
              <a:t>, </a:t>
            </a:r>
            <a:r>
              <a:rPr lang="fr-FR" dirty="0" smtClean="0">
                <a:solidFill>
                  <a:srgbClr val="008000"/>
                </a:solidFill>
              </a:rPr>
              <a:t>3</a:t>
            </a:r>
            <a:r>
              <a:rPr lang="fr-FR" dirty="0" smtClean="0"/>
              <a:t>, </a:t>
            </a:r>
            <a:r>
              <a:rPr lang="fr-FR" dirty="0" smtClean="0">
                <a:solidFill>
                  <a:srgbClr val="0000FF"/>
                </a:solidFill>
              </a:rPr>
              <a:t>4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45737" y="2236143"/>
            <a:ext cx="26333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 smtClean="0"/>
              <a:t>Heinis+14, </a:t>
            </a:r>
          </a:p>
          <a:p>
            <a:r>
              <a:rPr lang="fr-FR" i="1" dirty="0" smtClean="0"/>
              <a:t>UV </a:t>
            </a:r>
            <a:r>
              <a:rPr lang="fr-FR" i="1" dirty="0" err="1" smtClean="0"/>
              <a:t>rest</a:t>
            </a:r>
            <a:r>
              <a:rPr lang="fr-FR" i="1" dirty="0" smtClean="0"/>
              <a:t> frame </a:t>
            </a:r>
            <a:r>
              <a:rPr lang="fr-FR" i="1" dirty="0" err="1" smtClean="0"/>
              <a:t>selection</a:t>
            </a:r>
            <a:endParaRPr lang="fr-FR" i="1" dirty="0"/>
          </a:p>
        </p:txBody>
      </p:sp>
      <p:pic>
        <p:nvPicPr>
          <p:cNvPr id="13" name="Image 12" descr="Capture d’écran 2016-06-09 à 22.43.5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482" y="1785254"/>
            <a:ext cx="4110911" cy="366128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4823977" y="5385733"/>
            <a:ext cx="3938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Whitaker+14, CANDELS , UVJ </a:t>
            </a:r>
            <a:r>
              <a:rPr lang="fr-FR" i="1" dirty="0" err="1" smtClean="0"/>
              <a:t>selection</a:t>
            </a:r>
            <a:r>
              <a:rPr lang="fr-FR" i="1" dirty="0" smtClean="0"/>
              <a:t>, MIPS </a:t>
            </a:r>
            <a:r>
              <a:rPr lang="fr-FR" i="1" dirty="0" err="1" smtClean="0"/>
              <a:t>stacking</a:t>
            </a:r>
            <a:endParaRPr lang="fr-FR" i="1" dirty="0" smtClean="0"/>
          </a:p>
          <a:p>
            <a:endParaRPr lang="fr-FR" i="1" dirty="0" smtClean="0"/>
          </a:p>
        </p:txBody>
      </p:sp>
      <p:sp>
        <p:nvSpPr>
          <p:cNvPr id="18" name="ZoneTexte 17"/>
          <p:cNvSpPr txBox="1"/>
          <p:nvPr/>
        </p:nvSpPr>
        <p:spPr>
          <a:xfrm>
            <a:off x="7947445" y="63090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05910" y="5499216"/>
            <a:ext cx="3274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See</a:t>
            </a:r>
            <a:r>
              <a:rPr lang="fr-FR" i="1" dirty="0" smtClean="0"/>
              <a:t> </a:t>
            </a:r>
            <a:r>
              <a:rPr lang="fr-FR" i="1" dirty="0" err="1" smtClean="0"/>
              <a:t>also</a:t>
            </a:r>
            <a:r>
              <a:rPr lang="fr-FR" i="1" dirty="0" smtClean="0"/>
              <a:t> Oteo+14, Panella+</a:t>
            </a:r>
            <a:r>
              <a:rPr lang="fr-FR" i="1" dirty="0" smtClean="0"/>
              <a:t>15, Dunlop+16….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6287" y="111786"/>
            <a:ext cx="7179065" cy="787400"/>
          </a:xfrm>
        </p:spPr>
        <p:txBody>
          <a:bodyPr>
            <a:normAutofit fontScale="90000"/>
          </a:bodyPr>
          <a:lstStyle/>
          <a:p>
            <a:r>
              <a:rPr lang="fr-FR" sz="3200" dirty="0" err="1" smtClean="0"/>
              <a:t>Dust</a:t>
            </a:r>
            <a:r>
              <a:rPr lang="fr-FR" sz="3200" dirty="0" smtClean="0"/>
              <a:t> </a:t>
            </a:r>
            <a:r>
              <a:rPr lang="fr-FR" sz="3200" dirty="0" err="1" smtClean="0"/>
              <a:t>attenuation</a:t>
            </a:r>
            <a:r>
              <a:rPr lang="fr-FR" sz="3200" dirty="0" smtClean="0"/>
              <a:t> in </a:t>
            </a:r>
            <a:r>
              <a:rPr lang="fr-FR" sz="3200" b="1" dirty="0" smtClean="0">
                <a:solidFill>
                  <a:srgbClr val="FF0000"/>
                </a:solidFill>
              </a:rPr>
              <a:t>IR</a:t>
            </a:r>
            <a:r>
              <a:rPr lang="fr-FR" sz="3200" dirty="0" smtClean="0"/>
              <a:t> and </a:t>
            </a:r>
            <a:r>
              <a:rPr lang="fr-FR" sz="3200" b="1" dirty="0" smtClean="0">
                <a:solidFill>
                  <a:srgbClr val="3366FF"/>
                </a:solidFill>
              </a:rPr>
              <a:t>UV </a:t>
            </a:r>
            <a:r>
              <a:rPr lang="fr-FR" sz="3200" dirty="0" err="1" smtClean="0"/>
              <a:t>selected</a:t>
            </a:r>
            <a:r>
              <a:rPr lang="fr-FR" sz="3200" dirty="0" smtClean="0"/>
              <a:t> </a:t>
            </a:r>
            <a:r>
              <a:rPr lang="fr-FR" sz="3200" dirty="0" err="1" smtClean="0"/>
              <a:t>samples</a:t>
            </a:r>
            <a:r>
              <a:rPr lang="fr-FR" sz="3200" dirty="0" smtClean="0"/>
              <a:t>: a </a:t>
            </a:r>
            <a:r>
              <a:rPr lang="fr-FR" sz="3200" dirty="0" err="1" smtClean="0"/>
              <a:t>difference</a:t>
            </a:r>
            <a:r>
              <a:rPr lang="fr-FR" sz="3200" dirty="0" smtClean="0"/>
              <a:t> in </a:t>
            </a:r>
            <a:r>
              <a:rPr lang="fr-FR" sz="3200" dirty="0" err="1" smtClean="0"/>
              <a:t>stellar</a:t>
            </a:r>
            <a:r>
              <a:rPr lang="fr-FR" sz="3200" dirty="0" smtClean="0"/>
              <a:t> mass</a:t>
            </a:r>
            <a:endParaRPr lang="fr-FR" sz="3200" dirty="0"/>
          </a:p>
        </p:txBody>
      </p:sp>
      <p:pic>
        <p:nvPicPr>
          <p:cNvPr id="21" name="Image 20" descr="fig10-bi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r="33922"/>
              <a:stretch>
                <a:fillRect/>
              </a:stretch>
            </p:blipFill>
          </mc:Choice>
          <mc:Fallback>
            <p:blipFill>
              <a:blip r:embed="rId3"/>
              <a:srcRect r="33922"/>
              <a:stretch>
                <a:fillRect/>
              </a:stretch>
            </p:blipFill>
          </mc:Fallback>
        </mc:AlternateContent>
        <p:spPr>
          <a:xfrm>
            <a:off x="803785" y="1416806"/>
            <a:ext cx="4968090" cy="4516321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1218395" y="1416806"/>
            <a:ext cx="218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Buat+15</a:t>
            </a:r>
            <a:endParaRPr lang="fr-FR" i="1" dirty="0"/>
          </a:p>
        </p:txBody>
      </p:sp>
      <p:sp>
        <p:nvSpPr>
          <p:cNvPr id="6" name="Rectangle 5"/>
          <p:cNvSpPr/>
          <p:nvPr/>
        </p:nvSpPr>
        <p:spPr>
          <a:xfrm>
            <a:off x="2120512" y="3429000"/>
            <a:ext cx="136076" cy="154511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229185" y="2753563"/>
            <a:ext cx="136076" cy="154511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447264" y="2596927"/>
            <a:ext cx="136076" cy="154511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844137" y="2830818"/>
            <a:ext cx="136076" cy="154511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100724" y="2721114"/>
            <a:ext cx="2347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IR </a:t>
            </a:r>
            <a:r>
              <a:rPr lang="fr-FR" sz="2000" dirty="0" err="1" smtClean="0">
                <a:solidFill>
                  <a:srgbClr val="FF0000"/>
                </a:solidFill>
              </a:rPr>
              <a:t>selected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samples</a:t>
            </a:r>
            <a:r>
              <a:rPr lang="fr-FR" sz="2000" dirty="0" smtClean="0">
                <a:solidFill>
                  <a:srgbClr val="FF0000"/>
                </a:solidFill>
              </a:rPr>
              <a:t>: IRAS/</a:t>
            </a:r>
            <a:r>
              <a:rPr lang="fr-FR" sz="2000" dirty="0" err="1" smtClean="0">
                <a:solidFill>
                  <a:srgbClr val="FF0000"/>
                </a:solidFill>
              </a:rPr>
              <a:t>Spitzer</a:t>
            </a:r>
            <a:r>
              <a:rPr lang="fr-FR" sz="2000" dirty="0" smtClean="0">
                <a:solidFill>
                  <a:srgbClr val="FF0000"/>
                </a:solidFill>
              </a:rPr>
              <a:t>/AKARI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259480" y="3685571"/>
            <a:ext cx="2347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3366FF"/>
                </a:solidFill>
              </a:rPr>
              <a:t>UV </a:t>
            </a:r>
            <a:r>
              <a:rPr lang="fr-FR" dirty="0" err="1" smtClean="0">
                <a:solidFill>
                  <a:srgbClr val="3366FF"/>
                </a:solidFill>
              </a:rPr>
              <a:t>rest-frame</a:t>
            </a:r>
            <a:r>
              <a:rPr lang="fr-FR" dirty="0" smtClean="0">
                <a:solidFill>
                  <a:srgbClr val="3366FF"/>
                </a:solidFill>
              </a:rPr>
              <a:t> </a:t>
            </a:r>
            <a:r>
              <a:rPr lang="fr-FR" dirty="0" err="1" smtClean="0">
                <a:solidFill>
                  <a:srgbClr val="3366FF"/>
                </a:solidFill>
              </a:rPr>
              <a:t>selections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00724" y="1925729"/>
            <a:ext cx="136076" cy="154511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236800" y="1786138"/>
            <a:ext cx="257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8000"/>
                </a:solidFill>
              </a:rPr>
              <a:t>IRX-M* relation </a:t>
            </a:r>
            <a:r>
              <a:rPr lang="fr-FR" dirty="0" err="1" smtClean="0">
                <a:solidFill>
                  <a:srgbClr val="008000"/>
                </a:solidFill>
              </a:rPr>
              <a:t>assumed</a:t>
            </a:r>
            <a:r>
              <a:rPr lang="fr-FR" dirty="0" smtClean="0">
                <a:solidFill>
                  <a:srgbClr val="008000"/>
                </a:solidFill>
              </a:rPr>
              <a:t>, Bernhard+14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  <p:pic>
        <p:nvPicPr>
          <p:cNvPr id="3" name="Image 2" descr="Capture d’écran 2016-06-27 à 15.31.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6909"/>
            <a:ext cx="9144000" cy="454143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04220" y="382429"/>
            <a:ext cx="813556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err="1" smtClean="0"/>
              <a:t>At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higher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redshift</a:t>
            </a:r>
            <a:r>
              <a:rPr lang="fr-FR" sz="2400" b="1" dirty="0" smtClean="0"/>
              <a:t>: ALMA observations</a:t>
            </a:r>
          </a:p>
          <a:p>
            <a:pPr algn="ctr"/>
            <a:r>
              <a:rPr lang="fr-FR" sz="2000" b="1" dirty="0" err="1" smtClean="0"/>
              <a:t>Either</a:t>
            </a:r>
            <a:r>
              <a:rPr lang="fr-FR" sz="2000" b="1" dirty="0" smtClean="0"/>
              <a:t> an </a:t>
            </a:r>
            <a:r>
              <a:rPr lang="fr-FR" sz="2000" b="1" dirty="0" err="1" smtClean="0"/>
              <a:t>evolution</a:t>
            </a:r>
            <a:r>
              <a:rPr lang="fr-FR" sz="2000" b="1" dirty="0" smtClean="0"/>
              <a:t>  of the IRX-M* relation  or an </a:t>
            </a:r>
            <a:r>
              <a:rPr lang="fr-FR" sz="2000" b="1" dirty="0" err="1" smtClean="0"/>
              <a:t>increase</a:t>
            </a:r>
            <a:r>
              <a:rPr lang="fr-FR" sz="2000" b="1" dirty="0" smtClean="0"/>
              <a:t> of  T(</a:t>
            </a:r>
            <a:r>
              <a:rPr lang="fr-FR" sz="2000" b="1" dirty="0" err="1" smtClean="0"/>
              <a:t>dust</a:t>
            </a:r>
            <a:r>
              <a:rPr lang="fr-FR" sz="2000" b="1" dirty="0" smtClean="0"/>
              <a:t>) </a:t>
            </a:r>
            <a:r>
              <a:rPr lang="fr-FR" sz="2000" b="1" dirty="0" err="1" smtClean="0"/>
              <a:t>with</a:t>
            </a:r>
            <a:r>
              <a:rPr lang="fr-FR" sz="2000" b="1" dirty="0" smtClean="0"/>
              <a:t> z </a:t>
            </a:r>
          </a:p>
          <a:p>
            <a:r>
              <a:rPr lang="fr-FR" i="1" dirty="0" smtClean="0"/>
              <a:t>HUDF-ASPECS, </a:t>
            </a:r>
            <a:r>
              <a:rPr lang="fr-FR" i="1" dirty="0" smtClean="0"/>
              <a:t>Bouwens+16  </a:t>
            </a:r>
            <a:r>
              <a:rPr lang="fr-FR" i="1" dirty="0" err="1" smtClean="0"/>
              <a:t>arXiv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90" y="1593120"/>
            <a:ext cx="6189579" cy="454934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04113" y="187170"/>
            <a:ext cx="89398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An </a:t>
            </a:r>
            <a:r>
              <a:rPr lang="fr-FR" sz="2800" dirty="0" err="1" smtClean="0"/>
              <a:t>evolution</a:t>
            </a:r>
            <a:r>
              <a:rPr lang="fr-FR" sz="2800" dirty="0" smtClean="0"/>
              <a:t> of the IRX-M* relation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needed</a:t>
            </a:r>
            <a:r>
              <a:rPr lang="fr-FR" sz="2800" dirty="0" smtClean="0"/>
              <a:t> to </a:t>
            </a:r>
            <a:r>
              <a:rPr lang="fr-FR" sz="2800" dirty="0" err="1" smtClean="0"/>
              <a:t>understand</a:t>
            </a:r>
            <a:r>
              <a:rPr lang="fr-FR" sz="2800" dirty="0" smtClean="0"/>
              <a:t> the variation of IR to UV </a:t>
            </a:r>
            <a:r>
              <a:rPr lang="fr-FR" sz="2800" dirty="0" err="1" smtClean="0"/>
              <a:t>luminosity</a:t>
            </a:r>
            <a:r>
              <a:rPr lang="fr-FR" sz="2800" dirty="0" smtClean="0"/>
              <a:t> </a:t>
            </a:r>
            <a:r>
              <a:rPr lang="fr-FR" sz="2800" dirty="0" err="1" smtClean="0"/>
              <a:t>density</a:t>
            </a:r>
            <a:r>
              <a:rPr lang="fr-FR" sz="2800" dirty="0" smtClean="0"/>
              <a:t> ratio </a:t>
            </a:r>
          </a:p>
          <a:p>
            <a:pPr algn="ctr"/>
            <a:endParaRPr lang="fr-FR" sz="2400" dirty="0" smtClean="0"/>
          </a:p>
          <a:p>
            <a:pPr algn="ctr"/>
            <a:r>
              <a:rPr lang="fr-FR" sz="2400" i="1" dirty="0" err="1" smtClean="0"/>
              <a:t>Burgarella</a:t>
            </a:r>
            <a:r>
              <a:rPr lang="fr-FR" sz="2400" i="1" dirty="0" smtClean="0"/>
              <a:t> et al. in </a:t>
            </a:r>
            <a:r>
              <a:rPr lang="fr-FR" sz="2400" i="1" dirty="0" err="1" smtClean="0"/>
              <a:t>prep</a:t>
            </a:r>
            <a:endParaRPr lang="fr-FR" sz="24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2192421" y="5440947"/>
            <a:ext cx="292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Burgarella+13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956734" y="633074"/>
            <a:ext cx="7094407" cy="2242146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Capture d’écran 2016-06-09 à 08.35.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939" y="1594352"/>
            <a:ext cx="6591300" cy="1143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43200"/>
            <a:ext cx="7733198" cy="764584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0000FF"/>
                </a:solidFill>
                <a:latin typeface="Apple Casual"/>
                <a:cs typeface="Apple Casual"/>
              </a:rPr>
              <a:t>To </a:t>
            </a:r>
            <a:r>
              <a:rPr lang="fr-FR" sz="3200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conclude</a:t>
            </a:r>
            <a:endParaRPr lang="fr-FR" sz="3200" dirty="0">
              <a:solidFill>
                <a:srgbClr val="0000FF"/>
              </a:solidFill>
              <a:latin typeface="Apple Casual"/>
              <a:cs typeface="Apple Casu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2142" y="3101717"/>
            <a:ext cx="7564968" cy="33575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ü"/>
            </a:pPr>
            <a:r>
              <a:rPr lang="fr-FR" sz="2595" b="1" dirty="0" smtClean="0"/>
              <a:t>Confirmation of the variation of the </a:t>
            </a:r>
            <a:r>
              <a:rPr lang="fr-FR" sz="2595" b="1" dirty="0" err="1" smtClean="0"/>
              <a:t>attenuation</a:t>
            </a:r>
            <a:r>
              <a:rPr lang="fr-FR" sz="2595" b="1" dirty="0" smtClean="0"/>
              <a:t> </a:t>
            </a:r>
            <a:r>
              <a:rPr lang="fr-FR" sz="2595" b="1" dirty="0" err="1" smtClean="0"/>
              <a:t>curve</a:t>
            </a:r>
            <a:r>
              <a:rPr lang="fr-FR" sz="2595" b="1" dirty="0" smtClean="0"/>
              <a:t> </a:t>
            </a:r>
            <a:r>
              <a:rPr lang="fr-FR" sz="2595" b="1" dirty="0" err="1" smtClean="0"/>
              <a:t>among</a:t>
            </a:r>
            <a:r>
              <a:rPr lang="fr-FR" sz="2595" b="1" dirty="0" smtClean="0"/>
              <a:t> galaxies</a:t>
            </a:r>
            <a:r>
              <a:rPr lang="fr-FR" sz="2595" dirty="0" smtClean="0"/>
              <a:t>:  </a:t>
            </a:r>
            <a:r>
              <a:rPr lang="fr-FR" sz="2595" dirty="0" err="1" smtClean="0"/>
              <a:t>shape</a:t>
            </a:r>
            <a:r>
              <a:rPr lang="fr-FR" sz="2595" dirty="0" smtClean="0"/>
              <a:t> in UV/NIR, UV </a:t>
            </a:r>
            <a:r>
              <a:rPr lang="fr-FR" sz="2595" dirty="0" err="1" smtClean="0"/>
              <a:t>bump</a:t>
            </a:r>
            <a:r>
              <a:rPr lang="fr-FR" sz="2595" dirty="0" smtClean="0"/>
              <a:t>: as a </a:t>
            </a:r>
            <a:r>
              <a:rPr lang="fr-FR" sz="2595" dirty="0" err="1" smtClean="0"/>
              <a:t>function</a:t>
            </a:r>
            <a:r>
              <a:rPr lang="fr-FR" sz="2595" dirty="0" smtClean="0"/>
              <a:t> of the </a:t>
            </a:r>
            <a:r>
              <a:rPr lang="fr-FR" sz="2595" dirty="0" err="1" smtClean="0"/>
              <a:t>amount</a:t>
            </a:r>
            <a:r>
              <a:rPr lang="fr-FR" sz="2595" dirty="0" smtClean="0"/>
              <a:t> of </a:t>
            </a:r>
            <a:r>
              <a:rPr lang="fr-FR" sz="2595" dirty="0" err="1" smtClean="0"/>
              <a:t>attenuation</a:t>
            </a:r>
            <a:r>
              <a:rPr lang="fr-FR" sz="2595" dirty="0" smtClean="0"/>
              <a:t>, </a:t>
            </a:r>
            <a:r>
              <a:rPr lang="fr-FR" sz="2595" dirty="0" err="1" smtClean="0"/>
              <a:t>stellar</a:t>
            </a:r>
            <a:r>
              <a:rPr lang="fr-FR" sz="2595" dirty="0" smtClean="0"/>
              <a:t> mass, </a:t>
            </a:r>
            <a:r>
              <a:rPr lang="fr-FR" sz="2595" dirty="0" err="1" smtClean="0"/>
              <a:t>sSFR</a:t>
            </a:r>
            <a:r>
              <a:rPr lang="fr-FR" sz="2595" dirty="0" smtClean="0"/>
              <a:t>…</a:t>
            </a:r>
            <a:r>
              <a:rPr lang="fr-FR" sz="2595" dirty="0" err="1" smtClean="0">
                <a:sym typeface="Wingdings"/>
              </a:rPr>
              <a:t></a:t>
            </a:r>
            <a:r>
              <a:rPr lang="fr-FR" sz="2595" dirty="0" smtClean="0">
                <a:sym typeface="Wingdings"/>
              </a:rPr>
              <a:t> </a:t>
            </a:r>
            <a:r>
              <a:rPr lang="fr-FR" sz="2595" dirty="0" err="1" smtClean="0">
                <a:sym typeface="Wingdings"/>
              </a:rPr>
              <a:t>sample</a:t>
            </a:r>
            <a:r>
              <a:rPr lang="fr-FR" sz="2595" dirty="0" smtClean="0">
                <a:sym typeface="Wingdings"/>
              </a:rPr>
              <a:t> </a:t>
            </a:r>
            <a:r>
              <a:rPr lang="fr-FR" sz="2595" dirty="0" err="1" smtClean="0">
                <a:sym typeface="Wingdings"/>
              </a:rPr>
              <a:t>selection</a:t>
            </a:r>
            <a:r>
              <a:rPr lang="fr-FR" sz="2595" dirty="0" smtClean="0"/>
              <a:t>)</a:t>
            </a:r>
          </a:p>
          <a:p>
            <a:pPr>
              <a:buFont typeface="Wingdings" charset="2"/>
              <a:buChar char="ü"/>
            </a:pPr>
            <a:r>
              <a:rPr lang="fr-FR" sz="2595" dirty="0" err="1" smtClean="0"/>
              <a:t>Fortunately</a:t>
            </a:r>
            <a:r>
              <a:rPr lang="fr-FR" sz="2595" dirty="0" smtClean="0"/>
              <a:t>, </a:t>
            </a:r>
            <a:r>
              <a:rPr lang="fr-FR" sz="2595" b="1" dirty="0" err="1" smtClean="0"/>
              <a:t>some</a:t>
            </a:r>
            <a:r>
              <a:rPr lang="fr-FR" sz="2595" b="1" dirty="0" smtClean="0"/>
              <a:t> </a:t>
            </a:r>
            <a:r>
              <a:rPr lang="fr-FR" sz="2595" b="1" dirty="0" err="1" smtClean="0"/>
              <a:t>recipes</a:t>
            </a:r>
            <a:r>
              <a:rPr lang="fr-FR" sz="2595" b="1" dirty="0" smtClean="0"/>
              <a:t> </a:t>
            </a:r>
            <a:r>
              <a:rPr lang="fr-FR" sz="2595" b="1" dirty="0" err="1" smtClean="0"/>
              <a:t>seem</a:t>
            </a:r>
            <a:r>
              <a:rPr lang="fr-FR" sz="2595" b="1" dirty="0" smtClean="0"/>
              <a:t> </a:t>
            </a:r>
            <a:r>
              <a:rPr lang="fr-FR" sz="2595" b="1" dirty="0" err="1" smtClean="0"/>
              <a:t>reliable</a:t>
            </a:r>
            <a:r>
              <a:rPr lang="fr-FR" sz="2595" b="1" dirty="0" smtClean="0"/>
              <a:t> to </a:t>
            </a:r>
            <a:r>
              <a:rPr lang="fr-FR" sz="2595" b="1" dirty="0" err="1" smtClean="0"/>
              <a:t>measure</a:t>
            </a:r>
            <a:r>
              <a:rPr lang="fr-FR" sz="2595" b="1" dirty="0" smtClean="0"/>
              <a:t> the total </a:t>
            </a:r>
            <a:r>
              <a:rPr lang="fr-FR" sz="2595" b="1" dirty="0" err="1" smtClean="0"/>
              <a:t>amount</a:t>
            </a:r>
            <a:r>
              <a:rPr lang="fr-FR" sz="2595" b="1" dirty="0" smtClean="0"/>
              <a:t> of </a:t>
            </a:r>
            <a:r>
              <a:rPr lang="fr-FR" sz="2595" b="1" dirty="0" err="1" smtClean="0"/>
              <a:t>attenuation</a:t>
            </a:r>
            <a:r>
              <a:rPr lang="fr-FR" sz="2595" b="1" dirty="0" smtClean="0"/>
              <a:t>: </a:t>
            </a:r>
            <a:r>
              <a:rPr lang="fr-FR" sz="2595" dirty="0" err="1" smtClean="0"/>
              <a:t>colors</a:t>
            </a:r>
            <a:r>
              <a:rPr lang="fr-FR" sz="2595" dirty="0" smtClean="0"/>
              <a:t>, </a:t>
            </a:r>
            <a:r>
              <a:rPr lang="fr-FR" sz="2595" dirty="0" err="1" smtClean="0"/>
              <a:t>stellar</a:t>
            </a:r>
            <a:r>
              <a:rPr lang="fr-FR" sz="2595" dirty="0" smtClean="0"/>
              <a:t> mass, but </a:t>
            </a:r>
            <a:r>
              <a:rPr lang="fr-FR" sz="2595" dirty="0" err="1" smtClean="0"/>
              <a:t>need</a:t>
            </a:r>
            <a:r>
              <a:rPr lang="fr-FR" sz="2595" dirty="0" smtClean="0"/>
              <a:t> to </a:t>
            </a:r>
            <a:r>
              <a:rPr lang="fr-FR" sz="2595" dirty="0" err="1" smtClean="0"/>
              <a:t>be</a:t>
            </a:r>
            <a:r>
              <a:rPr lang="fr-FR" sz="2595" dirty="0" smtClean="0"/>
              <a:t> </a:t>
            </a:r>
            <a:r>
              <a:rPr lang="fr-FR" sz="2595" dirty="0" err="1" smtClean="0"/>
              <a:t>well</a:t>
            </a:r>
            <a:r>
              <a:rPr lang="fr-FR" sz="2595" dirty="0" smtClean="0"/>
              <a:t> </a:t>
            </a:r>
            <a:r>
              <a:rPr lang="fr-FR" sz="2595" dirty="0" err="1" smtClean="0"/>
              <a:t>calibrated</a:t>
            </a:r>
            <a:r>
              <a:rPr lang="fr-FR" sz="2595" dirty="0" smtClean="0"/>
              <a:t>, </a:t>
            </a:r>
            <a:r>
              <a:rPr lang="fr-FR" sz="2595" dirty="0" err="1" smtClean="0"/>
              <a:t>at</a:t>
            </a:r>
            <a:r>
              <a:rPr lang="fr-FR" sz="2595" dirty="0" smtClean="0"/>
              <a:t> </a:t>
            </a:r>
            <a:r>
              <a:rPr lang="fr-FR" sz="2595" dirty="0" err="1" smtClean="0"/>
              <a:t>different</a:t>
            </a:r>
            <a:r>
              <a:rPr lang="fr-FR" sz="2595" dirty="0" smtClean="0"/>
              <a:t> </a:t>
            </a:r>
            <a:r>
              <a:rPr lang="fr-FR" sz="2595" dirty="0" err="1" smtClean="0"/>
              <a:t>redshifts</a:t>
            </a:r>
            <a:endParaRPr lang="fr-FR" sz="2595" dirty="0" smtClean="0"/>
          </a:p>
          <a:p>
            <a:pPr>
              <a:buFont typeface="Wingdings" charset="2"/>
              <a:buChar char="ü"/>
            </a:pPr>
            <a:r>
              <a:rPr lang="fr-FR" sz="2595" dirty="0" smtClean="0"/>
              <a:t>The </a:t>
            </a:r>
            <a:r>
              <a:rPr lang="fr-FR" sz="2595" dirty="0" err="1" smtClean="0"/>
              <a:t>IRX-ß</a:t>
            </a:r>
            <a:r>
              <a:rPr lang="fr-FR" sz="2595" dirty="0" smtClean="0"/>
              <a:t> diagnostic  </a:t>
            </a:r>
            <a:r>
              <a:rPr lang="fr-FR" sz="2595" dirty="0" err="1" smtClean="0"/>
              <a:t>is</a:t>
            </a:r>
            <a:r>
              <a:rPr lang="fr-FR" sz="2595" dirty="0" smtClean="0"/>
              <a:t> </a:t>
            </a:r>
            <a:r>
              <a:rPr lang="fr-FR" sz="2595" dirty="0" err="1" smtClean="0"/>
              <a:t>very</a:t>
            </a:r>
            <a:r>
              <a:rPr lang="fr-FR" sz="2595" dirty="0" smtClean="0"/>
              <a:t> sensitive to the </a:t>
            </a:r>
            <a:r>
              <a:rPr lang="fr-FR" sz="2595" dirty="0" err="1" smtClean="0"/>
              <a:t>attenuation</a:t>
            </a:r>
            <a:r>
              <a:rPr lang="fr-FR" sz="2595" dirty="0" smtClean="0"/>
              <a:t> </a:t>
            </a:r>
            <a:r>
              <a:rPr lang="fr-FR" sz="2595" dirty="0" err="1" smtClean="0"/>
              <a:t>curve</a:t>
            </a:r>
            <a:r>
              <a:rPr lang="fr-FR" sz="2595" dirty="0" smtClean="0"/>
              <a:t>  and </a:t>
            </a:r>
            <a:r>
              <a:rPr lang="fr-FR" sz="2595" dirty="0" err="1" smtClean="0"/>
              <a:t>very</a:t>
            </a:r>
            <a:r>
              <a:rPr lang="fr-FR" sz="2595" dirty="0" smtClean="0"/>
              <a:t> </a:t>
            </a:r>
            <a:r>
              <a:rPr lang="fr-FR" sz="2595" dirty="0" err="1" smtClean="0"/>
              <a:t>likely</a:t>
            </a:r>
            <a:r>
              <a:rPr lang="fr-FR" sz="2595" dirty="0" smtClean="0"/>
              <a:t> to the </a:t>
            </a:r>
            <a:r>
              <a:rPr lang="fr-FR" sz="2595" dirty="0" err="1" smtClean="0"/>
              <a:t>stellar</a:t>
            </a:r>
            <a:r>
              <a:rPr lang="fr-FR" sz="2595" dirty="0" smtClean="0"/>
              <a:t> mass of galaxies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329104" y="1264908"/>
            <a:ext cx="438611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FR" i="1" dirty="0"/>
          </a:p>
        </p:txBody>
      </p:sp>
      <p:grpSp>
        <p:nvGrpSpPr>
          <p:cNvPr id="13" name="Grouper 12"/>
          <p:cNvGrpSpPr/>
          <p:nvPr/>
        </p:nvGrpSpPr>
        <p:grpSpPr>
          <a:xfrm>
            <a:off x="956734" y="644414"/>
            <a:ext cx="6438900" cy="1001166"/>
            <a:chOff x="956734" y="5429092"/>
            <a:chExt cx="6438900" cy="1001166"/>
          </a:xfrm>
        </p:grpSpPr>
        <p:grpSp>
          <p:nvGrpSpPr>
            <p:cNvPr id="14" name="Grouper 10"/>
            <p:cNvGrpSpPr/>
            <p:nvPr/>
          </p:nvGrpSpPr>
          <p:grpSpPr>
            <a:xfrm>
              <a:off x="956734" y="5429092"/>
              <a:ext cx="6438900" cy="927258"/>
              <a:chOff x="1329267" y="5012135"/>
              <a:chExt cx="6438900" cy="927258"/>
            </a:xfrm>
          </p:grpSpPr>
          <p:pic>
            <p:nvPicPr>
              <p:cNvPr id="16" name="Image 15" descr="Capture d’écran 2016-04-28 à 12.11.04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9267" y="5113893"/>
                <a:ext cx="6438900" cy="825500"/>
              </a:xfrm>
              <a:prstGeom prst="rect">
                <a:avLst/>
              </a:prstGeom>
            </p:spPr>
          </p:pic>
          <p:sp>
            <p:nvSpPr>
              <p:cNvPr id="17" name="ZoneTexte 16"/>
              <p:cNvSpPr txBox="1"/>
              <p:nvPr/>
            </p:nvSpPr>
            <p:spPr>
              <a:xfrm>
                <a:off x="1521916" y="5012135"/>
                <a:ext cx="1964261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i="1" dirty="0" smtClean="0"/>
                  <a:t>Witt &amp; Gordon 00</a:t>
                </a:r>
                <a:endParaRPr lang="fr-FR" i="1" dirty="0"/>
              </a:p>
            </p:txBody>
          </p:sp>
        </p:grpSp>
        <p:sp>
          <p:nvSpPr>
            <p:cNvPr id="15" name="ZoneTexte 14"/>
            <p:cNvSpPr txBox="1"/>
            <p:nvPr/>
          </p:nvSpPr>
          <p:spPr>
            <a:xfrm>
              <a:off x="3183471" y="6060926"/>
              <a:ext cx="4030129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1159938" y="1506274"/>
            <a:ext cx="33321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4344626" y="2392789"/>
            <a:ext cx="325919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916398" y="1645580"/>
            <a:ext cx="895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(IRX)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Outline</a:t>
            </a:r>
            <a:endParaRPr lang="fr-FR" dirty="0">
              <a:solidFill>
                <a:srgbClr val="0000FF"/>
              </a:solidFill>
              <a:latin typeface="Apple Casual"/>
              <a:cs typeface="Apple Casu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The </a:t>
            </a:r>
            <a:r>
              <a:rPr lang="fr-FR" b="1" dirty="0" err="1" smtClean="0"/>
              <a:t>attenuation</a:t>
            </a:r>
            <a:r>
              <a:rPr lang="fr-FR" b="1" dirty="0" smtClean="0"/>
              <a:t> </a:t>
            </a:r>
            <a:r>
              <a:rPr lang="fr-FR" b="1" dirty="0" err="1" smtClean="0"/>
              <a:t>law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local to the distant </a:t>
            </a:r>
            <a:r>
              <a:rPr lang="fr-FR" dirty="0" err="1" smtClean="0"/>
              <a:t>universe</a:t>
            </a:r>
            <a:r>
              <a:rPr lang="fr-FR" dirty="0" smtClean="0"/>
              <a:t>: </a:t>
            </a:r>
          </a:p>
          <a:p>
            <a:pPr>
              <a:buFont typeface="Wingdings" charset="2"/>
              <a:buChar char="ü"/>
            </a:pPr>
            <a:r>
              <a:rPr lang="fr-FR" dirty="0" smtClean="0"/>
              <a:t> </a:t>
            </a:r>
            <a:r>
              <a:rPr lang="fr-FR" sz="3027" dirty="0" err="1" smtClean="0"/>
              <a:t>Formalisms</a:t>
            </a:r>
            <a:r>
              <a:rPr lang="fr-FR" sz="3027" dirty="0" smtClean="0"/>
              <a:t> and </a:t>
            </a:r>
            <a:r>
              <a:rPr lang="fr-FR" sz="3027" dirty="0" err="1" smtClean="0"/>
              <a:t>shapes</a:t>
            </a:r>
            <a:r>
              <a:rPr lang="fr-FR" sz="3027" dirty="0" smtClean="0"/>
              <a:t> of the </a:t>
            </a:r>
            <a:r>
              <a:rPr lang="fr-FR" sz="3027" dirty="0" err="1" smtClean="0"/>
              <a:t>laws</a:t>
            </a:r>
            <a:endParaRPr lang="fr-FR" sz="3027" dirty="0" smtClean="0"/>
          </a:p>
          <a:p>
            <a:pPr>
              <a:buFont typeface="Wingdings" charset="2"/>
              <a:buChar char="ü"/>
            </a:pPr>
            <a:r>
              <a:rPr lang="fr-FR" sz="3027" dirty="0" err="1" smtClean="0"/>
              <a:t>Attenuation</a:t>
            </a:r>
            <a:r>
              <a:rPr lang="fr-FR" sz="3027" dirty="0" smtClean="0"/>
              <a:t> </a:t>
            </a:r>
            <a:r>
              <a:rPr lang="fr-FR" sz="3027" dirty="0" err="1" smtClean="0"/>
              <a:t>laws</a:t>
            </a:r>
            <a:r>
              <a:rPr lang="fr-FR" sz="3027" dirty="0" smtClean="0"/>
              <a:t> for UV/</a:t>
            </a:r>
            <a:r>
              <a:rPr lang="fr-FR" sz="3027" dirty="0" err="1" smtClean="0"/>
              <a:t>optically</a:t>
            </a:r>
            <a:r>
              <a:rPr lang="fr-FR" sz="3027" dirty="0" smtClean="0"/>
              <a:t> </a:t>
            </a:r>
            <a:r>
              <a:rPr lang="fr-FR" sz="3027" dirty="0" err="1" smtClean="0"/>
              <a:t>selected</a:t>
            </a:r>
            <a:r>
              <a:rPr lang="fr-FR" sz="3027" dirty="0" smtClean="0"/>
              <a:t> galaxies</a:t>
            </a:r>
          </a:p>
          <a:p>
            <a:pPr>
              <a:buFont typeface="Wingdings" charset="2"/>
              <a:buChar char="ü"/>
            </a:pPr>
            <a:r>
              <a:rPr lang="fr-FR" sz="3027" dirty="0" err="1" smtClean="0"/>
              <a:t>Attenuation</a:t>
            </a:r>
            <a:r>
              <a:rPr lang="fr-FR" sz="3027" dirty="0" smtClean="0"/>
              <a:t> </a:t>
            </a:r>
            <a:r>
              <a:rPr lang="fr-FR" sz="3027" dirty="0" err="1" smtClean="0"/>
              <a:t>laws</a:t>
            </a:r>
            <a:r>
              <a:rPr lang="fr-FR" sz="3027" dirty="0" smtClean="0"/>
              <a:t> for </a:t>
            </a:r>
            <a:r>
              <a:rPr lang="fr-FR" sz="3027" dirty="0" err="1" smtClean="0"/>
              <a:t>Dusty</a:t>
            </a:r>
            <a:r>
              <a:rPr lang="fr-FR" sz="3027" dirty="0" smtClean="0"/>
              <a:t> IR </a:t>
            </a:r>
            <a:r>
              <a:rPr lang="fr-FR" sz="3027" dirty="0" err="1" smtClean="0"/>
              <a:t>selected</a:t>
            </a:r>
            <a:r>
              <a:rPr lang="fr-FR" sz="3027" dirty="0" smtClean="0"/>
              <a:t> galaxies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measure</a:t>
            </a:r>
            <a:r>
              <a:rPr lang="fr-FR" dirty="0" smtClean="0"/>
              <a:t> of </a:t>
            </a:r>
            <a:r>
              <a:rPr lang="fr-FR" b="1" dirty="0" smtClean="0"/>
              <a:t>the </a:t>
            </a:r>
            <a:r>
              <a:rPr lang="fr-FR" b="1" dirty="0" err="1" smtClean="0"/>
              <a:t>amount</a:t>
            </a:r>
            <a:r>
              <a:rPr lang="fr-FR" b="1" dirty="0" smtClean="0"/>
              <a:t> of </a:t>
            </a:r>
            <a:r>
              <a:rPr lang="fr-FR" b="1" dirty="0" err="1" smtClean="0"/>
              <a:t>dust</a:t>
            </a:r>
            <a:r>
              <a:rPr lang="fr-FR" b="1" dirty="0" smtClean="0"/>
              <a:t> </a:t>
            </a:r>
            <a:r>
              <a:rPr lang="fr-FR" b="1" dirty="0" err="1" smtClean="0"/>
              <a:t>attenuation</a:t>
            </a:r>
            <a:endParaRPr lang="fr-FR" dirty="0" smtClean="0"/>
          </a:p>
          <a:p>
            <a:pPr marL="514350" indent="-514350">
              <a:buFont typeface="Wingdings" charset="2"/>
              <a:buChar char="ü"/>
            </a:pPr>
            <a:r>
              <a:rPr lang="fr-FR" sz="3027" dirty="0" err="1" smtClean="0"/>
              <a:t>Using</a:t>
            </a:r>
            <a:r>
              <a:rPr lang="fr-FR" sz="3027" dirty="0" smtClean="0"/>
              <a:t> the UV </a:t>
            </a:r>
            <a:r>
              <a:rPr lang="fr-FR" sz="3027" dirty="0" err="1" smtClean="0"/>
              <a:t>slope</a:t>
            </a:r>
            <a:r>
              <a:rPr lang="fr-FR" sz="3027" dirty="0" smtClean="0"/>
              <a:t> </a:t>
            </a:r>
            <a:r>
              <a:rPr lang="fr-FR" sz="3027" dirty="0" err="1" smtClean="0"/>
              <a:t>ß</a:t>
            </a:r>
            <a:endParaRPr lang="fr-FR" sz="3027" dirty="0" smtClean="0"/>
          </a:p>
          <a:p>
            <a:pPr marL="514350" indent="-514350">
              <a:buFont typeface="Wingdings" charset="2"/>
              <a:buChar char="ü"/>
            </a:pPr>
            <a:r>
              <a:rPr lang="fr-FR" sz="3027" dirty="0" err="1" smtClean="0"/>
              <a:t>Using</a:t>
            </a:r>
            <a:r>
              <a:rPr lang="fr-FR" sz="3027" dirty="0" smtClean="0"/>
              <a:t> </a:t>
            </a:r>
            <a:r>
              <a:rPr lang="fr-FR" sz="3027" dirty="0" err="1" smtClean="0"/>
              <a:t>optical</a:t>
            </a:r>
            <a:r>
              <a:rPr lang="fr-FR" sz="3027" dirty="0" smtClean="0"/>
              <a:t>/NIR </a:t>
            </a:r>
            <a:r>
              <a:rPr lang="fr-FR" sz="3027" dirty="0" err="1" smtClean="0"/>
              <a:t>colors</a:t>
            </a:r>
            <a:r>
              <a:rPr lang="fr-FR" sz="3027" dirty="0" smtClean="0"/>
              <a:t> </a:t>
            </a:r>
          </a:p>
          <a:p>
            <a:pPr marL="514350" indent="-514350">
              <a:buFont typeface="Wingdings" charset="2"/>
              <a:buChar char="ü"/>
            </a:pPr>
            <a:r>
              <a:rPr lang="fr-FR" sz="3027" dirty="0" err="1" smtClean="0"/>
              <a:t>Using</a:t>
            </a:r>
            <a:r>
              <a:rPr lang="fr-FR" sz="3027" dirty="0" smtClean="0"/>
              <a:t> </a:t>
            </a:r>
            <a:r>
              <a:rPr lang="fr-FR" sz="3027" dirty="0" err="1" smtClean="0"/>
              <a:t>stellar</a:t>
            </a:r>
            <a:r>
              <a:rPr lang="fr-FR" sz="3027" dirty="0" smtClean="0"/>
              <a:t> masses </a:t>
            </a:r>
          </a:p>
          <a:p>
            <a:pPr marL="514350" indent="-514350">
              <a:buFont typeface="Wingdings" charset="2"/>
              <a:buChar char="ü"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Outline</a:t>
            </a:r>
            <a:endParaRPr lang="fr-FR" dirty="0">
              <a:solidFill>
                <a:srgbClr val="0000FF"/>
              </a:solidFill>
              <a:latin typeface="Apple Casual"/>
              <a:cs typeface="Apple Casu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The </a:t>
            </a:r>
            <a:r>
              <a:rPr lang="fr-FR" b="1" dirty="0" err="1" smtClean="0"/>
              <a:t>attenuation</a:t>
            </a:r>
            <a:r>
              <a:rPr lang="fr-FR" b="1" dirty="0" smtClean="0"/>
              <a:t> </a:t>
            </a:r>
            <a:r>
              <a:rPr lang="fr-FR" b="1" dirty="0" err="1" smtClean="0"/>
              <a:t>law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local to the distant </a:t>
            </a:r>
            <a:r>
              <a:rPr lang="fr-FR" dirty="0" err="1" smtClean="0"/>
              <a:t>universe</a:t>
            </a:r>
            <a:r>
              <a:rPr lang="fr-FR" dirty="0" smtClean="0"/>
              <a:t>: </a:t>
            </a:r>
          </a:p>
          <a:p>
            <a:pPr>
              <a:buFont typeface="Wingdings" charset="2"/>
              <a:buChar char="ü"/>
            </a:pPr>
            <a:r>
              <a:rPr lang="fr-FR" dirty="0" smtClean="0"/>
              <a:t> </a:t>
            </a:r>
            <a:r>
              <a:rPr lang="fr-FR" dirty="0" err="1" smtClean="0"/>
              <a:t>Formalisms</a:t>
            </a:r>
            <a:r>
              <a:rPr lang="fr-FR" dirty="0" smtClean="0"/>
              <a:t> and </a:t>
            </a:r>
            <a:r>
              <a:rPr lang="fr-FR" dirty="0" err="1" smtClean="0"/>
              <a:t>shapes</a:t>
            </a:r>
            <a:r>
              <a:rPr lang="fr-FR" dirty="0" smtClean="0"/>
              <a:t> of the </a:t>
            </a:r>
            <a:r>
              <a:rPr lang="fr-FR" dirty="0" err="1" smtClean="0"/>
              <a:t>laws</a:t>
            </a:r>
            <a:endParaRPr lang="fr-FR" dirty="0" smtClean="0"/>
          </a:p>
          <a:p>
            <a:pPr>
              <a:buFont typeface="Wingdings" charset="2"/>
              <a:buChar char="ü"/>
            </a:pPr>
            <a:r>
              <a:rPr lang="fr-FR" dirty="0" err="1" smtClean="0">
                <a:solidFill>
                  <a:schemeClr val="tx1">
                    <a:alpha val="22000"/>
                  </a:schemeClr>
                </a:solidFill>
              </a:rPr>
              <a:t>Attenuation</a:t>
            </a:r>
            <a:r>
              <a:rPr lang="fr-FR" dirty="0" smtClean="0">
                <a:solidFill>
                  <a:schemeClr val="tx1">
                    <a:alpha val="22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alpha val="22000"/>
                  </a:schemeClr>
                </a:solidFill>
              </a:rPr>
              <a:t>laws</a:t>
            </a:r>
            <a:r>
              <a:rPr lang="fr-FR" dirty="0" smtClean="0">
                <a:solidFill>
                  <a:schemeClr val="tx1">
                    <a:alpha val="22000"/>
                  </a:schemeClr>
                </a:solidFill>
              </a:rPr>
              <a:t> for UV/</a:t>
            </a:r>
            <a:r>
              <a:rPr lang="fr-FR" dirty="0" err="1" smtClean="0">
                <a:solidFill>
                  <a:schemeClr val="tx1">
                    <a:alpha val="22000"/>
                  </a:schemeClr>
                </a:solidFill>
              </a:rPr>
              <a:t>optically</a:t>
            </a:r>
            <a:r>
              <a:rPr lang="fr-FR" dirty="0" smtClean="0">
                <a:solidFill>
                  <a:schemeClr val="tx1">
                    <a:alpha val="22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alpha val="22000"/>
                  </a:schemeClr>
                </a:solidFill>
              </a:rPr>
              <a:t>selected</a:t>
            </a:r>
            <a:r>
              <a:rPr lang="fr-FR" dirty="0" smtClean="0">
                <a:solidFill>
                  <a:schemeClr val="tx1">
                    <a:alpha val="22000"/>
                  </a:schemeClr>
                </a:solidFill>
              </a:rPr>
              <a:t> galaxies</a:t>
            </a:r>
          </a:p>
          <a:p>
            <a:pPr>
              <a:buFont typeface="Wingdings" charset="2"/>
              <a:buChar char="ü"/>
            </a:pPr>
            <a:r>
              <a:rPr lang="fr-FR" dirty="0" err="1" smtClean="0">
                <a:solidFill>
                  <a:schemeClr val="tx1">
                    <a:alpha val="22000"/>
                  </a:schemeClr>
                </a:solidFill>
              </a:rPr>
              <a:t>Attenuation</a:t>
            </a:r>
            <a:r>
              <a:rPr lang="fr-FR" dirty="0" smtClean="0">
                <a:solidFill>
                  <a:schemeClr val="tx1">
                    <a:alpha val="22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alpha val="22000"/>
                  </a:schemeClr>
                </a:solidFill>
              </a:rPr>
              <a:t>laws</a:t>
            </a:r>
            <a:r>
              <a:rPr lang="fr-FR" dirty="0" smtClean="0">
                <a:solidFill>
                  <a:schemeClr val="tx1">
                    <a:alpha val="22000"/>
                  </a:schemeClr>
                </a:solidFill>
              </a:rPr>
              <a:t> for </a:t>
            </a:r>
            <a:r>
              <a:rPr lang="fr-FR" dirty="0" err="1" smtClean="0">
                <a:solidFill>
                  <a:schemeClr val="tx1">
                    <a:alpha val="22000"/>
                  </a:schemeClr>
                </a:solidFill>
              </a:rPr>
              <a:t>Dusty</a:t>
            </a:r>
            <a:r>
              <a:rPr lang="fr-FR" dirty="0" smtClean="0">
                <a:solidFill>
                  <a:schemeClr val="tx1">
                    <a:alpha val="22000"/>
                  </a:schemeClr>
                </a:solidFill>
              </a:rPr>
              <a:t> IR </a:t>
            </a:r>
            <a:r>
              <a:rPr lang="fr-FR" dirty="0" err="1" smtClean="0">
                <a:solidFill>
                  <a:schemeClr val="tx1">
                    <a:alpha val="22000"/>
                  </a:schemeClr>
                </a:solidFill>
              </a:rPr>
              <a:t>selected</a:t>
            </a:r>
            <a:r>
              <a:rPr lang="fr-FR" dirty="0" smtClean="0">
                <a:solidFill>
                  <a:schemeClr val="tx1">
                    <a:alpha val="22000"/>
                  </a:schemeClr>
                </a:solidFill>
              </a:rPr>
              <a:t> galaxies</a:t>
            </a:r>
          </a:p>
          <a:p>
            <a:r>
              <a:rPr lang="fr-FR" dirty="0" smtClean="0">
                <a:solidFill>
                  <a:schemeClr val="tx1">
                    <a:alpha val="22000"/>
                  </a:schemeClr>
                </a:solidFill>
              </a:rPr>
              <a:t>The </a:t>
            </a:r>
            <a:r>
              <a:rPr lang="fr-FR" dirty="0" err="1" smtClean="0">
                <a:solidFill>
                  <a:schemeClr val="tx1">
                    <a:alpha val="22000"/>
                  </a:schemeClr>
                </a:solidFill>
              </a:rPr>
              <a:t>measure</a:t>
            </a:r>
            <a:r>
              <a:rPr lang="fr-FR" dirty="0" smtClean="0">
                <a:solidFill>
                  <a:schemeClr val="tx1">
                    <a:alpha val="22000"/>
                  </a:schemeClr>
                </a:solidFill>
              </a:rPr>
              <a:t> of </a:t>
            </a:r>
            <a:r>
              <a:rPr lang="fr-FR" b="1" dirty="0" smtClean="0">
                <a:solidFill>
                  <a:schemeClr val="tx1">
                    <a:alpha val="22000"/>
                  </a:schemeClr>
                </a:solidFill>
              </a:rPr>
              <a:t>the </a:t>
            </a:r>
            <a:r>
              <a:rPr lang="fr-FR" b="1" dirty="0" err="1" smtClean="0">
                <a:solidFill>
                  <a:schemeClr val="tx1">
                    <a:alpha val="22000"/>
                  </a:schemeClr>
                </a:solidFill>
              </a:rPr>
              <a:t>amount</a:t>
            </a:r>
            <a:r>
              <a:rPr lang="fr-FR" b="1" dirty="0" smtClean="0">
                <a:solidFill>
                  <a:schemeClr val="tx1">
                    <a:alpha val="22000"/>
                  </a:schemeClr>
                </a:solidFill>
              </a:rPr>
              <a:t> of </a:t>
            </a:r>
            <a:r>
              <a:rPr lang="fr-FR" b="1" dirty="0" err="1" smtClean="0">
                <a:solidFill>
                  <a:schemeClr val="tx1">
                    <a:alpha val="22000"/>
                  </a:schemeClr>
                </a:solidFill>
              </a:rPr>
              <a:t>dust</a:t>
            </a:r>
            <a:r>
              <a:rPr lang="fr-FR" b="1" dirty="0" smtClean="0">
                <a:solidFill>
                  <a:schemeClr val="tx1">
                    <a:alpha val="22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tx1">
                    <a:alpha val="22000"/>
                  </a:schemeClr>
                </a:solidFill>
              </a:rPr>
              <a:t>attenuation</a:t>
            </a:r>
            <a:endParaRPr lang="fr-FR" dirty="0" smtClean="0">
              <a:solidFill>
                <a:schemeClr val="tx1">
                  <a:alpha val="22000"/>
                </a:schemeClr>
              </a:solidFill>
            </a:endParaRPr>
          </a:p>
          <a:p>
            <a:pPr marL="514350" indent="-514350">
              <a:buFont typeface="Wingdings" charset="2"/>
              <a:buChar char="ü"/>
            </a:pPr>
            <a:r>
              <a:rPr lang="fr-FR" dirty="0" err="1" smtClean="0">
                <a:solidFill>
                  <a:schemeClr val="tx1">
                    <a:alpha val="22000"/>
                  </a:schemeClr>
                </a:solidFill>
              </a:rPr>
              <a:t>Using</a:t>
            </a:r>
            <a:r>
              <a:rPr lang="fr-FR" dirty="0" smtClean="0">
                <a:solidFill>
                  <a:schemeClr val="tx1">
                    <a:alpha val="22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alpha val="22000"/>
                  </a:schemeClr>
                </a:solidFill>
              </a:rPr>
              <a:t>ß</a:t>
            </a:r>
            <a:r>
              <a:rPr lang="fr-FR" dirty="0" smtClean="0">
                <a:solidFill>
                  <a:schemeClr val="tx1">
                    <a:alpha val="22000"/>
                  </a:schemeClr>
                </a:solidFill>
              </a:rPr>
              <a:t>, </a:t>
            </a:r>
            <a:r>
              <a:rPr lang="fr-FR" dirty="0" err="1" smtClean="0">
                <a:solidFill>
                  <a:schemeClr val="tx1">
                    <a:alpha val="22000"/>
                  </a:schemeClr>
                </a:solidFill>
              </a:rPr>
              <a:t>colors</a:t>
            </a:r>
            <a:r>
              <a:rPr lang="fr-FR" dirty="0" smtClean="0">
                <a:solidFill>
                  <a:schemeClr val="tx1">
                    <a:alpha val="22000"/>
                  </a:schemeClr>
                </a:solidFill>
              </a:rPr>
              <a:t> </a:t>
            </a:r>
          </a:p>
          <a:p>
            <a:pPr marL="514350" indent="-514350">
              <a:buFont typeface="Wingdings" charset="2"/>
              <a:buChar char="ü"/>
            </a:pPr>
            <a:r>
              <a:rPr lang="fr-FR" dirty="0" err="1" smtClean="0">
                <a:solidFill>
                  <a:schemeClr val="tx1">
                    <a:alpha val="22000"/>
                  </a:schemeClr>
                </a:solidFill>
              </a:rPr>
              <a:t>Using</a:t>
            </a:r>
            <a:r>
              <a:rPr lang="fr-FR" dirty="0" smtClean="0">
                <a:solidFill>
                  <a:schemeClr val="tx1">
                    <a:alpha val="22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alpha val="22000"/>
                  </a:schemeClr>
                </a:solidFill>
              </a:rPr>
              <a:t>stellar</a:t>
            </a:r>
            <a:r>
              <a:rPr lang="fr-FR" dirty="0" smtClean="0">
                <a:solidFill>
                  <a:schemeClr val="tx1">
                    <a:alpha val="22000"/>
                  </a:schemeClr>
                </a:solidFill>
              </a:rPr>
              <a:t> masses </a:t>
            </a:r>
          </a:p>
          <a:p>
            <a:pPr marL="514350" indent="-514350">
              <a:buFont typeface="Wingdings" charset="2"/>
              <a:buChar char="ü"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27016" y="340267"/>
            <a:ext cx="7641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The </a:t>
            </a:r>
            <a:r>
              <a:rPr lang="fr-FR" sz="2400" b="1" dirty="0" err="1" smtClean="0"/>
              <a:t>shapes</a:t>
            </a:r>
            <a:r>
              <a:rPr lang="fr-FR" sz="2400" b="1" dirty="0" smtClean="0"/>
              <a:t> of </a:t>
            </a:r>
            <a:r>
              <a:rPr lang="fr-FR" sz="2400" b="1" dirty="0" err="1" smtClean="0"/>
              <a:t>some</a:t>
            </a:r>
            <a:r>
              <a:rPr lang="fr-FR" sz="2400" b="1" dirty="0" smtClean="0"/>
              <a:t>  </a:t>
            </a:r>
            <a:r>
              <a:rPr lang="fr-FR" sz="2400" b="1" dirty="0" err="1" smtClean="0"/>
              <a:t>popular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attenuation</a:t>
            </a:r>
            <a:r>
              <a:rPr lang="fr-FR" sz="2400" b="1" dirty="0" smtClean="0"/>
              <a:t>/extinction </a:t>
            </a:r>
            <a:r>
              <a:rPr lang="fr-FR" sz="2400" b="1" dirty="0" err="1" smtClean="0"/>
              <a:t>curves</a:t>
            </a:r>
            <a:endParaRPr lang="fr-FR" sz="2400" b="1" dirty="0"/>
          </a:p>
        </p:txBody>
      </p:sp>
      <p:pic>
        <p:nvPicPr>
          <p:cNvPr id="8" name="Image 7" descr="attla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97000" y="889000"/>
            <a:ext cx="6350000" cy="5080000"/>
          </a:xfrm>
          <a:prstGeom prst="rect">
            <a:avLst/>
          </a:prstGeom>
        </p:spPr>
      </p:pic>
      <p:sp>
        <p:nvSpPr>
          <p:cNvPr id="5" name="Accolade fermante 4"/>
          <p:cNvSpPr/>
          <p:nvPr/>
        </p:nvSpPr>
        <p:spPr>
          <a:xfrm>
            <a:off x="5284270" y="1372167"/>
            <a:ext cx="340549" cy="60103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05894" y="1372170"/>
            <a:ext cx="1190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Extinction </a:t>
            </a:r>
            <a:r>
              <a:rPr lang="fr-FR" dirty="0" err="1" smtClean="0"/>
              <a:t>curves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5375108" y="1224912"/>
            <a:ext cx="1020447" cy="88792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94436" y="928257"/>
            <a:ext cx="4286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Charlot &amp; </a:t>
            </a:r>
            <a:r>
              <a:rPr lang="fr-FR" sz="2000" b="1" dirty="0" err="1" smtClean="0">
                <a:solidFill>
                  <a:srgbClr val="0000FF"/>
                </a:solidFill>
              </a:rPr>
              <a:t>Fall</a:t>
            </a:r>
            <a:r>
              <a:rPr lang="fr-FR" sz="2000" b="1" dirty="0" smtClean="0">
                <a:solidFill>
                  <a:srgbClr val="0000FF"/>
                </a:solidFill>
              </a:rPr>
              <a:t> 2000: power </a:t>
            </a:r>
            <a:r>
              <a:rPr lang="fr-FR" sz="2000" b="1" dirty="0" err="1" smtClean="0">
                <a:solidFill>
                  <a:srgbClr val="0000FF"/>
                </a:solidFill>
              </a:rPr>
              <a:t>laws</a:t>
            </a:r>
            <a:endParaRPr lang="fr-FR" sz="2000" b="1" dirty="0" smtClean="0">
              <a:solidFill>
                <a:srgbClr val="0000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939603" y="824802"/>
            <a:ext cx="4094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0000FF"/>
                </a:solidFill>
              </a:rPr>
              <a:t>Calzetti</a:t>
            </a:r>
            <a:r>
              <a:rPr lang="fr-FR" sz="2000" b="1" dirty="0" smtClean="0">
                <a:solidFill>
                  <a:srgbClr val="0000FF"/>
                </a:solidFill>
              </a:rPr>
              <a:t> and </a:t>
            </a:r>
            <a:r>
              <a:rPr lang="fr-FR" sz="2000" b="1" dirty="0" err="1" smtClean="0">
                <a:solidFill>
                  <a:srgbClr val="0000FF"/>
                </a:solidFill>
              </a:rPr>
              <a:t>Calzetti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r>
              <a:rPr lang="fr-FR" sz="2000" b="1" dirty="0" err="1" smtClean="0">
                <a:solidFill>
                  <a:srgbClr val="0000FF"/>
                </a:solidFill>
              </a:rPr>
              <a:t>modified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r>
              <a:rPr lang="fr-FR" sz="2000" b="1" dirty="0" err="1" smtClean="0">
                <a:solidFill>
                  <a:srgbClr val="0000FF"/>
                </a:solidFill>
              </a:rPr>
              <a:t>laws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endParaRPr lang="fr-FR" sz="2000" b="1" dirty="0">
              <a:solidFill>
                <a:srgbClr val="0000FF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42780" y="161630"/>
            <a:ext cx="817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Apple Casual"/>
                <a:cs typeface="Apple Casual"/>
              </a:rPr>
              <a:t>The  </a:t>
            </a:r>
            <a:r>
              <a:rPr lang="fr-FR" sz="2400" b="1" dirty="0" err="1" smtClean="0">
                <a:latin typeface="Apple Casual"/>
                <a:cs typeface="Apple Casual"/>
              </a:rPr>
              <a:t>formalisms</a:t>
            </a:r>
            <a:r>
              <a:rPr lang="fr-FR" sz="2400" b="1" dirty="0" smtClean="0">
                <a:latin typeface="Apple Casual"/>
                <a:cs typeface="Apple Casual"/>
              </a:rPr>
              <a:t> of the </a:t>
            </a:r>
            <a:r>
              <a:rPr lang="fr-FR" sz="2400" b="1" dirty="0" err="1" smtClean="0">
                <a:latin typeface="Apple Casual"/>
                <a:cs typeface="Apple Casual"/>
              </a:rPr>
              <a:t>attenuation</a:t>
            </a:r>
            <a:r>
              <a:rPr lang="fr-FR" sz="2400" b="1" dirty="0" smtClean="0">
                <a:latin typeface="Apple Casual"/>
                <a:cs typeface="Apple Casual"/>
              </a:rPr>
              <a:t> </a:t>
            </a:r>
            <a:r>
              <a:rPr lang="fr-FR" sz="2400" b="1" dirty="0" err="1" smtClean="0">
                <a:latin typeface="Apple Casual"/>
                <a:cs typeface="Apple Casual"/>
              </a:rPr>
              <a:t>laws</a:t>
            </a:r>
            <a:r>
              <a:rPr lang="fr-FR" sz="2400" b="1" dirty="0" smtClean="0">
                <a:latin typeface="Apple Casual"/>
                <a:cs typeface="Apple Casual"/>
              </a:rPr>
              <a:t> </a:t>
            </a:r>
            <a:r>
              <a:rPr lang="fr-FR" sz="2400" b="1" dirty="0" err="1" smtClean="0">
                <a:latin typeface="Apple Casual"/>
                <a:cs typeface="Apple Casual"/>
              </a:rPr>
              <a:t>currently</a:t>
            </a:r>
            <a:r>
              <a:rPr lang="fr-FR" sz="2400" b="1" dirty="0" smtClean="0">
                <a:latin typeface="Apple Casual"/>
                <a:cs typeface="Apple Casual"/>
              </a:rPr>
              <a:t> </a:t>
            </a:r>
            <a:r>
              <a:rPr lang="fr-FR" sz="2400" b="1" dirty="0" err="1" smtClean="0">
                <a:latin typeface="Apple Casual"/>
                <a:cs typeface="Apple Casual"/>
              </a:rPr>
              <a:t>used</a:t>
            </a:r>
            <a:endParaRPr lang="fr-FR" sz="2400" b="1" dirty="0">
              <a:latin typeface="Apple Casual"/>
              <a:cs typeface="Apple Casual"/>
            </a:endParaRPr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4521202" y="1297096"/>
          <a:ext cx="4573472" cy="795245"/>
        </p:xfrm>
        <a:graphic>
          <a:graphicData uri="http://schemas.openxmlformats.org/presentationml/2006/ole">
            <p:oleObj spid="_x0000_s35842" name="Équation" r:id="rId4" imgW="2705100" imgH="469900" progId="Equation.3">
              <p:embed/>
            </p:oleObj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7743468" y="2724819"/>
            <a:ext cx="1118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FF6666">
                    <a:alpha val="82000"/>
                  </a:srgbClr>
                </a:solidFill>
              </a:rPr>
              <a:t>δ</a:t>
            </a:r>
            <a:r>
              <a:rPr lang="fr-FR" sz="1400" dirty="0" smtClean="0">
                <a:solidFill>
                  <a:srgbClr val="FF6666">
                    <a:alpha val="82000"/>
                  </a:srgbClr>
                </a:solidFill>
              </a:rPr>
              <a:t>=-0.13</a:t>
            </a:r>
            <a:endParaRPr lang="fr-FR" sz="1400" dirty="0">
              <a:solidFill>
                <a:srgbClr val="FF6666">
                  <a:alpha val="82000"/>
                </a:srgbClr>
              </a:solidFill>
            </a:endParaRPr>
          </a:p>
        </p:txBody>
      </p:sp>
      <p:pic>
        <p:nvPicPr>
          <p:cNvPr id="19" name="Image 18" descr="fg1.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088" y="3617765"/>
            <a:ext cx="2345269" cy="1985802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375108" y="4329553"/>
            <a:ext cx="44580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-33391" y="5662065"/>
            <a:ext cx="4360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n</a:t>
            </a:r>
            <a:r>
              <a:rPr lang="fr-FR" i="1" baseline="30000" dirty="0" err="1" smtClean="0"/>
              <a:t>B</a:t>
            </a:r>
            <a:r>
              <a:rPr lang="fr-FR" baseline="30000" dirty="0" err="1" smtClean="0"/>
              <a:t>C</a:t>
            </a:r>
            <a:r>
              <a:rPr lang="fr-FR" dirty="0" smtClean="0"/>
              <a:t> &amp; </a:t>
            </a:r>
            <a:r>
              <a:rPr lang="fr-FR" i="1" dirty="0" err="1" smtClean="0"/>
              <a:t>n</a:t>
            </a:r>
            <a:r>
              <a:rPr lang="fr-FR" i="1" baseline="30000" dirty="0" err="1" smtClean="0"/>
              <a:t>ISM</a:t>
            </a:r>
            <a:r>
              <a:rPr lang="fr-FR" baseline="30000" dirty="0" smtClean="0"/>
              <a:t> 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and/or not </a:t>
            </a:r>
            <a:r>
              <a:rPr lang="fr-FR" dirty="0" err="1" smtClean="0"/>
              <a:t>fixed</a:t>
            </a:r>
            <a:r>
              <a:rPr lang="fr-FR" dirty="0" smtClean="0"/>
              <a:t> </a:t>
            </a:r>
            <a:r>
              <a:rPr lang="fr-FR" b="1" dirty="0" smtClean="0"/>
              <a:t>(</a:t>
            </a:r>
            <a:r>
              <a:rPr lang="fr-FR" b="1" i="1" dirty="0" err="1" smtClean="0"/>
              <a:t>Magphys</a:t>
            </a:r>
            <a:r>
              <a:rPr lang="fr-FR" b="1" i="1" dirty="0" smtClean="0"/>
              <a:t> code </a:t>
            </a:r>
            <a:r>
              <a:rPr lang="fr-FR" i="1" dirty="0" smtClean="0"/>
              <a:t>(da Cunha+08), , Wild+11 Chevallard+13…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4714720" y="4883550"/>
            <a:ext cx="4593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Calzetti+00, Cigale code (Noll+09), Buat+11,12 Kriek&amp;Conroy13,  Zeimann+15, Salmon+15…</a:t>
            </a:r>
          </a:p>
          <a:p>
            <a:r>
              <a:rPr lang="fr-FR" i="1" dirty="0" smtClean="0"/>
              <a:t>                    </a:t>
            </a:r>
            <a:r>
              <a:rPr lang="fr-FR" i="1" dirty="0" err="1" smtClean="0"/>
              <a:t>with</a:t>
            </a:r>
            <a:r>
              <a:rPr lang="fr-FR" i="1" dirty="0" smtClean="0"/>
              <a:t> or </a:t>
            </a:r>
            <a:r>
              <a:rPr lang="fr-FR" i="1" dirty="0" err="1" smtClean="0"/>
              <a:t>without</a:t>
            </a:r>
            <a:r>
              <a:rPr lang="fr-FR" i="1" dirty="0" smtClean="0"/>
              <a:t> 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att</a:t>
            </a:r>
            <a:r>
              <a:rPr lang="fr-FR" i="1" dirty="0" smtClean="0"/>
              <a:t> </a:t>
            </a:r>
            <a:endParaRPr lang="fr-FR" i="1" dirty="0"/>
          </a:p>
        </p:txBody>
      </p:sp>
      <p:graphicFrame>
        <p:nvGraphicFramePr>
          <p:cNvPr id="28" name="Objet 27"/>
          <p:cNvGraphicFramePr>
            <a:graphicFrameLocks noChangeAspect="1"/>
          </p:cNvGraphicFramePr>
          <p:nvPr/>
        </p:nvGraphicFramePr>
        <p:xfrm>
          <a:off x="954088" y="1465137"/>
          <a:ext cx="2862262" cy="1295400"/>
        </p:xfrm>
        <a:graphic>
          <a:graphicData uri="http://schemas.openxmlformats.org/presentationml/2006/ole">
            <p:oleObj spid="_x0000_s35845" name="Équation" r:id="rId6" imgW="1600200" imgH="723900" progId="Equation.3">
              <p:embed/>
            </p:oleObj>
          </a:graphicData>
        </a:graphic>
      </p:graphicFrame>
      <p:graphicFrame>
        <p:nvGraphicFramePr>
          <p:cNvPr id="29" name="Objet 28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p:oleObj spid="_x0000_s35846" name="Équation" r:id="rId7" imgW="101600" imgH="177800" progId="Equation.3">
              <p:embed/>
            </p:oleObj>
          </a:graphicData>
        </a:graphic>
      </p:graphicFrame>
      <p:graphicFrame>
        <p:nvGraphicFramePr>
          <p:cNvPr id="32" name="Objet 31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p:oleObj spid="_x0000_s35849" name="Équation" r:id="rId8" imgW="101600" imgH="177800" progId="Equation.3">
              <p:embed/>
            </p:oleObj>
          </a:graphicData>
        </a:graphic>
      </p:graphicFrame>
      <p:sp>
        <p:nvSpPr>
          <p:cNvPr id="34" name="Rectangle 33"/>
          <p:cNvSpPr/>
          <p:nvPr/>
        </p:nvSpPr>
        <p:spPr>
          <a:xfrm>
            <a:off x="7777488" y="2758839"/>
            <a:ext cx="595325" cy="30777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35"/>
          <p:cNvSpPr txBox="1">
            <a:spLocks noChangeArrowheads="1"/>
          </p:cNvSpPr>
          <p:nvPr/>
        </p:nvSpPr>
        <p:spPr bwMode="auto">
          <a:xfrm>
            <a:off x="5088940" y="2112837"/>
            <a:ext cx="4147351" cy="33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marL="390246" indent="-292325" algn="just" defTabSz="413287">
              <a:lnSpc>
                <a:spcPct val="90000"/>
              </a:lnSpc>
              <a:buClr>
                <a:srgbClr val="000000"/>
              </a:buClr>
              <a:buSzPct val="100000"/>
              <a:tabLst>
                <a:tab pos="655210" algn="l"/>
                <a:tab pos="1311860" algn="l"/>
                <a:tab pos="1968510" algn="l"/>
                <a:tab pos="2623719" algn="l"/>
                <a:tab pos="3280368" algn="l"/>
                <a:tab pos="3937018" algn="l"/>
                <a:tab pos="4592228" algn="l"/>
                <a:tab pos="5248878" algn="l"/>
                <a:tab pos="5905528" algn="l"/>
                <a:tab pos="6560737" algn="l"/>
                <a:tab pos="7217387" algn="l"/>
                <a:tab pos="7874036" algn="l"/>
              </a:tabLst>
            </a:pPr>
            <a:r>
              <a:rPr lang="en-GB" dirty="0" smtClean="0">
                <a:solidFill>
                  <a:srgbClr val="FF6600"/>
                </a:solidFill>
                <a:latin typeface="Verdana" charset="0"/>
                <a:ea typeface="DejaVu Sans" charset="0"/>
                <a:cs typeface="DejaVu Sans" charset="0"/>
              </a:rPr>
              <a:t>(</a:t>
            </a:r>
            <a:r>
              <a:rPr lang="en-GB" sz="1400" dirty="0" smtClean="0">
                <a:solidFill>
                  <a:srgbClr val="FF6600"/>
                </a:solidFill>
                <a:latin typeface="Verdana" charset="0"/>
                <a:ea typeface="DejaVu Sans" charset="0"/>
                <a:cs typeface="DejaVu Sans" charset="0"/>
              </a:rPr>
              <a:t>Calzetti+00 +  UV bump)   X   power law  </a:t>
            </a:r>
            <a:endParaRPr lang="en-GB" sz="1400" dirty="0">
              <a:solidFill>
                <a:srgbClr val="FF6600"/>
              </a:solidFill>
              <a:latin typeface="Verdana" charset="0"/>
              <a:ea typeface="DejaVu Sans" charset="0"/>
              <a:cs typeface="DejaVu Sans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622800" y="2758839"/>
            <a:ext cx="42857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cs typeface="Arial"/>
              </a:rPr>
              <a:t>CIGALE </a:t>
            </a:r>
            <a:r>
              <a:rPr lang="fr-FR" b="1" i="1" dirty="0" err="1" smtClean="0">
                <a:cs typeface="Arial"/>
              </a:rPr>
              <a:t>code’s</a:t>
            </a:r>
            <a:r>
              <a:rPr lang="fr-FR" b="1" i="1" dirty="0" smtClean="0">
                <a:cs typeface="Arial"/>
              </a:rPr>
              <a:t> </a:t>
            </a:r>
            <a:r>
              <a:rPr lang="fr-FR" b="1" i="1" dirty="0" err="1" smtClean="0">
                <a:cs typeface="Arial"/>
              </a:rPr>
              <a:t>recipe</a:t>
            </a:r>
            <a:r>
              <a:rPr lang="fr-FR" b="1" i="1" dirty="0" smtClean="0">
                <a:cs typeface="Arial"/>
              </a:rPr>
              <a:t> </a:t>
            </a:r>
            <a:r>
              <a:rPr lang="fr-FR" i="1" dirty="0" smtClean="0">
                <a:cs typeface="Arial"/>
              </a:rPr>
              <a:t>(Noll+09)</a:t>
            </a:r>
          </a:p>
          <a:p>
            <a:r>
              <a:rPr lang="fr-FR" i="1" dirty="0" smtClean="0">
                <a:cs typeface="Arial"/>
              </a:rPr>
              <a:t>E(B-V)</a:t>
            </a:r>
            <a:r>
              <a:rPr lang="fr-FR" i="1" baseline="-25000" dirty="0" err="1" smtClean="0">
                <a:cs typeface="Arial"/>
              </a:rPr>
              <a:t>young</a:t>
            </a:r>
            <a:r>
              <a:rPr lang="fr-FR" i="1" dirty="0" smtClean="0">
                <a:cs typeface="Arial"/>
              </a:rPr>
              <a:t> for </a:t>
            </a:r>
            <a:r>
              <a:rPr lang="fr-FR" i="1" dirty="0" err="1" smtClean="0">
                <a:cs typeface="Arial"/>
              </a:rPr>
              <a:t>young</a:t>
            </a:r>
            <a:r>
              <a:rPr lang="fr-FR" i="1" dirty="0" smtClean="0">
                <a:cs typeface="Arial"/>
              </a:rPr>
              <a:t> stars </a:t>
            </a:r>
          </a:p>
          <a:p>
            <a:r>
              <a:rPr lang="fr-FR" i="1" dirty="0" smtClean="0">
                <a:cs typeface="Arial"/>
              </a:rPr>
              <a:t>E(B-V)</a:t>
            </a:r>
            <a:r>
              <a:rPr lang="fr-FR" i="1" baseline="-25000" dirty="0" err="1" smtClean="0">
                <a:cs typeface="Arial"/>
              </a:rPr>
              <a:t>old</a:t>
            </a:r>
            <a:r>
              <a:rPr lang="fr-FR" i="1" dirty="0" smtClean="0">
                <a:cs typeface="Arial"/>
              </a:rPr>
              <a:t> = </a:t>
            </a:r>
            <a:r>
              <a:rPr lang="fr-FR" i="1" dirty="0" err="1" smtClean="0">
                <a:cs typeface="Arial"/>
              </a:rPr>
              <a:t>f</a:t>
            </a:r>
            <a:r>
              <a:rPr lang="fr-FR" i="1" baseline="-25000" dirty="0" err="1" smtClean="0">
                <a:cs typeface="Arial"/>
              </a:rPr>
              <a:t>att</a:t>
            </a:r>
            <a:r>
              <a:rPr lang="fr-FR" i="1" baseline="-25000" dirty="0" smtClean="0">
                <a:cs typeface="Arial"/>
              </a:rPr>
              <a:t> </a:t>
            </a:r>
            <a:r>
              <a:rPr lang="fr-FR" i="1" dirty="0" smtClean="0">
                <a:cs typeface="Arial"/>
              </a:rPr>
              <a:t>E(B-V)</a:t>
            </a:r>
            <a:r>
              <a:rPr lang="fr-FR" i="1" baseline="-25000" dirty="0" err="1" smtClean="0">
                <a:cs typeface="Arial"/>
              </a:rPr>
              <a:t>young</a:t>
            </a:r>
            <a:r>
              <a:rPr lang="fr-FR" i="1" dirty="0" smtClean="0">
                <a:cs typeface="Arial"/>
              </a:rPr>
              <a:t> </a:t>
            </a:r>
            <a:r>
              <a:rPr lang="fr-FR" i="1" dirty="0" err="1" smtClean="0">
                <a:cs typeface="Arial"/>
              </a:rPr>
              <a:t>old</a:t>
            </a:r>
            <a:r>
              <a:rPr lang="fr-FR" i="1" dirty="0" smtClean="0">
                <a:cs typeface="Arial"/>
              </a:rPr>
              <a:t> stars </a:t>
            </a:r>
          </a:p>
          <a:p>
            <a:endParaRPr lang="fr-FR" i="1" dirty="0" smtClean="0">
              <a:cs typeface="Arial"/>
            </a:endParaRPr>
          </a:p>
          <a:p>
            <a:r>
              <a:rPr lang="fr-FR" i="1" dirty="0" smtClean="0">
                <a:cs typeface="Arial"/>
              </a:rPr>
              <a:t>                                   0&lt;</a:t>
            </a:r>
            <a:r>
              <a:rPr lang="fr-FR" i="1" dirty="0" err="1" smtClean="0">
                <a:cs typeface="Arial"/>
              </a:rPr>
              <a:t>f</a:t>
            </a:r>
            <a:r>
              <a:rPr lang="fr-FR" i="1" baseline="-25000" dirty="0" err="1" smtClean="0">
                <a:cs typeface="Arial"/>
              </a:rPr>
              <a:t>att</a:t>
            </a:r>
            <a:r>
              <a:rPr lang="fr-FR" i="1" dirty="0" smtClean="0">
                <a:cs typeface="Arial"/>
              </a:rPr>
              <a:t>&lt;1 </a:t>
            </a:r>
            <a:endParaRPr lang="fr-FR" i="1" dirty="0">
              <a:cs typeface="Arial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777488" y="3315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35852" name="Object 12"/>
          <p:cNvGraphicFramePr>
            <a:graphicFrameLocks noChangeAspect="1"/>
          </p:cNvGraphicFramePr>
          <p:nvPr/>
        </p:nvGraphicFramePr>
        <p:xfrm>
          <a:off x="194436" y="2339308"/>
          <a:ext cx="3884613" cy="1273175"/>
        </p:xfrm>
        <a:graphic>
          <a:graphicData uri="http://schemas.openxmlformats.org/presentationml/2006/ole">
            <p:oleObj spid="_x0000_s35852" name="Équation" r:id="rId9" imgW="2171700" imgH="711200" progId="Equation.3">
              <p:embed/>
            </p:oleObj>
          </a:graphicData>
        </a:graphic>
      </p:graphicFrame>
      <p:cxnSp>
        <p:nvCxnSpPr>
          <p:cNvPr id="35" name="Connecteur droit 34"/>
          <p:cNvCxnSpPr>
            <a:stCxn id="11" idx="3"/>
          </p:cNvCxnSpPr>
          <p:nvPr/>
        </p:nvCxnSpPr>
        <p:spPr>
          <a:xfrm>
            <a:off x="4480674" y="1128312"/>
            <a:ext cx="40528" cy="5228039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new_cigale_curve_figur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43202" y="1501680"/>
            <a:ext cx="4505992" cy="4505992"/>
          </a:xfrm>
          <a:prstGeom prst="rect">
            <a:avLst/>
          </a:prstGeom>
          <a:ln>
            <a:noFill/>
          </a:ln>
        </p:spPr>
      </p:pic>
      <p:sp>
        <p:nvSpPr>
          <p:cNvPr id="22" name="ZoneTexte 21"/>
          <p:cNvSpPr txBox="1"/>
          <p:nvPr/>
        </p:nvSpPr>
        <p:spPr>
          <a:xfrm>
            <a:off x="2987292" y="3887231"/>
            <a:ext cx="289309" cy="12859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39511" y="4021302"/>
            <a:ext cx="2114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Charlot &amp; </a:t>
            </a:r>
            <a:r>
              <a:rPr lang="fr-FR" b="1" dirty="0" err="1" smtClean="0"/>
              <a:t>Fall</a:t>
            </a:r>
            <a:r>
              <a:rPr lang="fr-FR" b="1" dirty="0" smtClean="0"/>
              <a:t> 2000</a:t>
            </a:r>
          </a:p>
          <a:p>
            <a:r>
              <a:rPr lang="fr-FR" b="1" dirty="0" smtClean="0"/>
              <a:t>Double power </a:t>
            </a:r>
            <a:r>
              <a:rPr lang="fr-FR" b="1" dirty="0" err="1" smtClean="0"/>
              <a:t>law</a:t>
            </a:r>
            <a:endParaRPr lang="fr-FR" b="1" dirty="0" smtClean="0"/>
          </a:p>
          <a:p>
            <a:r>
              <a:rPr lang="fr-FR" b="1" dirty="0" err="1" smtClean="0"/>
              <a:t>Solid</a:t>
            </a:r>
            <a:r>
              <a:rPr lang="fr-FR" b="1" dirty="0" smtClean="0"/>
              <a:t> </a:t>
            </a:r>
            <a:r>
              <a:rPr lang="fr-FR" b="1" dirty="0" err="1" smtClean="0"/>
              <a:t>lines</a:t>
            </a:r>
            <a:endParaRPr lang="fr-FR" b="1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6525712" y="2023579"/>
            <a:ext cx="2619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Calzetti+00 &amp; </a:t>
            </a:r>
            <a:r>
              <a:rPr lang="fr-FR" b="1" dirty="0" err="1" smtClean="0"/>
              <a:t>modified</a:t>
            </a:r>
            <a:endParaRPr lang="fr-FR" b="1" dirty="0" smtClean="0"/>
          </a:p>
          <a:p>
            <a:r>
              <a:rPr lang="fr-FR" b="1" dirty="0" err="1" smtClean="0"/>
              <a:t>Dashed</a:t>
            </a:r>
            <a:r>
              <a:rPr lang="fr-FR" b="1" dirty="0" smtClean="0"/>
              <a:t> </a:t>
            </a:r>
            <a:r>
              <a:rPr lang="fr-FR" b="1" dirty="0" err="1" smtClean="0"/>
              <a:t>lines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669040" y="374227"/>
            <a:ext cx="8193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The  </a:t>
            </a:r>
            <a:r>
              <a:rPr lang="fr-FR" sz="2400" b="1" dirty="0" err="1" smtClean="0"/>
              <a:t>formalisms</a:t>
            </a:r>
            <a:r>
              <a:rPr lang="fr-FR" sz="2400" b="1" dirty="0" smtClean="0"/>
              <a:t> of the </a:t>
            </a:r>
            <a:r>
              <a:rPr lang="fr-FR" sz="2400" b="1" dirty="0" err="1" smtClean="0"/>
              <a:t>attenuation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laws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currently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used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induce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different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shapes</a:t>
            </a:r>
            <a:r>
              <a:rPr lang="fr-FR" sz="2400" b="1" dirty="0" smtClean="0"/>
              <a:t> in the </a:t>
            </a:r>
            <a:r>
              <a:rPr lang="fr-FR" sz="2400" b="1" dirty="0" err="1" smtClean="0"/>
              <a:t>optical-NIR</a:t>
            </a:r>
            <a:endParaRPr lang="fr-FR" sz="2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7743468" y="2724819"/>
            <a:ext cx="1118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FF6666">
                    <a:alpha val="82000"/>
                  </a:srgbClr>
                </a:solidFill>
              </a:rPr>
              <a:t>δ</a:t>
            </a:r>
            <a:r>
              <a:rPr lang="fr-FR" sz="1400" dirty="0" smtClean="0">
                <a:solidFill>
                  <a:srgbClr val="FF6666">
                    <a:alpha val="82000"/>
                  </a:srgbClr>
                </a:solidFill>
              </a:rPr>
              <a:t>=-0.13</a:t>
            </a:r>
            <a:endParaRPr lang="fr-FR" sz="1400" dirty="0">
              <a:solidFill>
                <a:srgbClr val="FF6666">
                  <a:alpha val="82000"/>
                </a:srgb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178196" y="5984991"/>
            <a:ext cx="2787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Courtesy</a:t>
            </a:r>
            <a:r>
              <a:rPr lang="fr-FR" i="1" dirty="0" smtClean="0"/>
              <a:t> of Barbara Lo Faro</a:t>
            </a:r>
            <a:endParaRPr lang="fr-FR" i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2901364" y="4159802"/>
            <a:ext cx="44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n=</a:t>
            </a:r>
            <a:endParaRPr lang="fr-FR" dirty="0"/>
          </a:p>
        </p:txBody>
      </p:sp>
      <p:graphicFrame>
        <p:nvGraphicFramePr>
          <p:cNvPr id="29" name="Objet 28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p:oleObj spid="_x0000_s72708" name="Équation" r:id="rId6" imgW="101600" imgH="177800" progId="Equation.3">
              <p:embed/>
            </p:oleObj>
          </a:graphicData>
        </a:graphic>
      </p:graphicFrame>
      <p:graphicFrame>
        <p:nvGraphicFramePr>
          <p:cNvPr id="32" name="Objet 31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p:oleObj spid="_x0000_s72709" name="Équation" r:id="rId7" imgW="101600" imgH="177800" progId="Equation.3">
              <p:embed/>
            </p:oleObj>
          </a:graphicData>
        </a:graphic>
      </p:graphicFrame>
      <p:sp>
        <p:nvSpPr>
          <p:cNvPr id="34" name="Rectangle 33"/>
          <p:cNvSpPr/>
          <p:nvPr/>
        </p:nvSpPr>
        <p:spPr>
          <a:xfrm>
            <a:off x="7777488" y="2758839"/>
            <a:ext cx="595325" cy="30777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2961891" y="3517900"/>
            <a:ext cx="161010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n</a:t>
            </a:r>
            <a:r>
              <a:rPr lang="fr-FR" baseline="30000" dirty="0" err="1" smtClean="0"/>
              <a:t>ISM</a:t>
            </a:r>
            <a:r>
              <a:rPr lang="fr-FR" dirty="0" smtClean="0"/>
              <a:t>=</a:t>
            </a:r>
            <a:r>
              <a:rPr lang="fr-FR" dirty="0" err="1" smtClean="0"/>
              <a:t>n</a:t>
            </a:r>
            <a:r>
              <a:rPr lang="fr-FR" baseline="30000" dirty="0" err="1" smtClean="0"/>
              <a:t>BC</a:t>
            </a:r>
            <a:r>
              <a:rPr lang="fr-FR" dirty="0" smtClean="0"/>
              <a:t>= n</a:t>
            </a:r>
            <a:endParaRPr lang="fr-FR" dirty="0"/>
          </a:p>
        </p:txBody>
      </p:sp>
      <p:sp>
        <p:nvSpPr>
          <p:cNvPr id="17" name="Accolade ouvrante 16"/>
          <p:cNvSpPr/>
          <p:nvPr/>
        </p:nvSpPr>
        <p:spPr>
          <a:xfrm>
            <a:off x="2313303" y="3887232"/>
            <a:ext cx="238482" cy="1023085"/>
          </a:xfrm>
          <a:prstGeom prst="lef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Accolade fermante 22"/>
          <p:cNvSpPr/>
          <p:nvPr/>
        </p:nvSpPr>
        <p:spPr>
          <a:xfrm>
            <a:off x="6412312" y="1950518"/>
            <a:ext cx="236882" cy="808321"/>
          </a:xfrm>
          <a:prstGeom prst="rightBrac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Outline</a:t>
            </a:r>
            <a:endParaRPr lang="fr-FR" dirty="0">
              <a:solidFill>
                <a:srgbClr val="0000FF"/>
              </a:solidFill>
              <a:latin typeface="Apple Casual"/>
              <a:cs typeface="Apple Casu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The </a:t>
            </a:r>
            <a:r>
              <a:rPr lang="fr-FR" b="1" dirty="0" err="1" smtClean="0"/>
              <a:t>attenuation</a:t>
            </a:r>
            <a:r>
              <a:rPr lang="fr-FR" b="1" dirty="0" smtClean="0"/>
              <a:t> </a:t>
            </a:r>
            <a:r>
              <a:rPr lang="fr-FR" b="1" dirty="0" err="1" smtClean="0"/>
              <a:t>law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local to the distant </a:t>
            </a:r>
            <a:r>
              <a:rPr lang="fr-FR" dirty="0" err="1" smtClean="0"/>
              <a:t>universe</a:t>
            </a:r>
            <a:r>
              <a:rPr lang="fr-FR" dirty="0" smtClean="0"/>
              <a:t>: </a:t>
            </a:r>
          </a:p>
          <a:p>
            <a:pPr>
              <a:buFont typeface="Wingdings" charset="2"/>
              <a:buChar char="ü"/>
            </a:pPr>
            <a:r>
              <a:rPr lang="fr-FR" dirty="0" smtClean="0"/>
              <a:t> </a:t>
            </a:r>
            <a:r>
              <a:rPr lang="fr-FR" sz="3027" dirty="0" err="1" smtClean="0"/>
              <a:t>Formalisms</a:t>
            </a:r>
            <a:r>
              <a:rPr lang="fr-FR" sz="3027" dirty="0" smtClean="0"/>
              <a:t> and </a:t>
            </a:r>
            <a:r>
              <a:rPr lang="fr-FR" sz="3027" dirty="0" err="1" smtClean="0"/>
              <a:t>shapes</a:t>
            </a:r>
            <a:r>
              <a:rPr lang="fr-FR" sz="3027" dirty="0" smtClean="0"/>
              <a:t> of the </a:t>
            </a:r>
            <a:r>
              <a:rPr lang="fr-FR" sz="3027" dirty="0" err="1" smtClean="0"/>
              <a:t>laws</a:t>
            </a:r>
            <a:endParaRPr lang="fr-FR" sz="3027" dirty="0" smtClean="0"/>
          </a:p>
          <a:p>
            <a:pPr>
              <a:buFont typeface="Wingdings" charset="2"/>
              <a:buChar char="ü"/>
            </a:pPr>
            <a:r>
              <a:rPr lang="fr-FR" sz="3027" dirty="0" err="1" smtClean="0"/>
              <a:t>Attenuation</a:t>
            </a:r>
            <a:r>
              <a:rPr lang="fr-FR" sz="3027" dirty="0" smtClean="0"/>
              <a:t> </a:t>
            </a:r>
            <a:r>
              <a:rPr lang="fr-FR" sz="3027" dirty="0" err="1" smtClean="0"/>
              <a:t>laws</a:t>
            </a:r>
            <a:r>
              <a:rPr lang="fr-FR" sz="3027" dirty="0" smtClean="0"/>
              <a:t> for UV/</a:t>
            </a:r>
            <a:r>
              <a:rPr lang="fr-FR" sz="3027" dirty="0" err="1" smtClean="0"/>
              <a:t>optically</a:t>
            </a:r>
            <a:r>
              <a:rPr lang="fr-FR" sz="3027" dirty="0" smtClean="0"/>
              <a:t> </a:t>
            </a:r>
            <a:r>
              <a:rPr lang="fr-FR" sz="3027" dirty="0" err="1" smtClean="0"/>
              <a:t>selected</a:t>
            </a:r>
            <a:r>
              <a:rPr lang="fr-FR" sz="3027" dirty="0" smtClean="0"/>
              <a:t> galaxies</a:t>
            </a:r>
          </a:p>
          <a:p>
            <a:pPr>
              <a:buFont typeface="Wingdings" charset="2"/>
              <a:buChar char="ü"/>
            </a:pPr>
            <a:r>
              <a:rPr lang="fr-FR" sz="3027" dirty="0" err="1" smtClean="0">
                <a:solidFill>
                  <a:schemeClr val="tx1">
                    <a:alpha val="37000"/>
                  </a:schemeClr>
                </a:solidFill>
              </a:rPr>
              <a:t>Attenuation</a:t>
            </a:r>
            <a:r>
              <a:rPr lang="fr-FR" sz="3027" dirty="0" smtClean="0">
                <a:solidFill>
                  <a:schemeClr val="tx1">
                    <a:alpha val="37000"/>
                  </a:schemeClr>
                </a:solidFill>
              </a:rPr>
              <a:t> </a:t>
            </a:r>
            <a:r>
              <a:rPr lang="fr-FR" sz="3027" dirty="0" err="1" smtClean="0">
                <a:solidFill>
                  <a:schemeClr val="tx1">
                    <a:alpha val="37000"/>
                  </a:schemeClr>
                </a:solidFill>
              </a:rPr>
              <a:t>laws</a:t>
            </a:r>
            <a:r>
              <a:rPr lang="fr-FR" sz="3027" dirty="0" smtClean="0">
                <a:solidFill>
                  <a:schemeClr val="tx1">
                    <a:alpha val="37000"/>
                  </a:schemeClr>
                </a:solidFill>
              </a:rPr>
              <a:t> for </a:t>
            </a:r>
            <a:r>
              <a:rPr lang="fr-FR" sz="3027" dirty="0" err="1" smtClean="0">
                <a:solidFill>
                  <a:schemeClr val="tx1">
                    <a:alpha val="37000"/>
                  </a:schemeClr>
                </a:solidFill>
              </a:rPr>
              <a:t>Dusty</a:t>
            </a:r>
            <a:r>
              <a:rPr lang="fr-FR" sz="3027" dirty="0" smtClean="0">
                <a:solidFill>
                  <a:schemeClr val="tx1">
                    <a:alpha val="37000"/>
                  </a:schemeClr>
                </a:solidFill>
              </a:rPr>
              <a:t> IR </a:t>
            </a:r>
            <a:r>
              <a:rPr lang="fr-FR" sz="3027" dirty="0" err="1" smtClean="0">
                <a:solidFill>
                  <a:schemeClr val="tx1">
                    <a:alpha val="37000"/>
                  </a:schemeClr>
                </a:solidFill>
              </a:rPr>
              <a:t>selected</a:t>
            </a:r>
            <a:r>
              <a:rPr lang="fr-FR" sz="3027" dirty="0" smtClean="0">
                <a:solidFill>
                  <a:schemeClr val="tx1">
                    <a:alpha val="37000"/>
                  </a:schemeClr>
                </a:solidFill>
              </a:rPr>
              <a:t> galaxies</a:t>
            </a:r>
          </a:p>
          <a:p>
            <a:r>
              <a:rPr lang="fr-FR" dirty="0" smtClean="0">
                <a:solidFill>
                  <a:schemeClr val="tx1">
                    <a:alpha val="37000"/>
                  </a:schemeClr>
                </a:solidFill>
              </a:rPr>
              <a:t>The </a:t>
            </a:r>
            <a:r>
              <a:rPr lang="fr-FR" dirty="0" err="1" smtClean="0">
                <a:solidFill>
                  <a:schemeClr val="tx1">
                    <a:alpha val="37000"/>
                  </a:schemeClr>
                </a:solidFill>
              </a:rPr>
              <a:t>measure</a:t>
            </a:r>
            <a:r>
              <a:rPr lang="fr-FR" dirty="0" smtClean="0">
                <a:solidFill>
                  <a:schemeClr val="tx1">
                    <a:alpha val="37000"/>
                  </a:schemeClr>
                </a:solidFill>
              </a:rPr>
              <a:t> of </a:t>
            </a:r>
            <a:r>
              <a:rPr lang="fr-FR" b="1" dirty="0" smtClean="0">
                <a:solidFill>
                  <a:schemeClr val="tx1">
                    <a:alpha val="37000"/>
                  </a:schemeClr>
                </a:solidFill>
              </a:rPr>
              <a:t>the </a:t>
            </a:r>
            <a:r>
              <a:rPr lang="fr-FR" b="1" dirty="0" err="1" smtClean="0">
                <a:solidFill>
                  <a:schemeClr val="tx1">
                    <a:alpha val="37000"/>
                  </a:schemeClr>
                </a:solidFill>
              </a:rPr>
              <a:t>amount</a:t>
            </a:r>
            <a:r>
              <a:rPr lang="fr-FR" b="1" dirty="0" smtClean="0">
                <a:solidFill>
                  <a:schemeClr val="tx1">
                    <a:alpha val="37000"/>
                  </a:schemeClr>
                </a:solidFill>
              </a:rPr>
              <a:t> of </a:t>
            </a:r>
            <a:r>
              <a:rPr lang="fr-FR" b="1" dirty="0" err="1" smtClean="0">
                <a:solidFill>
                  <a:schemeClr val="tx1">
                    <a:alpha val="37000"/>
                  </a:schemeClr>
                </a:solidFill>
              </a:rPr>
              <a:t>dust</a:t>
            </a:r>
            <a:r>
              <a:rPr lang="fr-FR" b="1" dirty="0" smtClean="0">
                <a:solidFill>
                  <a:schemeClr val="tx1">
                    <a:alpha val="37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tx1">
                    <a:alpha val="37000"/>
                  </a:schemeClr>
                </a:solidFill>
              </a:rPr>
              <a:t>attenuation</a:t>
            </a:r>
            <a:endParaRPr lang="fr-FR" dirty="0" smtClean="0">
              <a:solidFill>
                <a:schemeClr val="tx1">
                  <a:alpha val="37000"/>
                </a:schemeClr>
              </a:solidFill>
            </a:endParaRPr>
          </a:p>
          <a:p>
            <a:pPr marL="514350" indent="-514350">
              <a:buFont typeface="Wingdings" charset="2"/>
              <a:buChar char="ü"/>
            </a:pPr>
            <a:r>
              <a:rPr lang="fr-FR" sz="3027" dirty="0" err="1" smtClean="0">
                <a:solidFill>
                  <a:schemeClr val="tx1">
                    <a:alpha val="37000"/>
                  </a:schemeClr>
                </a:solidFill>
              </a:rPr>
              <a:t>Using</a:t>
            </a:r>
            <a:r>
              <a:rPr lang="fr-FR" sz="3027" dirty="0" smtClean="0">
                <a:solidFill>
                  <a:schemeClr val="tx1">
                    <a:alpha val="37000"/>
                  </a:schemeClr>
                </a:solidFill>
              </a:rPr>
              <a:t> </a:t>
            </a:r>
            <a:r>
              <a:rPr lang="fr-FR" sz="3027" dirty="0" err="1" smtClean="0">
                <a:solidFill>
                  <a:schemeClr val="tx1">
                    <a:alpha val="37000"/>
                  </a:schemeClr>
                </a:solidFill>
              </a:rPr>
              <a:t>ß</a:t>
            </a:r>
            <a:r>
              <a:rPr lang="fr-FR" sz="3027" dirty="0" smtClean="0">
                <a:solidFill>
                  <a:schemeClr val="tx1">
                    <a:alpha val="37000"/>
                  </a:schemeClr>
                </a:solidFill>
              </a:rPr>
              <a:t>, </a:t>
            </a:r>
            <a:r>
              <a:rPr lang="fr-FR" sz="3027" dirty="0" err="1" smtClean="0">
                <a:solidFill>
                  <a:schemeClr val="tx1">
                    <a:alpha val="37000"/>
                  </a:schemeClr>
                </a:solidFill>
              </a:rPr>
              <a:t>colors</a:t>
            </a:r>
            <a:r>
              <a:rPr lang="fr-FR" sz="3027" dirty="0" smtClean="0">
                <a:solidFill>
                  <a:schemeClr val="tx1">
                    <a:alpha val="37000"/>
                  </a:schemeClr>
                </a:solidFill>
              </a:rPr>
              <a:t> </a:t>
            </a:r>
          </a:p>
          <a:p>
            <a:pPr marL="514350" indent="-514350">
              <a:buFont typeface="Wingdings" charset="2"/>
              <a:buChar char="ü"/>
            </a:pPr>
            <a:r>
              <a:rPr lang="fr-FR" sz="3027" dirty="0" err="1" smtClean="0">
                <a:solidFill>
                  <a:schemeClr val="tx1">
                    <a:alpha val="37000"/>
                  </a:schemeClr>
                </a:solidFill>
              </a:rPr>
              <a:t>Using</a:t>
            </a:r>
            <a:r>
              <a:rPr lang="fr-FR" sz="3027" dirty="0" smtClean="0">
                <a:solidFill>
                  <a:schemeClr val="tx1">
                    <a:alpha val="37000"/>
                  </a:schemeClr>
                </a:solidFill>
              </a:rPr>
              <a:t> </a:t>
            </a:r>
            <a:r>
              <a:rPr lang="fr-FR" sz="3027" dirty="0" err="1" smtClean="0">
                <a:solidFill>
                  <a:schemeClr val="tx1">
                    <a:alpha val="37000"/>
                  </a:schemeClr>
                </a:solidFill>
              </a:rPr>
              <a:t>stellar</a:t>
            </a:r>
            <a:r>
              <a:rPr lang="fr-FR" sz="3027" dirty="0" smtClean="0">
                <a:solidFill>
                  <a:schemeClr val="tx1">
                    <a:alpha val="37000"/>
                  </a:schemeClr>
                </a:solidFill>
              </a:rPr>
              <a:t> masses </a:t>
            </a:r>
          </a:p>
          <a:p>
            <a:pPr marL="514350" indent="-514350">
              <a:buFont typeface="Wingdings" charset="2"/>
              <a:buChar char="ü"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35"/>
          <p:cNvSpPr txBox="1"/>
          <p:nvPr/>
        </p:nvSpPr>
        <p:spPr>
          <a:xfrm>
            <a:off x="8618124" y="55113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JWST@ROE, Edinburgh, july 2016</a:t>
            </a:r>
            <a:endParaRPr lang="fr-FR"/>
          </a:p>
        </p:txBody>
      </p:sp>
      <p:grpSp>
        <p:nvGrpSpPr>
          <p:cNvPr id="2" name="Grouper 42"/>
          <p:cNvGrpSpPr/>
          <p:nvPr/>
        </p:nvGrpSpPr>
        <p:grpSpPr>
          <a:xfrm>
            <a:off x="5004174" y="171689"/>
            <a:ext cx="3171704" cy="3030303"/>
            <a:chOff x="2411320" y="3406321"/>
            <a:chExt cx="3171704" cy="3030303"/>
          </a:xfrm>
        </p:grpSpPr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3"/>
            <a:srcRect r="34040"/>
            <a:stretch>
              <a:fillRect/>
            </a:stretch>
          </p:blipFill>
          <p:spPr>
            <a:xfrm>
              <a:off x="2411320" y="3406321"/>
              <a:ext cx="3171704" cy="3030303"/>
            </a:xfrm>
            <a:prstGeom prst="rect">
              <a:avLst/>
            </a:prstGeom>
          </p:spPr>
        </p:pic>
        <p:sp>
          <p:nvSpPr>
            <p:cNvPr id="30" name="ZoneTexte 29"/>
            <p:cNvSpPr txBox="1"/>
            <p:nvPr/>
          </p:nvSpPr>
          <p:spPr>
            <a:xfrm>
              <a:off x="3507939" y="3578864"/>
              <a:ext cx="20750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 err="1" smtClean="0"/>
                <a:t>Kriek</a:t>
              </a:r>
              <a:r>
                <a:rPr lang="fr-FR" i="1" dirty="0" smtClean="0"/>
                <a:t> &amp; </a:t>
              </a:r>
              <a:r>
                <a:rPr lang="fr-FR" i="1" dirty="0" err="1" smtClean="0"/>
                <a:t>Conroy</a:t>
              </a:r>
              <a:r>
                <a:rPr lang="fr-FR" i="1" dirty="0" smtClean="0"/>
                <a:t> 13</a:t>
              </a:r>
            </a:p>
            <a:p>
              <a:r>
                <a:rPr lang="fr-FR" i="1" dirty="0" err="1" smtClean="0"/>
                <a:t>Newfirm</a:t>
              </a:r>
              <a:r>
                <a:rPr lang="fr-FR" i="1" dirty="0" smtClean="0"/>
                <a:t> composite </a:t>
              </a:r>
              <a:r>
                <a:rPr lang="fr-FR" i="1" dirty="0" err="1" smtClean="0"/>
                <a:t>SEDs</a:t>
              </a:r>
              <a:r>
                <a:rPr lang="fr-FR" i="1" dirty="0" smtClean="0"/>
                <a:t> </a:t>
              </a:r>
              <a:endParaRPr lang="fr-FR" dirty="0" smtClean="0"/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6973869" y="932071"/>
            <a:ext cx="915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0.5&lt;z&lt;2</a:t>
            </a:r>
            <a:endParaRPr lang="fr-FR" dirty="0"/>
          </a:p>
        </p:txBody>
      </p:sp>
      <p:grpSp>
        <p:nvGrpSpPr>
          <p:cNvPr id="21" name="Grouper 38"/>
          <p:cNvGrpSpPr/>
          <p:nvPr/>
        </p:nvGrpSpPr>
        <p:grpSpPr>
          <a:xfrm>
            <a:off x="410501" y="3490772"/>
            <a:ext cx="3348635" cy="3142800"/>
            <a:chOff x="431754" y="897262"/>
            <a:chExt cx="3819668" cy="3663051"/>
          </a:xfrm>
        </p:grpSpPr>
        <p:grpSp>
          <p:nvGrpSpPr>
            <p:cNvPr id="23" name="Grouper 22"/>
            <p:cNvGrpSpPr/>
            <p:nvPr/>
          </p:nvGrpSpPr>
          <p:grpSpPr>
            <a:xfrm>
              <a:off x="431754" y="897262"/>
              <a:ext cx="3819668" cy="3663051"/>
              <a:chOff x="4806" y="769663"/>
              <a:chExt cx="4772457" cy="4502516"/>
            </a:xfrm>
            <a:solidFill>
              <a:srgbClr val="FFFFFF"/>
            </a:solidFill>
          </p:grpSpPr>
          <p:pic>
            <p:nvPicPr>
              <p:cNvPr id="25" name="Image 24" descr="dust-att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 l="5385" t="27248" r="9651" b="3163"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 l="5385" t="27248" r="9651" b="3163"/>
                  <a:stretch>
                    <a:fillRect/>
                  </a:stretch>
                </p:blipFill>
              </mc:Fallback>
            </mc:AlternateContent>
            <p:spPr>
              <a:xfrm rot="5400000">
                <a:off x="139777" y="634692"/>
                <a:ext cx="4502516" cy="4772457"/>
              </a:xfrm>
              <a:prstGeom prst="rect">
                <a:avLst/>
              </a:prstGeom>
              <a:grpFill/>
            </p:spPr>
          </p:pic>
          <p:sp>
            <p:nvSpPr>
              <p:cNvPr id="26" name="ZoneTexte 25"/>
              <p:cNvSpPr txBox="1"/>
              <p:nvPr/>
            </p:nvSpPr>
            <p:spPr>
              <a:xfrm>
                <a:off x="1103301" y="2668157"/>
                <a:ext cx="872394" cy="529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rgbClr val="0000FF"/>
                    </a:solidFill>
                  </a:rPr>
                  <a:t>C00</a:t>
                </a:r>
                <a:endParaRPr lang="fr-FR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962182" y="1836773"/>
                <a:ext cx="1013513" cy="529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rgbClr val="0000FF"/>
                    </a:solidFill>
                  </a:rPr>
                  <a:t>LMC</a:t>
                </a:r>
                <a:endParaRPr lang="fr-FR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1103301" y="1180147"/>
                <a:ext cx="872394" cy="529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rgbClr val="0000FF"/>
                    </a:solidFill>
                  </a:rPr>
                  <a:t>SMC</a:t>
                </a:r>
                <a:endParaRPr lang="fr-FR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795142" y="3290500"/>
                <a:ext cx="2129812" cy="1190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rgbClr val="3366FF"/>
                    </a:solidFill>
                  </a:rPr>
                  <a:t>C00: </a:t>
                </a:r>
              </a:p>
              <a:p>
                <a:r>
                  <a:rPr lang="fr-FR" sz="1600" dirty="0" err="1" smtClean="0">
                    <a:solidFill>
                      <a:srgbClr val="3366FF"/>
                    </a:solidFill>
                  </a:rPr>
                  <a:t>Starburst</a:t>
                </a:r>
                <a:r>
                  <a:rPr lang="fr-FR" sz="1600" dirty="0" smtClean="0">
                    <a:solidFill>
                      <a:srgbClr val="3366FF"/>
                    </a:solidFill>
                  </a:rPr>
                  <a:t> </a:t>
                </a:r>
                <a:r>
                  <a:rPr lang="fr-FR" sz="1600" dirty="0" err="1" smtClean="0">
                    <a:solidFill>
                      <a:srgbClr val="3366FF"/>
                    </a:solidFill>
                  </a:rPr>
                  <a:t>law</a:t>
                </a:r>
                <a:r>
                  <a:rPr lang="fr-FR" sz="1600" dirty="0" smtClean="0">
                    <a:solidFill>
                      <a:srgbClr val="3366FF"/>
                    </a:solidFill>
                  </a:rPr>
                  <a:t>, Calzetti.00</a:t>
                </a:r>
                <a:endParaRPr lang="fr-FR" sz="1600" dirty="0">
                  <a:solidFill>
                    <a:srgbClr val="3366FF"/>
                  </a:solidFill>
                </a:endParaRPr>
              </a:p>
            </p:txBody>
          </p:sp>
        </p:grpSp>
        <p:sp>
          <p:nvSpPr>
            <p:cNvPr id="24" name="ZoneTexte 23"/>
            <p:cNvSpPr txBox="1"/>
            <p:nvPr/>
          </p:nvSpPr>
          <p:spPr>
            <a:xfrm>
              <a:off x="2490002" y="2367710"/>
              <a:ext cx="1247940" cy="430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1&lt;Z&lt;2</a:t>
              </a:r>
              <a:endParaRPr lang="fr-FR" dirty="0"/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1812501" y="3604147"/>
            <a:ext cx="1946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Buat+11,12,</a:t>
            </a:r>
          </a:p>
          <a:p>
            <a:r>
              <a:rPr lang="fr-FR" i="1" dirty="0" smtClean="0"/>
              <a:t>Bump~LMC2, </a:t>
            </a:r>
            <a:r>
              <a:rPr lang="fr-FR" i="1" dirty="0" err="1" smtClean="0"/>
              <a:t>slightly</a:t>
            </a:r>
            <a:r>
              <a:rPr lang="fr-FR" i="1" dirty="0" smtClean="0"/>
              <a:t> </a:t>
            </a:r>
            <a:r>
              <a:rPr lang="fr-FR" i="1" dirty="0" err="1" smtClean="0"/>
              <a:t>steeper</a:t>
            </a:r>
            <a:r>
              <a:rPr lang="fr-FR" i="1" dirty="0" smtClean="0"/>
              <a:t> </a:t>
            </a:r>
            <a:r>
              <a:rPr lang="fr-FR" i="1" dirty="0" err="1" smtClean="0"/>
              <a:t>than</a:t>
            </a:r>
            <a:r>
              <a:rPr lang="fr-FR" i="1" dirty="0" smtClean="0"/>
              <a:t> C00</a:t>
            </a:r>
            <a:endParaRPr lang="fr-FR" i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0" y="171689"/>
            <a:ext cx="44111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Apple Casual"/>
                <a:cs typeface="Apple Casual"/>
              </a:rPr>
              <a:t>The variation of the </a:t>
            </a:r>
            <a:r>
              <a:rPr lang="fr-FR" sz="2400" b="1" dirty="0" err="1" smtClean="0">
                <a:latin typeface="Apple Casual"/>
                <a:cs typeface="Apple Casual"/>
              </a:rPr>
              <a:t>attenuation</a:t>
            </a:r>
            <a:r>
              <a:rPr lang="fr-FR" sz="2400" b="1" dirty="0" smtClean="0">
                <a:latin typeface="Apple Casual"/>
                <a:cs typeface="Apple Casual"/>
              </a:rPr>
              <a:t> </a:t>
            </a:r>
            <a:r>
              <a:rPr lang="fr-FR" sz="2400" b="1" dirty="0" err="1" smtClean="0">
                <a:latin typeface="Apple Casual"/>
                <a:cs typeface="Apple Casual"/>
              </a:rPr>
              <a:t>curve</a:t>
            </a:r>
            <a:r>
              <a:rPr lang="fr-FR" sz="2400" b="1" dirty="0" smtClean="0">
                <a:latin typeface="Apple Casual"/>
                <a:cs typeface="Apple Casual"/>
              </a:rPr>
              <a:t> in UV/</a:t>
            </a:r>
            <a:r>
              <a:rPr lang="fr-FR" sz="2400" b="1" dirty="0" err="1" smtClean="0">
                <a:latin typeface="Apple Casual"/>
                <a:cs typeface="Apple Casual"/>
              </a:rPr>
              <a:t>optically</a:t>
            </a:r>
            <a:r>
              <a:rPr lang="fr-FR" sz="2400" b="1" dirty="0" smtClean="0">
                <a:latin typeface="Apple Casual"/>
                <a:cs typeface="Apple Casual"/>
              </a:rPr>
              <a:t> (</a:t>
            </a:r>
            <a:r>
              <a:rPr lang="fr-FR" sz="2400" b="1" dirty="0" err="1" smtClean="0">
                <a:latin typeface="Apple Casual"/>
                <a:cs typeface="Apple Casual"/>
              </a:rPr>
              <a:t>emission</a:t>
            </a:r>
            <a:r>
              <a:rPr lang="fr-FR" sz="2400" b="1" dirty="0" smtClean="0">
                <a:latin typeface="Apple Casual"/>
                <a:cs typeface="Apple Casual"/>
              </a:rPr>
              <a:t> </a:t>
            </a:r>
            <a:r>
              <a:rPr lang="fr-FR" sz="2400" b="1" dirty="0" err="1" smtClean="0">
                <a:latin typeface="Apple Casual"/>
                <a:cs typeface="Apple Casual"/>
              </a:rPr>
              <a:t>lines</a:t>
            </a:r>
            <a:r>
              <a:rPr lang="fr-FR" sz="2400" b="1" dirty="0" smtClean="0">
                <a:latin typeface="Apple Casual"/>
                <a:cs typeface="Apple Casual"/>
              </a:rPr>
              <a:t>) </a:t>
            </a:r>
            <a:r>
              <a:rPr lang="fr-FR" sz="2400" b="1" dirty="0" err="1" smtClean="0">
                <a:latin typeface="Apple Casual"/>
                <a:cs typeface="Apple Casual"/>
              </a:rPr>
              <a:t>selected</a:t>
            </a:r>
            <a:r>
              <a:rPr lang="fr-FR" sz="2400" b="1" dirty="0" smtClean="0">
                <a:latin typeface="Apple Casual"/>
                <a:cs typeface="Apple Casual"/>
              </a:rPr>
              <a:t> </a:t>
            </a:r>
            <a:r>
              <a:rPr lang="fr-FR" sz="2400" b="1" dirty="0" err="1" smtClean="0">
                <a:latin typeface="Apple Casual"/>
                <a:cs typeface="Apple Casual"/>
              </a:rPr>
              <a:t>star-forming</a:t>
            </a:r>
            <a:r>
              <a:rPr lang="fr-FR" sz="2400" b="1" dirty="0" smtClean="0">
                <a:latin typeface="Apple Casual"/>
                <a:cs typeface="Apple Casual"/>
              </a:rPr>
              <a:t> galaxies</a:t>
            </a:r>
          </a:p>
          <a:p>
            <a:endParaRPr lang="fr-FR" dirty="0" smtClean="0"/>
          </a:p>
        </p:txBody>
      </p:sp>
      <p:sp>
        <p:nvSpPr>
          <p:cNvPr id="35" name="ZoneTexte 34"/>
          <p:cNvSpPr txBox="1"/>
          <p:nvPr/>
        </p:nvSpPr>
        <p:spPr>
          <a:xfrm>
            <a:off x="351533" y="1988385"/>
            <a:ext cx="3082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‘</a:t>
            </a:r>
            <a:r>
              <a:rPr lang="fr-FR" dirty="0" err="1" smtClean="0"/>
              <a:t>Calzetti</a:t>
            </a:r>
            <a:r>
              <a:rPr lang="fr-FR" dirty="0" smtClean="0"/>
              <a:t> </a:t>
            </a:r>
            <a:r>
              <a:rPr lang="fr-FR" dirty="0" err="1" smtClean="0"/>
              <a:t>modified</a:t>
            </a:r>
            <a:r>
              <a:rPr lang="fr-FR" dirty="0" smtClean="0"/>
              <a:t>’ </a:t>
            </a:r>
            <a:r>
              <a:rPr lang="fr-FR" dirty="0" err="1" smtClean="0"/>
              <a:t>formalism</a:t>
            </a:r>
            <a:r>
              <a:rPr lang="fr-FR" dirty="0" smtClean="0"/>
              <a:t> or </a:t>
            </a:r>
            <a:r>
              <a:rPr lang="fr-FR" dirty="0" err="1" smtClean="0"/>
              <a:t>method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5443026" y="562739"/>
            <a:ext cx="78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r>
              <a:rPr lang="fr-FR" baseline="-25000" dirty="0" smtClean="0"/>
              <a:t>V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226801" y="3264142"/>
            <a:ext cx="381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UV </a:t>
            </a:r>
            <a:r>
              <a:rPr lang="fr-FR" dirty="0" err="1" smtClean="0"/>
              <a:t>selected</a:t>
            </a:r>
            <a:r>
              <a:rPr lang="fr-FR" dirty="0" smtClean="0"/>
              <a:t> galaxies </a:t>
            </a:r>
            <a:r>
              <a:rPr lang="fr-FR" dirty="0" err="1" smtClean="0"/>
              <a:t>with</a:t>
            </a:r>
            <a:r>
              <a:rPr lang="fr-FR" dirty="0" smtClean="0"/>
              <a:t> IR </a:t>
            </a:r>
            <a:r>
              <a:rPr lang="fr-FR" dirty="0" err="1" smtClean="0"/>
              <a:t>detections</a:t>
            </a:r>
            <a:endParaRPr lang="fr-FR" dirty="0"/>
          </a:p>
        </p:txBody>
      </p:sp>
      <p:pic>
        <p:nvPicPr>
          <p:cNvPr id="31" name="Image 30" descr="plot-attcurv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160691" y="3479602"/>
            <a:ext cx="4306684" cy="2863321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5443026" y="6356350"/>
            <a:ext cx="273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Calzetti+94 </a:t>
            </a:r>
            <a:r>
              <a:rPr lang="fr-FR" dirty="0" err="1" smtClean="0"/>
              <a:t>method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 rot="16200000">
            <a:off x="4492197" y="1095734"/>
            <a:ext cx="7355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E</a:t>
            </a:r>
            <a:r>
              <a:rPr lang="fr-FR" baseline="-25000" dirty="0" err="1" smtClean="0"/>
              <a:t>b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6467740" y="3017326"/>
            <a:ext cx="574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δ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14743</TotalTime>
  <Words>1802</Words>
  <Application>Microsoft Macintosh PowerPoint</Application>
  <PresentationFormat>Présentation à l'écran (4:3)</PresentationFormat>
  <Paragraphs>237</Paragraphs>
  <Slides>28</Slides>
  <Notes>6</Notes>
  <HiddenSlides>0</HiddenSlides>
  <MMClips>0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Thème Office</vt:lpstr>
      <vt:lpstr>Équation</vt:lpstr>
      <vt:lpstr>What do we know about the  evolution with redshift of dust attenuation in galaxies?  </vt:lpstr>
      <vt:lpstr>Diapositive 2</vt:lpstr>
      <vt:lpstr>Outline</vt:lpstr>
      <vt:lpstr>Outline</vt:lpstr>
      <vt:lpstr>Diapositive 5</vt:lpstr>
      <vt:lpstr>Diapositive 6</vt:lpstr>
      <vt:lpstr>Diapositive 7</vt:lpstr>
      <vt:lpstr>Outline</vt:lpstr>
      <vt:lpstr>Diapositive 9</vt:lpstr>
      <vt:lpstr>Diapositive 10</vt:lpstr>
      <vt:lpstr>Diapositive 11</vt:lpstr>
      <vt:lpstr>Outline</vt:lpstr>
      <vt:lpstr>Diapositive 13</vt:lpstr>
      <vt:lpstr>Diapositive 14</vt:lpstr>
      <vt:lpstr>Diapositive 15</vt:lpstr>
      <vt:lpstr>Diapositive 16</vt:lpstr>
      <vt:lpstr>Diapositive 17</vt:lpstr>
      <vt:lpstr>Outline</vt:lpstr>
      <vt:lpstr>Diapositive 19</vt:lpstr>
      <vt:lpstr>Diapositive 20</vt:lpstr>
      <vt:lpstr>Diapositive 21</vt:lpstr>
      <vt:lpstr>Outline</vt:lpstr>
      <vt:lpstr>Diapositive 23</vt:lpstr>
      <vt:lpstr>Diapositive 24</vt:lpstr>
      <vt:lpstr>Dust attenuation in IR and UV selected samples: a difference in stellar mass</vt:lpstr>
      <vt:lpstr>Diapositive 26</vt:lpstr>
      <vt:lpstr>Diapositive 27</vt:lpstr>
      <vt:lpstr>To conclude</vt:lpstr>
    </vt:vector>
  </TitlesOfParts>
  <Company>OAMP-LAM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veronique BUAT</dc:creator>
  <cp:lastModifiedBy>veronique BUAT</cp:lastModifiedBy>
  <cp:revision>261</cp:revision>
  <dcterms:created xsi:type="dcterms:W3CDTF">2016-07-06T08:58:05Z</dcterms:created>
  <dcterms:modified xsi:type="dcterms:W3CDTF">2016-07-06T14:41:09Z</dcterms:modified>
</cp:coreProperties>
</file>