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96" r:id="rId2"/>
    <p:sldId id="293" r:id="rId3"/>
    <p:sldId id="277" r:id="rId4"/>
    <p:sldId id="256" r:id="rId5"/>
    <p:sldId id="280" r:id="rId6"/>
    <p:sldId id="285" r:id="rId7"/>
    <p:sldId id="291" r:id="rId8"/>
    <p:sldId id="287" r:id="rId9"/>
    <p:sldId id="289" r:id="rId10"/>
    <p:sldId id="281" r:id="rId11"/>
    <p:sldId id="286" r:id="rId12"/>
    <p:sldId id="297" r:id="rId13"/>
    <p:sldId id="282" r:id="rId14"/>
    <p:sldId id="284" r:id="rId15"/>
    <p:sldId id="295" r:id="rId16"/>
    <p:sldId id="29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C949"/>
    <a:srgbClr val="00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1" autoAdjust="0"/>
    <p:restoredTop sz="83534" autoAdjust="0"/>
  </p:normalViewPr>
  <p:slideViewPr>
    <p:cSldViewPr snapToGrid="0" snapToObjects="1">
      <p:cViewPr varScale="1">
        <p:scale>
          <a:sx n="76" d="100"/>
          <a:sy n="76" d="100"/>
        </p:scale>
        <p:origin x="-118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70897-9033-5A4F-8091-9C69B48135A4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8F69E-2958-BB44-A1FB-ABE33416C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45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7F7791-9CF5-F345-B47C-DA153D86D2DF}" type="slidenum">
              <a:rPr lang="en-US"/>
              <a:pPr/>
              <a:t>1</a:t>
            </a:fld>
            <a:endParaRPr lang="en-US"/>
          </a:p>
        </p:txBody>
      </p:sp>
      <p:sp>
        <p:nvSpPr>
          <p:cNvPr id="508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0563"/>
            <a:ext cx="4554537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79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940" tIns="44970" rIns="89940" bIns="44970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</a:t>
            </a:r>
            <a:r>
              <a:rPr lang="en-US" baseline="0" dirty="0" smtClean="0"/>
              <a:t> problem solved after 2 weeks. Any time progress was made, a buzz of interest in the forums.</a:t>
            </a:r>
          </a:p>
          <a:p>
            <a:r>
              <a:rPr lang="en-US" baseline="0" dirty="0" smtClean="0"/>
              <a:t>Crucially, this was a feeder for the main GREAT10 galaxy challenge.</a:t>
            </a:r>
          </a:p>
          <a:p>
            <a:r>
              <a:rPr lang="en-US" baseline="0" dirty="0" smtClean="0"/>
              <a:t>Winners (particle physicists) ran on GREAT10 main challenge. Came bottom of leaderboard… fixed things… l also came top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8F69E-2958-BB44-A1FB-ABE33416CA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9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Lessons learned: have to ask the right questions. Simulations</a:t>
            </a:r>
            <a:r>
              <a:rPr lang="en-US" baseline="0" dirty="0" smtClean="0"/>
              <a:t> used simple </a:t>
            </a:r>
            <a:r>
              <a:rPr lang="en-US" baseline="0" dirty="0" err="1" smtClean="0"/>
              <a:t>bulge+disc</a:t>
            </a:r>
            <a:r>
              <a:rPr lang="en-US" baseline="0" dirty="0" smtClean="0"/>
              <a:t> models of galaxy morphology.</a:t>
            </a:r>
          </a:p>
          <a:p>
            <a:r>
              <a:rPr lang="en-US" baseline="0" dirty="0" smtClean="0"/>
              <a:t>Most methods fitted a </a:t>
            </a:r>
            <a:r>
              <a:rPr lang="en-US" baseline="0" dirty="0" err="1" smtClean="0"/>
              <a:t>bulge+disc</a:t>
            </a:r>
            <a:r>
              <a:rPr lang="en-US" baseline="0" dirty="0" smtClean="0"/>
              <a:t>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8F69E-2958-BB44-A1FB-ABE33416CA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21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8F69E-2958-BB44-A1FB-ABE33416CA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9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8F69E-2958-BB44-A1FB-ABE33416CA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9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8F69E-2958-BB44-A1FB-ABE33416CA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9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8F69E-2958-BB44-A1FB-ABE33416CA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9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Easy to accurately simulate images with a known shear signal (forward process), but difficult to invert that and recover the shear.</a:t>
            </a:r>
          </a:p>
          <a:p>
            <a:r>
              <a:rPr lang="en-US" dirty="0" smtClean="0"/>
              <a:t>Very simple physics in gravitational lensing.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8F69E-2958-BB44-A1FB-ABE33416CA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21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Science community rather than a</a:t>
            </a:r>
            <a:r>
              <a:rPr lang="en-US" baseline="0" dirty="0" smtClean="0"/>
              <a:t> telescope/instrument consortium. Started out as “are current methods good enough for current surveys?”</a:t>
            </a:r>
          </a:p>
          <a:p>
            <a:r>
              <a:rPr lang="en-US" dirty="0" smtClean="0"/>
              <a:t>Lessons learned: </a:t>
            </a:r>
          </a:p>
          <a:p>
            <a:r>
              <a:rPr lang="en-US" dirty="0" smtClean="0"/>
              <a:t>KISS: when</a:t>
            </a:r>
            <a:r>
              <a:rPr lang="en-US" baseline="0" dirty="0" smtClean="0"/>
              <a:t> the results don’t perfectly match the inputs, how to diagnose exactly what went wrong?</a:t>
            </a:r>
          </a:p>
          <a:p>
            <a:r>
              <a:rPr lang="en-US" baseline="0" dirty="0" smtClean="0"/>
              <a:t>When outsourcing, you </a:t>
            </a:r>
            <a:r>
              <a:rPr lang="en-US" dirty="0" smtClean="0"/>
              <a:t>have to ask the right question. Winners were </a:t>
            </a:r>
            <a:r>
              <a:rPr lang="en-US" dirty="0" err="1" smtClean="0"/>
              <a:t>compscis</a:t>
            </a:r>
            <a:r>
              <a:rPr lang="en-US" dirty="0" smtClean="0"/>
              <a:t>, but used a “feature” of the image that simplified our analysis to simplify the challenge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8F69E-2958-BB44-A1FB-ABE33416CA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2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8F69E-2958-BB44-A1FB-ABE33416CA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9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Given lots of stars – compute</a:t>
            </a:r>
            <a:r>
              <a:rPr lang="en-US" baseline="0" dirty="0" smtClean="0"/>
              <a:t> the PSF at some other positions.</a:t>
            </a:r>
            <a:endParaRPr lang="en-US" dirty="0" smtClean="0"/>
          </a:p>
          <a:p>
            <a:r>
              <a:rPr lang="en-US" dirty="0" smtClean="0"/>
              <a:t>Best methods: fit </a:t>
            </a:r>
            <a:r>
              <a:rPr lang="en-US" dirty="0" err="1" smtClean="0"/>
              <a:t>pixellated</a:t>
            </a:r>
            <a:r>
              <a:rPr lang="en-US" dirty="0" smtClean="0"/>
              <a:t> model, with various</a:t>
            </a:r>
            <a:r>
              <a:rPr lang="en-US" baseline="0" dirty="0" smtClean="0"/>
              <a:t> 2D interpolation (nearest </a:t>
            </a:r>
            <a:r>
              <a:rPr lang="en-US" baseline="0" dirty="0" err="1" smtClean="0"/>
              <a:t>neighbour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Krigging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8F69E-2958-BB44-A1FB-ABE33416CA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9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8F69E-2958-BB44-A1FB-ABE33416CA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9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 to astronomers, computer scientists, all</a:t>
            </a:r>
            <a:r>
              <a:rPr lang="en-US" baseline="0" dirty="0" smtClean="0"/>
              <a:t> the scientific community that we could wave it in front of.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8F69E-2958-BB44-A1FB-ABE33416CA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9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8F69E-2958-BB44-A1FB-ABE33416CA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9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Target the small fraction of people doing </a:t>
            </a:r>
            <a:r>
              <a:rPr lang="en-US" baseline="0" dirty="0" err="1" smtClean="0"/>
              <a:t>GalaxyZoo</a:t>
            </a:r>
            <a:r>
              <a:rPr lang="en-US" baseline="0" dirty="0" smtClean="0"/>
              <a:t> who thought they could write an algorithm to automate the process. </a:t>
            </a:r>
          </a:p>
          <a:p>
            <a:r>
              <a:rPr lang="en-US" baseline="0" dirty="0" smtClean="0"/>
              <a:t>The final top ten included computer scientists, a glaciologist, a neuroscientist, and only one person who had even known about WL before the challenge). Their methods included new ideas including neural networks and HEP </a:t>
            </a:r>
            <a:r>
              <a:rPr lang="en-US" baseline="0" dirty="0" err="1" smtClean="0"/>
              <a:t>minimisers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Crucially, this was a feeder for the main challenge: and the particle physicists who won Mapping Dark Matter ran their method on the main galaxy challenge and also won that.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8F69E-2958-BB44-A1FB-ABE33416CA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9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DE97-03B1-454A-A1C7-622F18F4F565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1C9-DAFE-5D4B-8121-B2E03D35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44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DE97-03B1-454A-A1C7-622F18F4F565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1C9-DAFE-5D4B-8121-B2E03D35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57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DE97-03B1-454A-A1C7-622F18F4F565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1C9-DAFE-5D4B-8121-B2E03D35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3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DE97-03B1-454A-A1C7-622F18F4F565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1C9-DAFE-5D4B-8121-B2E03D35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4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DE97-03B1-454A-A1C7-622F18F4F565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1C9-DAFE-5D4B-8121-B2E03D35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17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DE97-03B1-454A-A1C7-622F18F4F565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1C9-DAFE-5D4B-8121-B2E03D35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6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DE97-03B1-454A-A1C7-622F18F4F565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1C9-DAFE-5D4B-8121-B2E03D35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82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DE97-03B1-454A-A1C7-622F18F4F565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1C9-DAFE-5D4B-8121-B2E03D35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2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DE97-03B1-454A-A1C7-622F18F4F565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1C9-DAFE-5D4B-8121-B2E03D35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71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DE97-03B1-454A-A1C7-622F18F4F565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1C9-DAFE-5D4B-8121-B2E03D35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5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9DE97-03B1-454A-A1C7-622F18F4F565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841C9-DAFE-5D4B-8121-B2E03D35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3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9DE97-03B1-454A-A1C7-622F18F4F565}" type="datetimeFigureOut">
              <a:rPr lang="en-US" smtClean="0"/>
              <a:t>11/10/2011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841C9-DAFE-5D4B-8121-B2E03D354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4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" Type="http://schemas.microsoft.com/office/2007/relationships/media" Target="file://localhost/Users/rjm/Presentations/Videos/z1anim.gif" TargetMode="External"/><Relationship Id="rId2" Type="http://schemas.openxmlformats.org/officeDocument/2006/relationships/video" Target="file://localhost/Users/rjm/Presentations/Videos/z1anim.gif" TargetMode="External"/><Relationship Id="rId3" Type="http://schemas.microsoft.com/office/2007/relationships/media" Target="file://localhost/Users/rjm/Presentations/Videos/z5anim.gif" TargetMode="External"/><Relationship Id="rId4" Type="http://schemas.openxmlformats.org/officeDocument/2006/relationships/video" Target="file://localhost/Users/rjm/Presentations/Videos/z5anim.gif" TargetMode="External"/><Relationship Id="rId5" Type="http://schemas.microsoft.com/office/2007/relationships/media" Target="file://localhost/Users/rjm/Presentations/Videos/z2anim.gif" TargetMode="External"/><Relationship Id="rId6" Type="http://schemas.openxmlformats.org/officeDocument/2006/relationships/video" Target="file://localhost/Users/rjm/Presentations/Videos/z2anim.gif" TargetMode="External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1.xml"/><Relationship Id="rId9" Type="http://schemas.openxmlformats.org/officeDocument/2006/relationships/image" Target="../media/image1.jpeg"/><Relationship Id="rId10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8.emf"/><Relationship Id="rId13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.emf"/><Relationship Id="rId8" Type="http://schemas.openxmlformats.org/officeDocument/2006/relationships/image" Target="../media/image9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7906" name="Picture 2" descr="si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900" y="958850"/>
            <a:ext cx="8504238" cy="4344988"/>
          </a:xfrm>
          <a:prstGeom prst="rect">
            <a:avLst/>
          </a:prstGeom>
          <a:noFill/>
        </p:spPr>
      </p:pic>
      <p:sp>
        <p:nvSpPr>
          <p:cNvPr id="507907" name="Text Box 3"/>
          <p:cNvSpPr txBox="1">
            <a:spLocks noChangeArrowheads="1"/>
          </p:cNvSpPr>
          <p:nvPr/>
        </p:nvSpPr>
        <p:spPr bwMode="auto">
          <a:xfrm>
            <a:off x="5022851" y="5408613"/>
            <a:ext cx="4121150" cy="13111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1432" tIns="45716" rIns="91432" bIns="45716">
            <a:prstTxWarp prst="textNoShape">
              <a:avLst/>
            </a:prstTxWarp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Realistic </a:t>
            </a:r>
            <a:r>
              <a:rPr lang="en-US" sz="1800" dirty="0">
                <a:solidFill>
                  <a:schemeClr val="bg1"/>
                </a:solidFill>
              </a:rPr>
              <a:t>images, containing a known shear </a:t>
            </a:r>
            <a:r>
              <a:rPr lang="en-US" sz="1800" dirty="0" smtClean="0">
                <a:solidFill>
                  <a:schemeClr val="bg1"/>
                </a:solidFill>
              </a:rPr>
              <a:t>(distortion) signal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</a:p>
          <a:p>
            <a:pPr algn="ctr">
              <a:spcBef>
                <a:spcPct val="40000"/>
              </a:spcBef>
            </a:pPr>
            <a:r>
              <a:rPr lang="en-US" sz="1800" dirty="0">
                <a:solidFill>
                  <a:schemeClr val="bg1"/>
                </a:solidFill>
              </a:rPr>
              <a:t>Animations show 0-10% </a:t>
            </a:r>
            <a:r>
              <a:rPr lang="en-US" sz="1800" dirty="0" smtClean="0">
                <a:solidFill>
                  <a:schemeClr val="bg1"/>
                </a:solidFill>
              </a:rPr>
              <a:t>distortio</a:t>
            </a:r>
            <a:r>
              <a:rPr lang="en-US" dirty="0">
                <a:solidFill>
                  <a:schemeClr val="bg1"/>
                </a:solidFill>
              </a:rPr>
              <a:t>n</a:t>
            </a:r>
            <a:r>
              <a:rPr lang="en-US" sz="1800" dirty="0" smtClean="0">
                <a:solidFill>
                  <a:schemeClr val="bg1"/>
                </a:solidFill>
              </a:rPr>
              <a:t> in </a:t>
            </a:r>
            <a:r>
              <a:rPr lang="en-US" sz="1800" dirty="0">
                <a:solidFill>
                  <a:schemeClr val="bg1"/>
                </a:solidFill>
              </a:rPr>
              <a:t>1% steps </a:t>
            </a:r>
            <a:r>
              <a:rPr lang="en-US" sz="1800" dirty="0" smtClean="0">
                <a:solidFill>
                  <a:schemeClr val="bg1"/>
                </a:solidFill>
              </a:rPr>
              <a:t>(much bigger </a:t>
            </a:r>
            <a:r>
              <a:rPr lang="en-US" dirty="0">
                <a:solidFill>
                  <a:schemeClr val="bg1"/>
                </a:solidFill>
              </a:rPr>
              <a:t>than ~2</a:t>
            </a:r>
            <a:r>
              <a:rPr lang="en-US" dirty="0" smtClean="0">
                <a:solidFill>
                  <a:schemeClr val="bg1"/>
                </a:solidFill>
              </a:rPr>
              <a:t>% real </a:t>
            </a:r>
            <a:r>
              <a:rPr lang="en-US" dirty="0">
                <a:solidFill>
                  <a:schemeClr val="bg1"/>
                </a:solidFill>
              </a:rPr>
              <a:t>signal)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07910" name="Line 6"/>
          <p:cNvSpPr>
            <a:spLocks noChangeShapeType="1"/>
          </p:cNvSpPr>
          <p:nvPr/>
        </p:nvSpPr>
        <p:spPr bwMode="auto">
          <a:xfrm flipH="1">
            <a:off x="3603625" y="5108575"/>
            <a:ext cx="671513" cy="2413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07911" name="Line 7"/>
          <p:cNvSpPr>
            <a:spLocks noChangeShapeType="1"/>
          </p:cNvSpPr>
          <p:nvPr/>
        </p:nvSpPr>
        <p:spPr bwMode="auto">
          <a:xfrm>
            <a:off x="4518025" y="5103813"/>
            <a:ext cx="492125" cy="2476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07912" name="Line 8"/>
          <p:cNvSpPr>
            <a:spLocks noChangeShapeType="1"/>
          </p:cNvSpPr>
          <p:nvPr/>
        </p:nvSpPr>
        <p:spPr bwMode="auto">
          <a:xfrm>
            <a:off x="4524375" y="5353050"/>
            <a:ext cx="482600" cy="14414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07913" name="Rectangle 9"/>
          <p:cNvSpPr>
            <a:spLocks noChangeArrowheads="1"/>
          </p:cNvSpPr>
          <p:nvPr/>
        </p:nvSpPr>
        <p:spPr bwMode="auto">
          <a:xfrm>
            <a:off x="4275138" y="5103813"/>
            <a:ext cx="249237" cy="244475"/>
          </a:xfrm>
          <a:prstGeom prst="rect">
            <a:avLst/>
          </a:prstGeom>
          <a:solidFill>
            <a:schemeClr val="bg2">
              <a:alpha val="49001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07914" name="Line 10"/>
          <p:cNvSpPr>
            <a:spLocks noChangeShapeType="1"/>
          </p:cNvSpPr>
          <p:nvPr/>
        </p:nvSpPr>
        <p:spPr bwMode="auto">
          <a:xfrm flipH="1">
            <a:off x="3590820" y="5335588"/>
            <a:ext cx="690668" cy="1458912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07915" name="Line 11"/>
          <p:cNvSpPr>
            <a:spLocks noChangeShapeType="1"/>
          </p:cNvSpPr>
          <p:nvPr/>
        </p:nvSpPr>
        <p:spPr bwMode="auto">
          <a:xfrm flipH="1">
            <a:off x="1463675" y="4568825"/>
            <a:ext cx="858838" cy="22256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07916" name="Line 12"/>
          <p:cNvSpPr>
            <a:spLocks noChangeShapeType="1"/>
          </p:cNvSpPr>
          <p:nvPr/>
        </p:nvSpPr>
        <p:spPr bwMode="auto">
          <a:xfrm flipH="1">
            <a:off x="82550" y="4318000"/>
            <a:ext cx="2003425" cy="10334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07917" name="Line 13"/>
          <p:cNvSpPr>
            <a:spLocks noChangeShapeType="1"/>
          </p:cNvSpPr>
          <p:nvPr/>
        </p:nvSpPr>
        <p:spPr bwMode="auto">
          <a:xfrm flipH="1">
            <a:off x="1458913" y="4324350"/>
            <a:ext cx="850900" cy="103981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07918" name="Rectangle 14"/>
          <p:cNvSpPr>
            <a:spLocks noChangeArrowheads="1"/>
          </p:cNvSpPr>
          <p:nvPr/>
        </p:nvSpPr>
        <p:spPr bwMode="auto">
          <a:xfrm>
            <a:off x="2074863" y="4318000"/>
            <a:ext cx="249237" cy="244475"/>
          </a:xfrm>
          <a:prstGeom prst="rect">
            <a:avLst/>
          </a:prstGeom>
          <a:solidFill>
            <a:schemeClr val="bg2">
              <a:alpha val="49001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07919" name="Line 15"/>
          <p:cNvSpPr>
            <a:spLocks noChangeShapeType="1"/>
          </p:cNvSpPr>
          <p:nvPr/>
        </p:nvSpPr>
        <p:spPr bwMode="auto">
          <a:xfrm flipH="1">
            <a:off x="50800" y="4556125"/>
            <a:ext cx="2030413" cy="22002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07920" name="Line 16"/>
          <p:cNvSpPr>
            <a:spLocks noChangeShapeType="1"/>
          </p:cNvSpPr>
          <p:nvPr/>
        </p:nvSpPr>
        <p:spPr bwMode="auto">
          <a:xfrm flipH="1">
            <a:off x="1835150" y="3549650"/>
            <a:ext cx="1738313" cy="18081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07921" name="Line 17"/>
          <p:cNvSpPr>
            <a:spLocks noChangeShapeType="1"/>
          </p:cNvSpPr>
          <p:nvPr/>
        </p:nvSpPr>
        <p:spPr bwMode="auto">
          <a:xfrm flipH="1">
            <a:off x="3249613" y="3562350"/>
            <a:ext cx="547687" cy="1795463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07922" name="Line 18"/>
          <p:cNvSpPr>
            <a:spLocks noChangeShapeType="1"/>
          </p:cNvSpPr>
          <p:nvPr/>
        </p:nvSpPr>
        <p:spPr bwMode="auto">
          <a:xfrm flipH="1">
            <a:off x="3276600" y="3806825"/>
            <a:ext cx="533400" cy="29876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07923" name="Rectangle 19"/>
          <p:cNvSpPr>
            <a:spLocks noChangeArrowheads="1"/>
          </p:cNvSpPr>
          <p:nvPr/>
        </p:nvSpPr>
        <p:spPr bwMode="auto">
          <a:xfrm>
            <a:off x="3562350" y="3556000"/>
            <a:ext cx="249238" cy="244475"/>
          </a:xfrm>
          <a:prstGeom prst="rect">
            <a:avLst/>
          </a:prstGeom>
          <a:solidFill>
            <a:schemeClr val="bg2">
              <a:alpha val="49001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07924" name="Line 20"/>
          <p:cNvSpPr>
            <a:spLocks noChangeShapeType="1"/>
          </p:cNvSpPr>
          <p:nvPr/>
        </p:nvSpPr>
        <p:spPr bwMode="auto">
          <a:xfrm flipH="1">
            <a:off x="1839913" y="3787775"/>
            <a:ext cx="1728787" cy="30067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07925" name="Rectangle 21"/>
          <p:cNvSpPr>
            <a:spLocks noChangeArrowheads="1"/>
          </p:cNvSpPr>
          <p:nvPr/>
        </p:nvSpPr>
        <p:spPr bwMode="auto">
          <a:xfrm>
            <a:off x="3584575" y="5340350"/>
            <a:ext cx="1438275" cy="145415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507926" name="Rectangle 22"/>
          <p:cNvSpPr>
            <a:spLocks noChangeArrowheads="1"/>
          </p:cNvSpPr>
          <p:nvPr/>
        </p:nvSpPr>
        <p:spPr bwMode="auto">
          <a:xfrm>
            <a:off x="39688" y="5340350"/>
            <a:ext cx="1439862" cy="145415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507928" name="Picture 24" descr="z1ani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76200" y="5362575"/>
            <a:ext cx="1387475" cy="13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929" name="Picture 25" descr="z5anim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3608388" y="5362575"/>
            <a:ext cx="1387475" cy="1387475"/>
          </a:xfrm>
          <a:prstGeom prst="rect">
            <a:avLst/>
          </a:prstGeom>
          <a:noFill/>
          <a:ln>
            <a:noFill/>
          </a:ln>
        </p:spPr>
      </p:pic>
      <p:sp>
        <p:nvSpPr>
          <p:cNvPr id="507931" name="Rectangle 27"/>
          <p:cNvSpPr>
            <a:spLocks noChangeArrowheads="1"/>
          </p:cNvSpPr>
          <p:nvPr/>
        </p:nvSpPr>
        <p:spPr bwMode="auto">
          <a:xfrm>
            <a:off x="1830388" y="5340350"/>
            <a:ext cx="1439862" cy="1454150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507932" name="Picture 28" descr="z2anim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862138" y="5356225"/>
            <a:ext cx="1398587" cy="139858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361156" y="623888"/>
            <a:ext cx="3865563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prstTxWarp prst="textNoShape">
              <a:avLst/>
            </a:prstTxWarp>
            <a:spAutoFit/>
          </a:bodyPr>
          <a:lstStyle/>
          <a:p>
            <a:pPr>
              <a:spcBef>
                <a:spcPct val="4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Simulated image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4964998" y="623888"/>
            <a:ext cx="3865563" cy="369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32" tIns="45716" rIns="91432" bIns="45716">
            <a:prstTxWarp prst="textNoShape">
              <a:avLst/>
            </a:prstTxWarp>
            <a:spAutoFit/>
          </a:bodyPr>
          <a:lstStyle/>
          <a:p>
            <a:pPr algn="r">
              <a:spcBef>
                <a:spcPct val="40000"/>
              </a:spcBef>
            </a:pPr>
            <a:r>
              <a:rPr lang="en-US" sz="1800" dirty="0" smtClean="0">
                <a:solidFill>
                  <a:schemeClr val="bg1"/>
                </a:solidFill>
              </a:rPr>
              <a:t>Real image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39688" y="69164"/>
            <a:ext cx="9144000" cy="6144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en-US" sz="2800" dirty="0" smtClean="0">
                <a:solidFill>
                  <a:srgbClr val="FFFFFF"/>
                </a:solidFill>
              </a:rPr>
              <a:t>Blind challenges to improve weak lensing measurement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800"/>
                                        <p:tgtEl>
                                          <p:spTgt spid="50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800"/>
                                        <p:tgtEl>
                                          <p:spTgt spid="50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800"/>
                                        <p:tgtEl>
                                          <p:spTgt spid="50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800"/>
                                        <p:tgtEl>
                                          <p:spTgt spid="50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7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7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50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500"/>
                                        <p:tgtEl>
                                          <p:spTgt spid="507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500"/>
                                        <p:tgtEl>
                                          <p:spTgt spid="5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500"/>
                                        <p:tgtEl>
                                          <p:spTgt spid="5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500"/>
                                        <p:tgtEl>
                                          <p:spTgt spid="5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7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7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200"/>
                                        <p:tgtEl>
                                          <p:spTgt spid="5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200"/>
                                        <p:tgtEl>
                                          <p:spTgt spid="5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200"/>
                                        <p:tgtEl>
                                          <p:spTgt spid="5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200"/>
                                        <p:tgtEl>
                                          <p:spTgt spid="5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7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300" fill="hold"/>
                                        <p:tgtEl>
                                          <p:spTgt spid="5079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300" fill="hold"/>
                                        <p:tgtEl>
                                          <p:spTgt spid="5079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300" fill="hold"/>
                                        <p:tgtEl>
                                          <p:spTgt spid="5079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7928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07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079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928"/>
                  </p:tgtEl>
                </p:cond>
              </p:nextCondLst>
            </p:seq>
            <p:video>
              <p:cMediaNode>
                <p:cTn id="8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7932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079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5079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932"/>
                  </p:tgtEl>
                </p:cond>
              </p:nextCondLst>
            </p:seq>
            <p:video>
              <p:cMediaNode>
                <p:cTn id="9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07929"/>
                </p:tgtEl>
              </p:cMediaNode>
            </p:vide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079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7" dur="1" fill="hold"/>
                                        <p:tgtEl>
                                          <p:spTgt spid="5079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7929"/>
                  </p:tgtEl>
                </p:cond>
              </p:nextCondLst>
            </p:seq>
          </p:childTnLst>
        </p:cTn>
      </p:par>
    </p:tnLst>
    <p:bldLst>
      <p:bldP spid="507910" grpId="0" animBg="1"/>
      <p:bldP spid="507911" grpId="0" animBg="1"/>
      <p:bldP spid="507912" grpId="0" animBg="1"/>
      <p:bldP spid="507913" grpId="0" animBg="1"/>
      <p:bldP spid="507914" grpId="0" animBg="1"/>
      <p:bldP spid="507915" grpId="0" animBg="1"/>
      <p:bldP spid="507916" grpId="0" animBg="1"/>
      <p:bldP spid="507917" grpId="0" animBg="1"/>
      <p:bldP spid="507918" grpId="0" animBg="1"/>
      <p:bldP spid="507919" grpId="0" animBg="1"/>
      <p:bldP spid="507920" grpId="0" animBg="1"/>
      <p:bldP spid="507921" grpId="0" animBg="1"/>
      <p:bldP spid="507922" grpId="0" animBg="1"/>
      <p:bldP spid="507923" grpId="0" animBg="1"/>
      <p:bldP spid="507924" grpId="0" animBg="1"/>
      <p:bldP spid="507925" grpId="0" animBg="1"/>
      <p:bldP spid="507926" grpId="0" animBg="1"/>
      <p:bldP spid="5079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great10-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7288" r="3790" b="2845"/>
          <a:stretch/>
        </p:blipFill>
        <p:spPr>
          <a:xfrm>
            <a:off x="7341530" y="1"/>
            <a:ext cx="1802470" cy="1161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37746"/>
          </a:xfrm>
        </p:spPr>
        <p:txBody>
          <a:bodyPr tIns="0" anchor="t" anchorCtr="0">
            <a:normAutofit/>
          </a:bodyPr>
          <a:lstStyle/>
          <a:p>
            <a:pPr algn="l">
              <a:lnSpc>
                <a:spcPts val="4000"/>
              </a:lnSpc>
            </a:pPr>
            <a:r>
              <a:rPr lang="en-US" dirty="0" smtClean="0"/>
              <a:t>Crowdsourcing (~10Gb, .</a:t>
            </a:r>
            <a:r>
              <a:rPr lang="en-US" dirty="0" err="1" smtClean="0"/>
              <a:t>png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 descr="Untitled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037"/>
            <a:ext cx="9144000" cy="5769963"/>
          </a:xfrm>
          <a:prstGeom prst="rect">
            <a:avLst/>
          </a:prstGeom>
        </p:spPr>
      </p:pic>
      <p:pic>
        <p:nvPicPr>
          <p:cNvPr id="4" name="Picture 3" descr="Untitled 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92" y="5836132"/>
            <a:ext cx="5369096" cy="85148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9147" y="470397"/>
            <a:ext cx="6993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the small of </a:t>
            </a:r>
            <a:r>
              <a:rPr lang="en-US" dirty="0" err="1" smtClean="0"/>
              <a:t>GalaxyZooers</a:t>
            </a:r>
            <a:r>
              <a:rPr lang="en-US" dirty="0" smtClean="0"/>
              <a:t> who wanted to write an algorithm</a:t>
            </a:r>
          </a:p>
          <a:p>
            <a:r>
              <a:rPr lang="en-US" dirty="0" smtClean="0"/>
              <a:t>Better name, advertise in WSJ, White House blog, offer a “cool” prize		</a:t>
            </a:r>
          </a:p>
        </p:txBody>
      </p:sp>
    </p:spTree>
    <p:extLst>
      <p:ext uri="{BB962C8B-B14F-4D97-AF65-F5344CB8AC3E}">
        <p14:creationId xmlns:p14="http://schemas.microsoft.com/office/powerpoint/2010/main" val="315107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37746"/>
          </a:xfrm>
        </p:spPr>
        <p:txBody>
          <a:bodyPr tIns="0" anchor="t" anchorCtr="0">
            <a:normAutofit/>
          </a:bodyPr>
          <a:lstStyle/>
          <a:p>
            <a:pPr algn="l">
              <a:lnSpc>
                <a:spcPts val="4000"/>
              </a:lnSpc>
            </a:pPr>
            <a:r>
              <a:rPr lang="en-US" dirty="0" smtClean="0"/>
              <a:t>Roger Bannister effect</a:t>
            </a:r>
            <a:endParaRPr lang="en-US" dirty="0"/>
          </a:p>
        </p:txBody>
      </p:sp>
      <p:pic>
        <p:nvPicPr>
          <p:cNvPr id="5" name="Picture 4" descr="great10-logo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7288" r="3790" b="2845"/>
          <a:stretch/>
        </p:blipFill>
        <p:spPr>
          <a:xfrm>
            <a:off x="7341530" y="1"/>
            <a:ext cx="1802470" cy="1161716"/>
          </a:xfrm>
          <a:prstGeom prst="rect">
            <a:avLst/>
          </a:prstGeom>
        </p:spPr>
      </p:pic>
      <p:pic>
        <p:nvPicPr>
          <p:cNvPr id="3" name="Picture 2" descr="ImageAnalysis4CosmologyIntro (dragged).pdf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" r="1369"/>
          <a:stretch/>
        </p:blipFill>
        <p:spPr>
          <a:xfrm>
            <a:off x="331174" y="692274"/>
            <a:ext cx="8415951" cy="61657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98721" y="4188883"/>
            <a:ext cx="908579" cy="2561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609999" y="5690945"/>
            <a:ext cx="534001" cy="11670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0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titl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b="3568"/>
          <a:stretch/>
        </p:blipFill>
        <p:spPr>
          <a:xfrm>
            <a:off x="0" y="531146"/>
            <a:ext cx="4450659" cy="4414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3114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Figure of merit			</a:t>
            </a:r>
            <a:r>
              <a:rPr lang="en-US" dirty="0"/>
              <a:t>  </a:t>
            </a:r>
            <a:r>
              <a:rPr lang="en-US" dirty="0" smtClean="0"/>
              <a:t>Past iterations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18000" y="567399"/>
            <a:ext cx="482599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2006: STEP I</a:t>
            </a:r>
          </a:p>
          <a:p>
            <a:r>
              <a:rPr lang="en-US" sz="2000" dirty="0" smtClean="0"/>
              <a:t>Known PSF, simple galaxy morphologies, random positions</a:t>
            </a:r>
            <a:r>
              <a:rPr lang="en-US" sz="2000" dirty="0"/>
              <a:t>, constant input shear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2007: STEP II1		</a:t>
            </a:r>
            <a:r>
              <a:rPr lang="en-US" sz="2000" dirty="0" smtClean="0">
                <a:solidFill>
                  <a:srgbClr val="FF0000"/>
                </a:solidFill>
              </a:rPr>
              <a:t>Q=57</a:t>
            </a:r>
          </a:p>
          <a:p>
            <a:r>
              <a:rPr lang="en-US" sz="2000" dirty="0" smtClean="0"/>
              <a:t>Known </a:t>
            </a:r>
            <a:r>
              <a:rPr lang="en-US" sz="2000" dirty="0"/>
              <a:t>PSF, </a:t>
            </a:r>
            <a:r>
              <a:rPr lang="en-US" sz="2000" dirty="0" smtClean="0">
                <a:solidFill>
                  <a:srgbClr val="0000FF"/>
                </a:solidFill>
              </a:rPr>
              <a:t>complex </a:t>
            </a:r>
            <a:r>
              <a:rPr lang="en-US" sz="2000" dirty="0">
                <a:solidFill>
                  <a:srgbClr val="0000FF"/>
                </a:solidFill>
              </a:rPr>
              <a:t>galaxy </a:t>
            </a:r>
            <a:r>
              <a:rPr lang="en-US" sz="2000" dirty="0" smtClean="0">
                <a:solidFill>
                  <a:srgbClr val="0000FF"/>
                </a:solidFill>
              </a:rPr>
              <a:t>morphologies</a:t>
            </a:r>
            <a:r>
              <a:rPr lang="en-US" sz="2000" dirty="0"/>
              <a:t>, random </a:t>
            </a:r>
            <a:r>
              <a:rPr lang="en-US" sz="2000" dirty="0" smtClean="0"/>
              <a:t>positions</a:t>
            </a:r>
            <a:r>
              <a:rPr lang="en-US" sz="2000" dirty="0"/>
              <a:t>, constant input </a:t>
            </a:r>
            <a:r>
              <a:rPr lang="en-US" sz="2000" dirty="0" smtClean="0"/>
              <a:t>shear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2009: GREAT08		</a:t>
            </a:r>
            <a:r>
              <a:rPr lang="en-US" sz="2000" dirty="0" smtClean="0">
                <a:solidFill>
                  <a:srgbClr val="FF0000"/>
                </a:solidFill>
              </a:rPr>
              <a:t>Q=119</a:t>
            </a:r>
          </a:p>
          <a:p>
            <a:r>
              <a:rPr lang="en-US" sz="2000" dirty="0" smtClean="0"/>
              <a:t>Known PSF, </a:t>
            </a:r>
            <a:r>
              <a:rPr lang="en-US" sz="2000" dirty="0" smtClean="0">
                <a:solidFill>
                  <a:srgbClr val="000000"/>
                </a:solidFill>
              </a:rPr>
              <a:t>simple </a:t>
            </a:r>
            <a:r>
              <a:rPr lang="en-US" sz="2000" dirty="0">
                <a:solidFill>
                  <a:srgbClr val="000000"/>
                </a:solidFill>
              </a:rPr>
              <a:t>galaxy </a:t>
            </a:r>
            <a:r>
              <a:rPr lang="en-US" sz="2000" dirty="0" smtClean="0">
                <a:solidFill>
                  <a:srgbClr val="000000"/>
                </a:solidFill>
              </a:rPr>
              <a:t>morphologies</a:t>
            </a:r>
            <a:r>
              <a:rPr lang="en-US" sz="2000" dirty="0" smtClean="0"/>
              <a:t>,  </a:t>
            </a:r>
            <a:r>
              <a:rPr lang="en-US" sz="2000" dirty="0" smtClean="0">
                <a:solidFill>
                  <a:srgbClr val="0000FF"/>
                </a:solidFill>
              </a:rPr>
              <a:t>grid of positions</a:t>
            </a:r>
            <a:r>
              <a:rPr lang="en-US" sz="2000" dirty="0"/>
              <a:t>, constant input </a:t>
            </a:r>
            <a:r>
              <a:rPr lang="en-US" sz="2000" dirty="0" smtClean="0"/>
              <a:t>shear</a:t>
            </a:r>
          </a:p>
          <a:p>
            <a:endParaRPr lang="en-US" sz="2000" dirty="0" smtClean="0"/>
          </a:p>
          <a:p>
            <a:r>
              <a:rPr lang="en-US" sz="2000" dirty="0" smtClean="0"/>
              <a:t>2011: GREAT10 </a:t>
            </a:r>
            <a:r>
              <a:rPr lang="en-US" sz="2000" dirty="0" smtClean="0">
                <a:solidFill>
                  <a:srgbClr val="FF0000"/>
                </a:solidFill>
              </a:rPr>
              <a:t>		Q=309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Varying PSF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0000"/>
                </a:solidFill>
              </a:rPr>
              <a:t>simple galaxy morphologies</a:t>
            </a:r>
            <a:r>
              <a:rPr lang="en-US" sz="2000" dirty="0"/>
              <a:t>,  </a:t>
            </a:r>
            <a:r>
              <a:rPr lang="en-US" sz="2000" dirty="0">
                <a:solidFill>
                  <a:srgbClr val="0000FF"/>
                </a:solidFill>
              </a:rPr>
              <a:t>grid of positions</a:t>
            </a:r>
            <a:r>
              <a:rPr lang="en-US" sz="2000" dirty="0"/>
              <a:t>, </a:t>
            </a:r>
            <a:r>
              <a:rPr lang="en-US" sz="2000" dirty="0" smtClean="0">
                <a:solidFill>
                  <a:srgbClr val="0000FF"/>
                </a:solidFill>
              </a:rPr>
              <a:t>input shear f(</a:t>
            </a:r>
            <a:r>
              <a:rPr lang="en-US" sz="2000" dirty="0" err="1" smtClean="0">
                <a:solidFill>
                  <a:srgbClr val="0000FF"/>
                </a:solidFill>
              </a:rPr>
              <a:t>RA,Dec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</a:p>
          <a:p>
            <a:endParaRPr lang="en-US" sz="2000" dirty="0"/>
          </a:p>
          <a:p>
            <a:r>
              <a:rPr lang="en-US" sz="2000" dirty="0" smtClean="0"/>
              <a:t>Requirement for Euclid/WFIRST (2019)</a:t>
            </a:r>
          </a:p>
          <a:p>
            <a:r>
              <a:rPr lang="en-US" sz="2000" dirty="0" smtClean="0"/>
              <a:t>Bernstein has achieved this, at high S/N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			</a:t>
            </a:r>
            <a:r>
              <a:rPr lang="en-US" sz="2000" dirty="0" smtClean="0">
                <a:solidFill>
                  <a:srgbClr val="FF0000"/>
                </a:solidFill>
              </a:rPr>
              <a:t>Q=1000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4552" y="4739208"/>
            <a:ext cx="1870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Input shear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-841054" y="1308567"/>
            <a:ext cx="267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Measured shear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073873"/>
            <a:ext cx="4825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 is a combination of multiplicative &amp; additive biases. High values are better.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5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37746"/>
          </a:xfrm>
        </p:spPr>
        <p:txBody>
          <a:bodyPr tIns="0" anchor="t" anchorCtr="0">
            <a:normAutofit/>
          </a:bodyPr>
          <a:lstStyle/>
          <a:p>
            <a:pPr algn="l">
              <a:lnSpc>
                <a:spcPts val="4000"/>
              </a:lnSpc>
            </a:pPr>
            <a:r>
              <a:rPr lang="en-US" dirty="0" smtClean="0"/>
              <a:t>What next?</a:t>
            </a:r>
            <a:endParaRPr lang="en-US" dirty="0"/>
          </a:p>
        </p:txBody>
      </p:sp>
      <p:pic>
        <p:nvPicPr>
          <p:cNvPr id="5" name="Picture 4" descr="great10-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7288" r="3790" b="2845"/>
          <a:stretch/>
        </p:blipFill>
        <p:spPr>
          <a:xfrm>
            <a:off x="7341530" y="1"/>
            <a:ext cx="1802470" cy="1161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61717"/>
            <a:ext cx="91440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challenge structure is proving very successful at answering questions, but has shown that we need to ask exactly the right questions.</a:t>
            </a:r>
          </a:p>
          <a:p>
            <a:endParaRPr lang="en-US" dirty="0"/>
          </a:p>
          <a:p>
            <a:r>
              <a:rPr lang="en-US" b="1" dirty="0" smtClean="0"/>
              <a:t>GREAT08</a:t>
            </a:r>
            <a:r>
              <a:rPr lang="en-US" dirty="0" smtClean="0"/>
              <a:t> used images with a constant shear signal, and the (</a:t>
            </a:r>
            <a:r>
              <a:rPr lang="en-US" dirty="0" err="1" smtClean="0"/>
              <a:t>compsci</a:t>
            </a:r>
            <a:r>
              <a:rPr lang="en-US" dirty="0" smtClean="0"/>
              <a:t>) winners exploited this by stacking the shapes of all galaxies so that their intrinsic shape was a circle. It is then easier to measure deviations from circularity. Interesting idea, but this method may not be applicable to real data.</a:t>
            </a:r>
          </a:p>
          <a:p>
            <a:endParaRPr lang="en-US" dirty="0"/>
          </a:p>
          <a:p>
            <a:r>
              <a:rPr lang="en-US" b="1" dirty="0" smtClean="0"/>
              <a:t>GREAT10</a:t>
            </a:r>
            <a:r>
              <a:rPr lang="en-US" dirty="0" smtClean="0"/>
              <a:t> made the shear vary as a function of position (and the challenge was to measure a power spectrum). The galaxy models were simple </a:t>
            </a:r>
            <a:r>
              <a:rPr lang="en-US" dirty="0" err="1" smtClean="0"/>
              <a:t>bulge+disc</a:t>
            </a:r>
            <a:r>
              <a:rPr lang="en-US" dirty="0" smtClean="0"/>
              <a:t>, and spawned many model-fitting methods – we now have as many implementations of this as we used to have of moment-based methods like KSB. We have learned that details of the fitting process, and choice/</a:t>
            </a:r>
            <a:r>
              <a:rPr lang="en-US" dirty="0" err="1" smtClean="0"/>
              <a:t>optimisation</a:t>
            </a:r>
            <a:r>
              <a:rPr lang="en-US" dirty="0" smtClean="0"/>
              <a:t> of free parameters (bulge ellipticity, disc ellipticity, position offset) is vital to success.</a:t>
            </a:r>
          </a:p>
          <a:p>
            <a:endParaRPr lang="en-US" dirty="0"/>
          </a:p>
          <a:p>
            <a:r>
              <a:rPr lang="en-US" b="1" dirty="0" smtClean="0"/>
              <a:t>GREAT12</a:t>
            </a:r>
            <a:r>
              <a:rPr lang="en-US" dirty="0" smtClean="0"/>
              <a:t> will continue to increment the simulation complexity – heading towards fully realistic images by GREAT2020. Specific questions identified for the next challenge are to include </a:t>
            </a:r>
            <a:r>
              <a:rPr lang="en-US" b="1" dirty="0" smtClean="0"/>
              <a:t>complex galaxy morphologies </a:t>
            </a:r>
            <a:r>
              <a:rPr lang="en-US" dirty="0" smtClean="0"/>
              <a:t>(spiral arms </a:t>
            </a:r>
            <a:r>
              <a:rPr lang="en-US" dirty="0" err="1" smtClean="0"/>
              <a:t>etc</a:t>
            </a:r>
            <a:r>
              <a:rPr lang="en-US" dirty="0" smtClean="0"/>
              <a:t>) and </a:t>
            </a:r>
            <a:r>
              <a:rPr lang="en-US" b="1" dirty="0" smtClean="0"/>
              <a:t>multiple, </a:t>
            </a:r>
            <a:r>
              <a:rPr lang="en-US" b="1" dirty="0" err="1" smtClean="0"/>
              <a:t>undersampled</a:t>
            </a:r>
            <a:r>
              <a:rPr lang="en-US" b="1" dirty="0" smtClean="0"/>
              <a:t> exposures </a:t>
            </a:r>
            <a:r>
              <a:rPr lang="en-US" dirty="0" smtClean="0"/>
              <a:t>of the same patch of sky.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1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at10-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7288" r="3790" b="2845"/>
          <a:stretch/>
        </p:blipFill>
        <p:spPr>
          <a:xfrm>
            <a:off x="7341530" y="1"/>
            <a:ext cx="1802470" cy="11617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37746"/>
          </a:xfrm>
        </p:spPr>
        <p:txBody>
          <a:bodyPr tIns="0" anchor="t" anchorCtr="0">
            <a:normAutofit/>
          </a:bodyPr>
          <a:lstStyle/>
          <a:p>
            <a:pPr algn="l">
              <a:lnSpc>
                <a:spcPts val="4000"/>
              </a:lnSpc>
            </a:pPr>
            <a:r>
              <a:rPr lang="en-US" dirty="0" smtClean="0"/>
              <a:t>Testing the unknown unknowns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0" y="1181100"/>
            <a:ext cx="8699500" cy="4483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5329" y="4932182"/>
            <a:ext cx="184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Offner</a:t>
            </a:r>
            <a:r>
              <a:rPr lang="en-US" sz="2000" dirty="0" smtClean="0">
                <a:solidFill>
                  <a:srgbClr val="FFFFFF"/>
                </a:solidFill>
              </a:rPr>
              <a:t> relay</a:t>
            </a:r>
            <a:endParaRPr lang="en-US" sz="2000" dirty="0" smtClean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7585" y="6462182"/>
            <a:ext cx="6886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Suresh </a:t>
            </a:r>
            <a:r>
              <a:rPr lang="en-US" sz="2000" dirty="0" err="1" smtClean="0"/>
              <a:t>Seshadri</a:t>
            </a:r>
            <a:r>
              <a:rPr lang="en-US" sz="2000" dirty="0" smtClean="0"/>
              <a:t> (JPL), Roger Smith (Caltech), Jason Rhodes (JPL) </a:t>
            </a:r>
            <a:endParaRPr lang="en-US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70137" y="2215159"/>
            <a:ext cx="1846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Mask of</a:t>
            </a:r>
          </a:p>
          <a:p>
            <a:r>
              <a:rPr lang="en-US" sz="2000" dirty="0">
                <a:solidFill>
                  <a:srgbClr val="FFFFFF"/>
                </a:solidFill>
              </a:rPr>
              <a:t>k</a:t>
            </a:r>
            <a:r>
              <a:rPr lang="en-US" sz="2000" dirty="0" smtClean="0">
                <a:solidFill>
                  <a:srgbClr val="FFFFFF"/>
                </a:solidFill>
              </a:rPr>
              <a:t>nown</a:t>
            </a:r>
          </a:p>
          <a:p>
            <a:r>
              <a:rPr lang="en-US" sz="2000" dirty="0" smtClean="0">
                <a:solidFill>
                  <a:srgbClr val="FFFFFF"/>
                </a:solidFill>
              </a:rPr>
              <a:t>shapes</a:t>
            </a:r>
            <a:endParaRPr lang="en-US" sz="2000" dirty="0" smtClean="0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34723" y="2885103"/>
            <a:ext cx="250843" cy="25163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56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37746"/>
          </a:xfrm>
        </p:spPr>
        <p:txBody>
          <a:bodyPr tIns="0" anchor="t" anchorCtr="0">
            <a:normAutofit/>
          </a:bodyPr>
          <a:lstStyle/>
          <a:p>
            <a:pPr algn="l">
              <a:lnSpc>
                <a:spcPts val="4000"/>
              </a:lnSpc>
            </a:pPr>
            <a:r>
              <a:rPr lang="en-US" dirty="0" smtClean="0"/>
              <a:t>Lensing in a lab</a:t>
            </a:r>
            <a:endParaRPr lang="en-US" dirty="0"/>
          </a:p>
        </p:txBody>
      </p:sp>
      <p:pic>
        <p:nvPicPr>
          <p:cNvPr id="5" name="Picture 4" descr="great10-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7288" r="3790" b="2845"/>
          <a:stretch/>
        </p:blipFill>
        <p:spPr>
          <a:xfrm>
            <a:off x="7341530" y="1"/>
            <a:ext cx="1802470" cy="11617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672959"/>
            <a:ext cx="88011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8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37746"/>
          </a:xfrm>
        </p:spPr>
        <p:txBody>
          <a:bodyPr tIns="0" anchor="t" anchorCtr="0">
            <a:normAutofit/>
          </a:bodyPr>
          <a:lstStyle/>
          <a:p>
            <a:pPr algn="l">
              <a:lnSpc>
                <a:spcPts val="4000"/>
              </a:lnSpc>
            </a:pPr>
            <a:r>
              <a:rPr lang="en-US" dirty="0" smtClean="0"/>
              <a:t>Lensing in a lab</a:t>
            </a:r>
            <a:endParaRPr lang="en-US" dirty="0"/>
          </a:p>
        </p:txBody>
      </p:sp>
      <p:pic>
        <p:nvPicPr>
          <p:cNvPr id="5" name="Picture 4" descr="great10-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7288" r="3790" b="2845"/>
          <a:stretch/>
        </p:blipFill>
        <p:spPr>
          <a:xfrm>
            <a:off x="7341530" y="1"/>
            <a:ext cx="1802470" cy="11617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77" y="686274"/>
            <a:ext cx="8249764" cy="59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3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78810" y="4623620"/>
            <a:ext cx="8866455" cy="1953641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8810" y="3075758"/>
            <a:ext cx="8866455" cy="1061583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78811" y="955824"/>
            <a:ext cx="8866454" cy="1640434"/>
          </a:xfrm>
          <a:prstGeom prst="roundRect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128015"/>
              </p:ext>
            </p:extLst>
          </p:nvPr>
        </p:nvGraphicFramePr>
        <p:xfrm>
          <a:off x="4729703" y="1168463"/>
          <a:ext cx="4017963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" name="Equation" r:id="rId4" imgW="2044700" imgH="736600" progId="Equation.3">
                  <p:embed/>
                </p:oleObj>
              </mc:Choice>
              <mc:Fallback>
                <p:oleObj name="Equation" r:id="rId4" imgW="2044700" imgH="736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29703" y="1168463"/>
                        <a:ext cx="4017963" cy="1441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900521"/>
              </p:ext>
            </p:extLst>
          </p:nvPr>
        </p:nvGraphicFramePr>
        <p:xfrm>
          <a:off x="4729703" y="3097649"/>
          <a:ext cx="2870200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" name="Equation" r:id="rId6" imgW="1460500" imgH="444500" progId="Equation.3">
                  <p:embed/>
                </p:oleObj>
              </mc:Choice>
              <mc:Fallback>
                <p:oleObj name="Equation" r:id="rId6" imgW="14605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29703" y="3097649"/>
                        <a:ext cx="2870200" cy="871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48713" y="969479"/>
            <a:ext cx="399824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During observation, a galaxy image is</a:t>
            </a:r>
          </a:p>
          <a:p>
            <a:r>
              <a:rPr lang="en-US" dirty="0" smtClean="0"/>
              <a:t>convolved with a PSF: 	making it bigger</a:t>
            </a:r>
          </a:p>
          <a:p>
            <a:endParaRPr lang="en-US" sz="2400" dirty="0"/>
          </a:p>
          <a:p>
            <a:r>
              <a:rPr lang="en-US" dirty="0" smtClean="0"/>
              <a:t>			and changing its ellipticity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8713" y="3075759"/>
            <a:ext cx="4125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During data analysis, shear measurement</a:t>
            </a:r>
          </a:p>
          <a:p>
            <a:r>
              <a:rPr lang="en-US" dirty="0" smtClean="0"/>
              <a:t>methods seek to undo these changes to</a:t>
            </a:r>
          </a:p>
          <a:p>
            <a:r>
              <a:rPr lang="en-US" dirty="0" smtClean="0"/>
              <a:t>recover the true shape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26722" y="4693765"/>
            <a:ext cx="5365292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An imperfect shear measurement method may not measure (any of) these quantities well. It instead obtains an inaccurate measurement, denoted by a hat.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4950" y="814975"/>
            <a:ext cx="9144000" cy="2048728"/>
            <a:chOff x="0" y="832928"/>
            <a:chExt cx="9144000" cy="2048728"/>
          </a:xfrm>
        </p:grpSpPr>
        <p:sp>
          <p:nvSpPr>
            <p:cNvPr id="24" name="Rectangle 23"/>
            <p:cNvSpPr/>
            <p:nvPr/>
          </p:nvSpPr>
          <p:spPr>
            <a:xfrm>
              <a:off x="0" y="832928"/>
              <a:ext cx="9144000" cy="1871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forward2.pdf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7035" r="1674" b="51119"/>
            <a:stretch/>
          </p:blipFill>
          <p:spPr>
            <a:xfrm>
              <a:off x="864541" y="955824"/>
              <a:ext cx="7274080" cy="192583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950" y="0"/>
            <a:ext cx="9144000" cy="614455"/>
          </a:xfrm>
        </p:spPr>
        <p:txBody>
          <a:bodyPr>
            <a:normAutofit/>
          </a:bodyPr>
          <a:lstStyle/>
          <a:p>
            <a:pPr algn="l">
              <a:lnSpc>
                <a:spcPts val="4000"/>
              </a:lnSpc>
            </a:pPr>
            <a:r>
              <a:rPr lang="en-US" dirty="0" smtClean="0"/>
              <a:t>A problem ideally suited to simulation</a:t>
            </a:r>
            <a:endParaRPr lang="en-US" dirty="0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874914"/>
              </p:ext>
            </p:extLst>
          </p:nvPr>
        </p:nvGraphicFramePr>
        <p:xfrm>
          <a:off x="208089" y="4708769"/>
          <a:ext cx="8809038" cy="183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" name="Equation" r:id="rId9" imgW="4483100" imgH="939800" progId="Equation.3">
                  <p:embed/>
                </p:oleObj>
              </mc:Choice>
              <mc:Fallback>
                <p:oleObj name="Equation" r:id="rId9" imgW="4483100" imgH="93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8089" y="4708769"/>
                        <a:ext cx="8809038" cy="183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198225"/>
              </p:ext>
            </p:extLst>
          </p:nvPr>
        </p:nvGraphicFramePr>
        <p:xfrm>
          <a:off x="8029379" y="3099237"/>
          <a:ext cx="949325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" name="Equation" r:id="rId11" imgW="482600" imgH="444500" progId="Equation.3">
                  <p:embed/>
                </p:oleObj>
              </mc:Choice>
              <mc:Fallback>
                <p:oleObj name="Equation" r:id="rId11" imgW="482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029379" y="3099237"/>
                        <a:ext cx="949325" cy="86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70707" y="638715"/>
            <a:ext cx="217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Forward Process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70707" y="2768495"/>
            <a:ext cx="1477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Inverse…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80194" y="4290969"/>
            <a:ext cx="116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…problem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0" y="2872969"/>
            <a:ext cx="9129050" cy="3861765"/>
            <a:chOff x="14950" y="2998449"/>
            <a:chExt cx="9129050" cy="3861765"/>
          </a:xfrm>
        </p:grpSpPr>
        <p:sp>
          <p:nvSpPr>
            <p:cNvPr id="26" name="Rectangle 25"/>
            <p:cNvSpPr/>
            <p:nvPr/>
          </p:nvSpPr>
          <p:spPr>
            <a:xfrm>
              <a:off x="14950" y="2998449"/>
              <a:ext cx="9129050" cy="38617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inverse2BW.pdf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4" t="7179" r="10694" b="39957"/>
            <a:stretch/>
          </p:blipFill>
          <p:spPr>
            <a:xfrm>
              <a:off x="852017" y="3236130"/>
              <a:ext cx="7314080" cy="34585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749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ent Arrow 10"/>
          <p:cNvSpPr/>
          <p:nvPr/>
        </p:nvSpPr>
        <p:spPr>
          <a:xfrm rot="10800000">
            <a:off x="5349875" y="2603692"/>
            <a:ext cx="3460750" cy="3619501"/>
          </a:xfrm>
          <a:prstGeom prst="bentArrow">
            <a:avLst>
              <a:gd name="adj1" fmla="val 12321"/>
              <a:gd name="adj2" fmla="val 14647"/>
              <a:gd name="adj3" fmla="val 25881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1445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 problem ideally suited to simulation</a:t>
            </a:r>
            <a:endParaRPr lang="en-US" dirty="0"/>
          </a:p>
        </p:txBody>
      </p:sp>
      <p:pic>
        <p:nvPicPr>
          <p:cNvPr id="5" name="Picture 4" descr="forwar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7805"/>
            <a:ext cx="9144000" cy="3287730"/>
          </a:xfrm>
          <a:prstGeom prst="rect">
            <a:avLst/>
          </a:prstGeom>
        </p:spPr>
      </p:pic>
      <p:sp>
        <p:nvSpPr>
          <p:cNvPr id="13" name="Bent Arrow 12"/>
          <p:cNvSpPr/>
          <p:nvPr/>
        </p:nvSpPr>
        <p:spPr>
          <a:xfrm rot="16200000">
            <a:off x="2487863" y="3227144"/>
            <a:ext cx="1802914" cy="3603625"/>
          </a:xfrm>
          <a:prstGeom prst="bentArrow">
            <a:avLst>
              <a:gd name="adj1" fmla="val 21384"/>
              <a:gd name="adj2" fmla="val 28396"/>
              <a:gd name="adj3" fmla="val 36037"/>
              <a:gd name="adj4" fmla="val 68208"/>
            </a:avLst>
          </a:prstGeom>
          <a:gradFill>
            <a:lin ang="54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6525" y="1142424"/>
            <a:ext cx="217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Forward Process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333875" y="4949580"/>
            <a:ext cx="3095625" cy="1698625"/>
            <a:chOff x="4333875" y="4949580"/>
            <a:chExt cx="3095625" cy="1698625"/>
          </a:xfrm>
        </p:grpSpPr>
        <p:sp>
          <p:nvSpPr>
            <p:cNvPr id="12" name="Explosion 1 11"/>
            <p:cNvSpPr/>
            <p:nvPr/>
          </p:nvSpPr>
          <p:spPr>
            <a:xfrm>
              <a:off x="4333875" y="4949580"/>
              <a:ext cx="3095625" cy="1698625"/>
            </a:xfrm>
            <a:prstGeom prst="irregularSeal1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87079" y="5561080"/>
              <a:ext cx="2159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The Inverse Problem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148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titl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b="3568"/>
          <a:stretch/>
        </p:blipFill>
        <p:spPr>
          <a:xfrm>
            <a:off x="0" y="531146"/>
            <a:ext cx="4450659" cy="4414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3114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Figure of merit			</a:t>
            </a:r>
            <a:r>
              <a:rPr lang="en-US" dirty="0"/>
              <a:t>  </a:t>
            </a:r>
            <a:r>
              <a:rPr lang="en-US" dirty="0" smtClean="0"/>
              <a:t>Iterations </a:t>
            </a:r>
            <a:r>
              <a:rPr lang="en-US" dirty="0" smtClean="0">
                <a:solidFill>
                  <a:srgbClr val="FF0000"/>
                </a:solidFill>
              </a:rPr>
              <a:t>&amp; lessons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8000" y="567399"/>
            <a:ext cx="482599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2006: STEP I		</a:t>
            </a:r>
          </a:p>
          <a:p>
            <a:r>
              <a:rPr lang="en-US" sz="2000" dirty="0" smtClean="0"/>
              <a:t>Known PSF, simple galaxy morphologies, random positions</a:t>
            </a:r>
            <a:r>
              <a:rPr lang="en-US" sz="2000" dirty="0"/>
              <a:t>, constant input shear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2007: STEP II		</a:t>
            </a:r>
          </a:p>
          <a:p>
            <a:r>
              <a:rPr lang="en-US" sz="2000" dirty="0" smtClean="0"/>
              <a:t>Known </a:t>
            </a:r>
            <a:r>
              <a:rPr lang="en-US" sz="2000" dirty="0"/>
              <a:t>PSF, </a:t>
            </a:r>
            <a:r>
              <a:rPr lang="en-US" sz="2000" dirty="0" smtClean="0">
                <a:solidFill>
                  <a:srgbClr val="0000FF"/>
                </a:solidFill>
              </a:rPr>
              <a:t>complex </a:t>
            </a:r>
            <a:r>
              <a:rPr lang="en-US" sz="2000" dirty="0">
                <a:solidFill>
                  <a:srgbClr val="0000FF"/>
                </a:solidFill>
              </a:rPr>
              <a:t>galaxy </a:t>
            </a:r>
            <a:r>
              <a:rPr lang="en-US" sz="2000" dirty="0" smtClean="0">
                <a:solidFill>
                  <a:srgbClr val="0000FF"/>
                </a:solidFill>
              </a:rPr>
              <a:t>morphologies</a:t>
            </a:r>
            <a:r>
              <a:rPr lang="en-US" sz="2000" dirty="0"/>
              <a:t>, random </a:t>
            </a:r>
            <a:r>
              <a:rPr lang="en-US" sz="2000" dirty="0" smtClean="0"/>
              <a:t>positions</a:t>
            </a:r>
            <a:r>
              <a:rPr lang="en-US" sz="2000" dirty="0"/>
              <a:t>, constant input </a:t>
            </a:r>
            <a:r>
              <a:rPr lang="en-US" sz="2000" dirty="0" smtClean="0"/>
              <a:t>shear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KISS! And this isn’t an “astronomy” problem</a:t>
            </a:r>
          </a:p>
          <a:p>
            <a:endParaRPr lang="en-US" sz="2000" dirty="0" smtClean="0"/>
          </a:p>
          <a:p>
            <a:r>
              <a:rPr lang="en-US" sz="2000" dirty="0" smtClean="0"/>
              <a:t>2009: GREAT08</a:t>
            </a:r>
          </a:p>
          <a:p>
            <a:r>
              <a:rPr lang="en-US" sz="2000" dirty="0" smtClean="0"/>
              <a:t>Known PSF, </a:t>
            </a:r>
            <a:r>
              <a:rPr lang="en-US" sz="2000" dirty="0" smtClean="0">
                <a:solidFill>
                  <a:srgbClr val="000000"/>
                </a:solidFill>
              </a:rPr>
              <a:t>simple </a:t>
            </a:r>
            <a:r>
              <a:rPr lang="en-US" sz="2000" dirty="0">
                <a:solidFill>
                  <a:srgbClr val="000000"/>
                </a:solidFill>
              </a:rPr>
              <a:t>galaxy </a:t>
            </a:r>
            <a:r>
              <a:rPr lang="en-US" sz="2000" dirty="0" smtClean="0">
                <a:solidFill>
                  <a:srgbClr val="000000"/>
                </a:solidFill>
              </a:rPr>
              <a:t>morphologies</a:t>
            </a:r>
            <a:r>
              <a:rPr lang="en-US" sz="2000" dirty="0" smtClean="0"/>
              <a:t>,  </a:t>
            </a:r>
            <a:r>
              <a:rPr lang="en-US" sz="2000" dirty="0" smtClean="0">
                <a:solidFill>
                  <a:srgbClr val="0000FF"/>
                </a:solidFill>
              </a:rPr>
              <a:t>grid of positions</a:t>
            </a:r>
            <a:r>
              <a:rPr lang="en-US" sz="2000" dirty="0"/>
              <a:t>, constant input </a:t>
            </a:r>
            <a:r>
              <a:rPr lang="en-US" sz="2000" dirty="0" smtClean="0"/>
              <a:t>shear</a:t>
            </a:r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Winners were computer scientists! But when outsourcing, must ask right question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/>
          </a:p>
          <a:p>
            <a:r>
              <a:rPr lang="en-US" sz="2000" dirty="0" smtClean="0"/>
              <a:t>2011: GREAT10</a:t>
            </a:r>
            <a:r>
              <a:rPr lang="en-US" sz="2000" dirty="0"/>
              <a:t>	</a:t>
            </a:r>
            <a:r>
              <a:rPr lang="en-US" sz="2000" dirty="0" smtClean="0">
                <a:solidFill>
                  <a:srgbClr val="FF0000"/>
                </a:solidFill>
              </a:rPr>
              <a:t>Don’t include a date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Varying PSF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0000"/>
                </a:solidFill>
              </a:rPr>
              <a:t>simple galaxy morphologies</a:t>
            </a:r>
            <a:r>
              <a:rPr lang="en-US" sz="2000" dirty="0"/>
              <a:t>,  </a:t>
            </a:r>
            <a:r>
              <a:rPr lang="en-US" sz="2000" dirty="0">
                <a:solidFill>
                  <a:srgbClr val="0000FF"/>
                </a:solidFill>
              </a:rPr>
              <a:t>grid of positions</a:t>
            </a:r>
            <a:r>
              <a:rPr lang="en-US" sz="2000" dirty="0"/>
              <a:t>, </a:t>
            </a:r>
            <a:r>
              <a:rPr lang="en-US" sz="2000" dirty="0" smtClean="0">
                <a:solidFill>
                  <a:srgbClr val="0000FF"/>
                </a:solidFill>
              </a:rPr>
              <a:t>input shear f(</a:t>
            </a:r>
            <a:r>
              <a:rPr lang="en-US" sz="2000" dirty="0" err="1" smtClean="0">
                <a:solidFill>
                  <a:srgbClr val="0000FF"/>
                </a:solidFill>
              </a:rPr>
              <a:t>RA,Dec</a:t>
            </a:r>
            <a:r>
              <a:rPr lang="en-US" sz="2000" dirty="0" smtClean="0">
                <a:solidFill>
                  <a:srgbClr val="0000FF"/>
                </a:solidFill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44552" y="4739208"/>
            <a:ext cx="1870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Input shear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-841054" y="1308567"/>
            <a:ext cx="2673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Measured shear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683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wchart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63" y="0"/>
            <a:ext cx="58254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1758"/>
            <a:ext cx="9144000" cy="1037746"/>
          </a:xfrm>
        </p:spPr>
        <p:txBody>
          <a:bodyPr tIns="0" anchor="t" anchorCtr="0">
            <a:normAutofit fontScale="90000"/>
          </a:bodyPr>
          <a:lstStyle/>
          <a:p>
            <a:pPr algn="l">
              <a:lnSpc>
                <a:spcPts val="4000"/>
              </a:lnSpc>
            </a:pPr>
            <a:r>
              <a:rPr lang="en-US" dirty="0" smtClean="0"/>
              <a:t>Separable</a:t>
            </a:r>
            <a:br>
              <a:rPr lang="en-US" dirty="0" smtClean="0"/>
            </a:br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5" name="Picture 4" descr="great10-log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7288" r="3790" b="2845"/>
          <a:stretch/>
        </p:blipFill>
        <p:spPr>
          <a:xfrm>
            <a:off x="7341530" y="1"/>
            <a:ext cx="1802470" cy="1161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4865" y="6468588"/>
            <a:ext cx="504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Kitching</a:t>
            </a:r>
            <a:r>
              <a:rPr lang="en-US" dirty="0" smtClean="0"/>
              <a:t> et al. 2011</a:t>
            </a:r>
          </a:p>
        </p:txBody>
      </p:sp>
    </p:spTree>
    <p:extLst>
      <p:ext uri="{BB962C8B-B14F-4D97-AF65-F5344CB8AC3E}">
        <p14:creationId xmlns:p14="http://schemas.microsoft.com/office/powerpoint/2010/main" val="35661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37746"/>
          </a:xfrm>
        </p:spPr>
        <p:txBody>
          <a:bodyPr tIns="0" anchor="t" anchorCtr="0">
            <a:normAutofit/>
          </a:bodyPr>
          <a:lstStyle/>
          <a:p>
            <a:pPr algn="l">
              <a:lnSpc>
                <a:spcPts val="4000"/>
              </a:lnSpc>
            </a:pPr>
            <a:r>
              <a:rPr lang="en-US" dirty="0" smtClean="0"/>
              <a:t>Star challenge (~50Gb)</a:t>
            </a:r>
            <a:endParaRPr lang="en-US" dirty="0"/>
          </a:p>
        </p:txBody>
      </p:sp>
      <p:pic>
        <p:nvPicPr>
          <p:cNvPr id="5" name="Picture 4" descr="great10-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7288" r="3790" b="2845"/>
          <a:stretch/>
        </p:blipFill>
        <p:spPr>
          <a:xfrm>
            <a:off x="7341530" y="1"/>
            <a:ext cx="1802470" cy="1161716"/>
          </a:xfrm>
          <a:prstGeom prst="rect">
            <a:avLst/>
          </a:prstGeom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615"/>
            <a:ext cx="9144000" cy="5452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48" y="470397"/>
            <a:ext cx="6569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Multiple tiers:	Moffat/Airy, with/without diffraction spikes</a:t>
            </a:r>
          </a:p>
          <a:p>
            <a:r>
              <a:rPr lang="en-US" dirty="0"/>
              <a:t>	</a:t>
            </a:r>
            <a:r>
              <a:rPr lang="en-US" dirty="0" smtClean="0"/>
              <a:t>		Jitter, optical distortions, tracking</a:t>
            </a:r>
          </a:p>
          <a:p>
            <a:r>
              <a:rPr lang="en-US" dirty="0" smtClean="0"/>
              <a:t>			Single-screen Kolmogorov turbulence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94865" y="6468588"/>
            <a:ext cx="504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Barney Rowe (UCL/JPL)</a:t>
            </a:r>
          </a:p>
        </p:txBody>
      </p:sp>
    </p:spTree>
    <p:extLst>
      <p:ext uri="{BB962C8B-B14F-4D97-AF65-F5344CB8AC3E}">
        <p14:creationId xmlns:p14="http://schemas.microsoft.com/office/powerpoint/2010/main" val="2227079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wchart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63" y="0"/>
            <a:ext cx="58254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1758"/>
            <a:ext cx="9144000" cy="1037746"/>
          </a:xfrm>
        </p:spPr>
        <p:txBody>
          <a:bodyPr tIns="0" anchor="t" anchorCtr="0">
            <a:normAutofit fontScale="90000"/>
          </a:bodyPr>
          <a:lstStyle/>
          <a:p>
            <a:pPr algn="l">
              <a:lnSpc>
                <a:spcPts val="4000"/>
              </a:lnSpc>
            </a:pPr>
            <a:r>
              <a:rPr lang="en-US" dirty="0" smtClean="0"/>
              <a:t>Separable</a:t>
            </a:r>
            <a:br>
              <a:rPr lang="en-US" dirty="0" smtClean="0"/>
            </a:br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5" name="Picture 4" descr="great10-log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7288" r="3790" b="2845"/>
          <a:stretch/>
        </p:blipFill>
        <p:spPr>
          <a:xfrm>
            <a:off x="7341530" y="1"/>
            <a:ext cx="1802470" cy="1161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4865" y="6468588"/>
            <a:ext cx="504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Kitching</a:t>
            </a:r>
            <a:r>
              <a:rPr lang="en-US" dirty="0" smtClean="0"/>
              <a:t> et al. 2011</a:t>
            </a:r>
          </a:p>
        </p:txBody>
      </p:sp>
    </p:spTree>
    <p:extLst>
      <p:ext uri="{BB962C8B-B14F-4D97-AF65-F5344CB8AC3E}">
        <p14:creationId xmlns:p14="http://schemas.microsoft.com/office/powerpoint/2010/main" val="355036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37746"/>
          </a:xfrm>
        </p:spPr>
        <p:txBody>
          <a:bodyPr tIns="0" anchor="t" anchorCtr="0">
            <a:normAutofit/>
          </a:bodyPr>
          <a:lstStyle/>
          <a:p>
            <a:pPr algn="l">
              <a:lnSpc>
                <a:spcPts val="4000"/>
              </a:lnSpc>
            </a:pPr>
            <a:r>
              <a:rPr lang="en-US" dirty="0" smtClean="0"/>
              <a:t>Galaxy challenge (~1Tb)</a:t>
            </a:r>
            <a:endParaRPr lang="en-US" dirty="0"/>
          </a:p>
        </p:txBody>
      </p:sp>
      <p:pic>
        <p:nvPicPr>
          <p:cNvPr id="5" name="Picture 4" descr="great10-log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7288" r="3790" b="2845"/>
          <a:stretch/>
        </p:blipFill>
        <p:spPr>
          <a:xfrm>
            <a:off x="7341530" y="1"/>
            <a:ext cx="1802470" cy="1161716"/>
          </a:xfrm>
          <a:prstGeom prst="rect">
            <a:avLst/>
          </a:prstGeom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"/>
          <a:stretch/>
        </p:blipFill>
        <p:spPr>
          <a:xfrm>
            <a:off x="0" y="1670726"/>
            <a:ext cx="9144000" cy="51872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48" y="470397"/>
            <a:ext cx="6596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Multiple tiers:	Bulge/disc models</a:t>
            </a:r>
          </a:p>
          <a:p>
            <a:r>
              <a:rPr lang="en-US" dirty="0"/>
              <a:t>	</a:t>
            </a:r>
            <a:r>
              <a:rPr lang="en-US" dirty="0" smtClean="0"/>
              <a:t>		Big/small, bright/faint galaxies</a:t>
            </a:r>
          </a:p>
          <a:p>
            <a:r>
              <a:rPr lang="en-US" dirty="0"/>
              <a:t>	</a:t>
            </a:r>
            <a:r>
              <a:rPr lang="en-US" dirty="0" smtClean="0"/>
              <a:t>		Ground/space observing conditions</a:t>
            </a:r>
          </a:p>
          <a:p>
            <a:r>
              <a:rPr lang="en-US" dirty="0" smtClean="0"/>
              <a:t>			All had a known PSF (the problems are separable)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94865" y="6468588"/>
            <a:ext cx="504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Tom </a:t>
            </a:r>
            <a:r>
              <a:rPr lang="en-US" dirty="0" err="1" smtClean="0">
                <a:solidFill>
                  <a:schemeClr val="bg1"/>
                </a:solidFill>
              </a:rPr>
              <a:t>Kitching</a:t>
            </a:r>
            <a:r>
              <a:rPr lang="en-US" dirty="0" smtClean="0">
                <a:solidFill>
                  <a:schemeClr val="bg1"/>
                </a:solidFill>
              </a:rPr>
              <a:t> (ROE)</a:t>
            </a:r>
          </a:p>
        </p:txBody>
      </p:sp>
    </p:spTree>
    <p:extLst>
      <p:ext uri="{BB962C8B-B14F-4D97-AF65-F5344CB8AC3E}">
        <p14:creationId xmlns:p14="http://schemas.microsoft.com/office/powerpoint/2010/main" val="140549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lowchart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63" y="0"/>
            <a:ext cx="58254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37746"/>
          </a:xfrm>
        </p:spPr>
        <p:txBody>
          <a:bodyPr tIns="0" anchor="t" anchorCtr="0">
            <a:normAutofit fontScale="90000"/>
          </a:bodyPr>
          <a:lstStyle/>
          <a:p>
            <a:pPr algn="l">
              <a:lnSpc>
                <a:spcPts val="4000"/>
              </a:lnSpc>
            </a:pPr>
            <a:r>
              <a:rPr lang="en-US" dirty="0" smtClean="0"/>
              <a:t>Nested</a:t>
            </a:r>
            <a:br>
              <a:rPr lang="en-US" dirty="0" smtClean="0"/>
            </a:br>
            <a:r>
              <a:rPr lang="en-US" dirty="0" smtClean="0"/>
              <a:t>challenges</a:t>
            </a:r>
            <a:endParaRPr lang="en-US" dirty="0"/>
          </a:p>
        </p:txBody>
      </p:sp>
      <p:pic>
        <p:nvPicPr>
          <p:cNvPr id="5" name="Picture 4" descr="great10-log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t="17288" r="3790" b="2845"/>
          <a:stretch/>
        </p:blipFill>
        <p:spPr>
          <a:xfrm>
            <a:off x="7341530" y="1"/>
            <a:ext cx="1802470" cy="11617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98244" y="1881589"/>
            <a:ext cx="3919417" cy="14582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Untitled 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41" b="90051"/>
          <a:stretch/>
        </p:blipFill>
        <p:spPr>
          <a:xfrm>
            <a:off x="7341530" y="2232671"/>
            <a:ext cx="1395312" cy="574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4865" y="6468588"/>
            <a:ext cx="5049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Kitching</a:t>
            </a:r>
            <a:r>
              <a:rPr lang="en-US" dirty="0" smtClean="0"/>
              <a:t> et al. 2011</a:t>
            </a:r>
          </a:p>
        </p:txBody>
      </p:sp>
    </p:spTree>
    <p:extLst>
      <p:ext uri="{BB962C8B-B14F-4D97-AF65-F5344CB8AC3E}">
        <p14:creationId xmlns:p14="http://schemas.microsoft.com/office/powerpoint/2010/main" val="199039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6752</TotalTime>
  <Words>885</Words>
  <Application>Microsoft Macintosh PowerPoint</Application>
  <PresentationFormat>On-screen Show (4:3)</PresentationFormat>
  <Paragraphs>126</Paragraphs>
  <Slides>16</Slides>
  <Notes>15</Notes>
  <HiddenSlides>2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Equation</vt:lpstr>
      <vt:lpstr>PowerPoint Presentation</vt:lpstr>
      <vt:lpstr>A problem ideally suited to simulation</vt:lpstr>
      <vt:lpstr>A problem ideally suited to simulation</vt:lpstr>
      <vt:lpstr>Figure of merit     Iterations &amp; lessons</vt:lpstr>
      <vt:lpstr>Separable challenges</vt:lpstr>
      <vt:lpstr>Star challenge (~50Gb)</vt:lpstr>
      <vt:lpstr>Separable challenges</vt:lpstr>
      <vt:lpstr>Galaxy challenge (~1Tb)</vt:lpstr>
      <vt:lpstr>Nested challenges</vt:lpstr>
      <vt:lpstr>Crowdsourcing (~10Gb, .png)</vt:lpstr>
      <vt:lpstr>Roger Bannister effect</vt:lpstr>
      <vt:lpstr>Figure of merit     Past iterations</vt:lpstr>
      <vt:lpstr>What next?</vt:lpstr>
      <vt:lpstr>Testing the unknown unknowns</vt:lpstr>
      <vt:lpstr>Lensing in a lab</vt:lpstr>
      <vt:lpstr>Lensing in a lab</vt:lpstr>
    </vt:vector>
  </TitlesOfParts>
  <Company>California Institute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Measures of shear measurement accuracy</dc:title>
  <dc:creator>Richard Massey</dc:creator>
  <cp:lastModifiedBy>Richard Massey</cp:lastModifiedBy>
  <cp:revision>136</cp:revision>
  <dcterms:created xsi:type="dcterms:W3CDTF">2011-09-22T19:16:50Z</dcterms:created>
  <dcterms:modified xsi:type="dcterms:W3CDTF">2011-10-11T16:32:50Z</dcterms:modified>
</cp:coreProperties>
</file>