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257" r:id="rId2"/>
    <p:sldId id="259" r:id="rId3"/>
    <p:sldId id="260" r:id="rId4"/>
    <p:sldId id="261" r:id="rId5"/>
    <p:sldId id="280" r:id="rId6"/>
    <p:sldId id="265" r:id="rId7"/>
    <p:sldId id="264" r:id="rId8"/>
    <p:sldId id="266" r:id="rId9"/>
    <p:sldId id="262" r:id="rId10"/>
    <p:sldId id="263" r:id="rId11"/>
    <p:sldId id="267" r:id="rId12"/>
    <p:sldId id="268" r:id="rId13"/>
    <p:sldId id="275" r:id="rId14"/>
    <p:sldId id="269" r:id="rId15"/>
    <p:sldId id="270" r:id="rId16"/>
    <p:sldId id="271" r:id="rId17"/>
    <p:sldId id="272" r:id="rId18"/>
    <p:sldId id="273" r:id="rId19"/>
    <p:sldId id="276" r:id="rId20"/>
    <p:sldId id="281" r:id="rId21"/>
    <p:sldId id="277" r:id="rId22"/>
    <p:sldId id="279" r:id="rId23"/>
    <p:sldId id="278" r:id="rId24"/>
    <p:sldId id="2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33" autoAdjust="0"/>
  </p:normalViewPr>
  <p:slideViewPr>
    <p:cSldViewPr>
      <p:cViewPr>
        <p:scale>
          <a:sx n="75" d="100"/>
          <a:sy n="75" d="100"/>
        </p:scale>
        <p:origin x="-92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08E9B-4F7E-4384-88A7-E8B606A56CD2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A2546-F047-49DC-944E-EA10CEFCC1E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CAB502-CC17-471B-98E2-47E37E3CB57D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19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All primary systems to be implemented to study 1</a:t>
            </a:r>
            <a:r>
              <a:rPr lang="en-GB" baseline="30000" dirty="0" smtClean="0"/>
              <a:t>st</a:t>
            </a:r>
            <a:r>
              <a:rPr lang="en-GB" dirty="0" smtClean="0"/>
              <a:t> and 2</a:t>
            </a:r>
            <a:r>
              <a:rPr lang="en-GB" baseline="30000" dirty="0" smtClean="0"/>
              <a:t>nd</a:t>
            </a:r>
            <a:r>
              <a:rPr lang="en-GB" dirty="0" smtClean="0"/>
              <a:t> order affects</a:t>
            </a:r>
          </a:p>
          <a:p>
            <a:r>
              <a:rPr lang="en-GB" dirty="0" smtClean="0"/>
              <a:t>Required to run on a standard desktop computer</a:t>
            </a:r>
          </a:p>
          <a:p>
            <a:r>
              <a:rPr lang="en-GB" dirty="0" smtClean="0"/>
              <a:t>Should</a:t>
            </a:r>
            <a:r>
              <a:rPr lang="en-GB" baseline="0" dirty="0" smtClean="0"/>
              <a:t> run in less than real time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2400" y="6478588"/>
            <a:ext cx="7799388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Visitor Centre - Winter Talk 02/03/09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46900" y="6494463"/>
            <a:ext cx="1905000" cy="246062"/>
          </a:xfrm>
        </p:spPr>
        <p:txBody>
          <a:bodyPr/>
          <a:lstStyle>
            <a:lvl1pPr>
              <a:defRPr/>
            </a:lvl1pPr>
          </a:lstStyle>
          <a:p>
            <a:fld id="{A02E0DC6-C9C5-4FB2-AB22-C0C439834251}" type="slidenum">
              <a:rPr lang="en-US"/>
              <a:pPr/>
              <a:t>‹#›</a:t>
            </a:fld>
            <a:endParaRPr lang="en-US" b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D099E34-9B5F-43CB-93B4-216CCE38703B}" type="datetimeFigureOut">
              <a:rPr lang="en-GB" smtClean="0"/>
              <a:pPr/>
              <a:t>11/10/2011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1BA3778-AE2F-4593-9166-6302037DC47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323528" y="620688"/>
            <a:ext cx="4350072" cy="56166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sz="4500" dirty="0" smtClean="0">
                <a:latin typeface="Arial" pitchFamily="34" charset="0"/>
                <a:cs typeface="Arial" pitchFamily="34" charset="0"/>
              </a:rPr>
              <a:t>Herschel </a:t>
            </a:r>
            <a:r>
              <a:rPr lang="en-GB" sz="4500" dirty="0">
                <a:latin typeface="Arial" pitchFamily="34" charset="0"/>
                <a:cs typeface="Arial" pitchFamily="34" charset="0"/>
              </a:rPr>
              <a:t>Space </a:t>
            </a:r>
            <a:r>
              <a:rPr lang="en-GB" sz="4500" dirty="0" smtClean="0">
                <a:latin typeface="Arial" pitchFamily="34" charset="0"/>
                <a:cs typeface="Arial" pitchFamily="34" charset="0"/>
              </a:rPr>
              <a:t>Observatory:</a:t>
            </a:r>
          </a:p>
          <a:p>
            <a:pPr algn="ctr">
              <a:spcBef>
                <a:spcPct val="0"/>
              </a:spcBef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Instrument Simulations</a:t>
            </a:r>
            <a:r>
              <a:rPr lang="en-GB" sz="4500" dirty="0">
                <a:latin typeface="Arial" pitchFamily="34" charset="0"/>
                <a:cs typeface="Arial" pitchFamily="34" charset="0"/>
              </a:rPr>
              <a:t/>
            </a:r>
            <a:br>
              <a:rPr lang="en-GB" sz="4500" dirty="0">
                <a:latin typeface="Arial" pitchFamily="34" charset="0"/>
                <a:cs typeface="Arial" pitchFamily="34" charset="0"/>
              </a:rPr>
            </a:br>
            <a:r>
              <a:rPr lang="en-GB" sz="4500" dirty="0">
                <a:latin typeface="Arial" pitchFamily="34" charset="0"/>
                <a:cs typeface="Arial" pitchFamily="34" charset="0"/>
              </a:rPr>
              <a:t/>
            </a:r>
            <a:br>
              <a:rPr lang="en-GB" sz="4500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Bruce Sibthorpe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UK </a:t>
            </a:r>
            <a:r>
              <a:rPr lang="en-GB" dirty="0">
                <a:latin typeface="Arial" pitchFamily="34" charset="0"/>
                <a:cs typeface="Arial" pitchFamily="34" charset="0"/>
              </a:rPr>
              <a:t>Astronomy Technology Centre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fld id="{73AF499D-CDA4-46D3-9623-B2965AF2F58F}" type="slidenum">
              <a:rPr lang="en-US">
                <a:latin typeface="Arial" pitchFamily="34" charset="0"/>
                <a:cs typeface="Arial" pitchFamily="34" charset="0"/>
              </a:rPr>
              <a:pPr/>
              <a:t>1</a:t>
            </a:fld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4349" name="Rectangle 13"/>
          <p:cNvSpPr>
            <a:spLocks noChangeArrowheads="1"/>
          </p:cNvSpPr>
          <p:nvPr/>
        </p:nvSpPr>
        <p:spPr bwMode="auto">
          <a:xfrm>
            <a:off x="4760913" y="620688"/>
            <a:ext cx="4035425" cy="5632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4348" name="Picture 12" descr="herschel_ESAposterRGBsmall_May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719113"/>
            <a:ext cx="38481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6038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Effect of 1/f noise on output map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397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	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Pages from Waskett_2007_publish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588" y="1914525"/>
            <a:ext cx="3200400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Pages from Waskett_2007_publish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676" y="1973684"/>
            <a:ext cx="3111500" cy="311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228725" y="1624013"/>
            <a:ext cx="2563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Naïve mapping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510088" y="1635125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Maximum likelihood mapping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178678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Arial" pitchFamily="34" charset="0"/>
                <a:cs typeface="Arial" pitchFamily="34" charset="0"/>
              </a:rPr>
              <a:t>Waskett, Sibthorpe, Griffin and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Chanial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(2007)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6069E-6 L -0.2 -0.004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Pipeline Algorithm Development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    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map_naive.png"/>
          <p:cNvPicPr>
            <a:picLocks noChangeAspect="1"/>
          </p:cNvPicPr>
          <p:nvPr/>
        </p:nvPicPr>
        <p:blipFill>
          <a:blip r:embed="rId3" cstate="print"/>
          <a:srcRect l="14339" t="13250" r="20283" b="65750"/>
          <a:stretch>
            <a:fillRect/>
          </a:stretch>
        </p:blipFill>
        <p:spPr>
          <a:xfrm>
            <a:off x="1115616" y="1628800"/>
            <a:ext cx="3168352" cy="1440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3688" y="11967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Naive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Mapper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map_bolocam.png"/>
          <p:cNvPicPr>
            <a:picLocks noChangeAspect="1"/>
          </p:cNvPicPr>
          <p:nvPr/>
        </p:nvPicPr>
        <p:blipFill>
          <a:blip r:embed="rId4" cstate="print"/>
          <a:srcRect l="12853" t="13251" r="20283" b="65749"/>
          <a:stretch>
            <a:fillRect/>
          </a:stretch>
        </p:blipFill>
        <p:spPr>
          <a:xfrm>
            <a:off x="4788024" y="3501008"/>
            <a:ext cx="3240360" cy="144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08104" y="314096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Bolocam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Mapper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ap_cm.png"/>
          <p:cNvPicPr>
            <a:picLocks noChangeAspect="1"/>
          </p:cNvPicPr>
          <p:nvPr/>
        </p:nvPicPr>
        <p:blipFill>
          <a:blip r:embed="rId5" cstate="print"/>
          <a:srcRect l="12853" t="12201" r="20283" b="65749"/>
          <a:stretch>
            <a:fillRect/>
          </a:stretch>
        </p:blipFill>
        <p:spPr>
          <a:xfrm>
            <a:off x="1043608" y="3573016"/>
            <a:ext cx="3240360" cy="15121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63688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CM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Mapper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map_filtered.png"/>
          <p:cNvPicPr>
            <a:picLocks noChangeAspect="1"/>
          </p:cNvPicPr>
          <p:nvPr/>
        </p:nvPicPr>
        <p:blipFill>
          <a:blip r:embed="rId6" cstate="print"/>
          <a:srcRect l="14339" t="13250" r="20283" b="65750"/>
          <a:stretch>
            <a:fillRect/>
          </a:stretch>
        </p:blipFill>
        <p:spPr>
          <a:xfrm>
            <a:off x="4860032" y="1700808"/>
            <a:ext cx="3168352" cy="14401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20072" y="11967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High-Pass Filtering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 descr="map_madmap.png"/>
          <p:cNvPicPr>
            <a:picLocks noChangeAspect="1"/>
          </p:cNvPicPr>
          <p:nvPr/>
        </p:nvPicPr>
        <p:blipFill>
          <a:blip r:embed="rId7" cstate="print"/>
          <a:srcRect l="12853" t="13251" r="20283" b="65749"/>
          <a:stretch>
            <a:fillRect/>
          </a:stretch>
        </p:blipFill>
        <p:spPr>
          <a:xfrm>
            <a:off x="1043608" y="5417840"/>
            <a:ext cx="3240360" cy="14401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35696" y="508518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MOPEX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Mapper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 descr="map_madmap.png"/>
          <p:cNvPicPr>
            <a:picLocks noChangeAspect="1"/>
          </p:cNvPicPr>
          <p:nvPr/>
        </p:nvPicPr>
        <p:blipFill>
          <a:blip r:embed="rId7" cstate="print"/>
          <a:srcRect l="12853" t="12200" r="20283" b="65750"/>
          <a:stretch>
            <a:fillRect/>
          </a:stretch>
        </p:blipFill>
        <p:spPr>
          <a:xfrm>
            <a:off x="4788024" y="5345832"/>
            <a:ext cx="3240360" cy="15121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92080" y="50131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MADmap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Mapper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6082" y="1916832"/>
            <a:ext cx="5360374" cy="38564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Noise Characterisation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1732331" y="3373249"/>
            <a:ext cx="3312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Effective relative sensitivity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27584" y="2204864"/>
            <a:ext cx="1368152" cy="646331"/>
            <a:chOff x="755576" y="1988840"/>
            <a:chExt cx="1368152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755576" y="2132856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Arial" pitchFamily="34" charset="0"/>
                  <a:cs typeface="Arial" pitchFamily="34" charset="0"/>
                </a:rPr>
                <a:t>ψ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 = 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59632" y="1988840"/>
              <a:ext cx="57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baseline="-25000" dirty="0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dirty="0" smtClean="0">
                  <a:latin typeface="Arial" pitchFamily="34" charset="0"/>
                  <a:cs typeface="Arial" pitchFamily="34" charset="0"/>
                </a:rPr>
                <a:t>λ</a:t>
              </a:r>
              <a:endParaRPr lang="en-GB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dirty="0" smtClean="0">
                  <a:latin typeface="Arial" pitchFamily="34" charset="0"/>
                  <a:cs typeface="Arial" pitchFamily="34" charset="0"/>
                </a:rPr>
                <a:t>θ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331640" y="2348880"/>
              <a:ext cx="32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67544" y="3212976"/>
            <a:ext cx="2592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f - 1/f knee frequency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λ - source angular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scale (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arcsec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θ - telescope scanning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   rate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84168" y="5517232"/>
            <a:ext cx="3497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ψ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3688" y="594928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Sibthorpe,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Chanial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, Waskett and Griffin (2008)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645024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Public Use of the Simulator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Further uses of the instrument simulator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Survey planning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Custom software development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Aid to understanding real data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Requirements for public distribution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Graphical user interface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Restricted parameter space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Locked source code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Distribution to astronomers</a:t>
            </a: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Case Study 1: 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HiGal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– Characterising Saturation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14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2132856"/>
            <a:ext cx="3538538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16 offset values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Offset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once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at the beginning of an observation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Worst case dynamic range between ~50-90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Jy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depending on band</a:t>
            </a:r>
          </a:p>
        </p:txBody>
      </p:sp>
      <p:pic>
        <p:nvPicPr>
          <p:cNvPr id="5" name="Picture 4" descr="s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006" y="1484313"/>
            <a:ext cx="47434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27538" y="5084763"/>
            <a:ext cx="42481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36000" bIns="10800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Best = 10% saturation</a:t>
            </a:r>
          </a:p>
          <a:p>
            <a:pPr algn="ctr">
              <a:spcBef>
                <a:spcPct val="10000"/>
              </a:spcBef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Nominal = 30% saturation</a:t>
            </a:r>
          </a:p>
          <a:p>
            <a:pPr algn="ctr">
              <a:spcBef>
                <a:spcPct val="10000"/>
              </a:spcBef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Worst = 50% saturation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Characterising Saturation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16832"/>
            <a:ext cx="3322638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Responsivity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reduced by increasing detector voltage bias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Decreases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dV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dS</a:t>
            </a:r>
            <a:r>
              <a:rPr kumimoji="0" lang="el-GR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ν</a:t>
            </a:r>
            <a:endParaRPr kumimoji="0" lang="en-GB" sz="20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Positive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provides higher dynamic range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Negative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reduces sensitivity to small signal variations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Negative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Loose on array thermometry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2000" b="1" u="sng" dirty="0" smtClean="0">
                <a:latin typeface="Arial" pitchFamily="34" charset="0"/>
                <a:cs typeface="Arial" pitchFamily="34" charset="0"/>
              </a:rPr>
              <a:t>Negative: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Increase in bolometer noise level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S_vs_Vbi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6813" y="1772816"/>
            <a:ext cx="50419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24128" y="515719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GB" baseline="-25000" dirty="0" smtClean="0">
                <a:latin typeface="Arial" pitchFamily="34" charset="0"/>
                <a:cs typeface="Arial" pitchFamily="34" charset="0"/>
              </a:rPr>
              <a:t>bias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(mV)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2560424" y="3352346"/>
            <a:ext cx="2952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Responsivity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(V/W x10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Characterising Saturation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V30-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6775" y="1279525"/>
            <a:ext cx="6611938" cy="9350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850" y="1557338"/>
            <a:ext cx="1800225" cy="263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36000" bIns="10800">
            <a:spAutoFit/>
          </a:bodyPr>
          <a:lstStyle/>
          <a:p>
            <a:pPr>
              <a:spcBef>
                <a:spcPct val="10000"/>
              </a:spcBef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Blue = 10% saturation</a:t>
            </a:r>
          </a:p>
          <a:p>
            <a:pPr>
              <a:spcBef>
                <a:spcPct val="10000"/>
              </a:spcBef>
            </a:pP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10000"/>
              </a:spcBef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Green = 30% saturation</a:t>
            </a:r>
          </a:p>
          <a:p>
            <a:pPr>
              <a:spcBef>
                <a:spcPct val="10000"/>
              </a:spcBef>
            </a:pP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10000"/>
              </a:spcBef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Red = 50% saturation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Input Sky Simulation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inp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57338"/>
            <a:ext cx="6265863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55650" y="765175"/>
            <a:ext cx="8342313" cy="5534025"/>
            <a:chOff x="0" y="0"/>
            <a:chExt cx="5255" cy="3486"/>
          </a:xfrm>
        </p:grpSpPr>
        <p:pic>
          <p:nvPicPr>
            <p:cNvPr id="6" name="Picture 4" descr="maps_15mV_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46" y="1752"/>
              <a:ext cx="1740" cy="1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maps_50mV_1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46" y="0"/>
              <a:ext cx="1740" cy="1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maps_15mV_2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2"/>
              <a:ext cx="1740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maps_50mV_2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1740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 descr="maps_15mV_12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15" y="1752"/>
              <a:ext cx="1740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 descr="maps_50mV_12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99" y="0"/>
              <a:ext cx="1740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116013" y="254000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Vertical Scan Map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635375" y="26035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Horizontal Scan Map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588125" y="260350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Co-added Map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 rot="16200000">
            <a:off x="-942181" y="4539456"/>
            <a:ext cx="2740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Nominal 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Vbias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 rot="16200000">
            <a:off x="-935831" y="2023269"/>
            <a:ext cx="2740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50mV 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Vbias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Case Study 2: H-ATLAS – Observation Planning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GP-sim.png"/>
          <p:cNvPicPr>
            <a:picLocks noChangeAspect="1"/>
          </p:cNvPicPr>
          <p:nvPr/>
        </p:nvPicPr>
        <p:blipFill>
          <a:blip r:embed="rId3" cstate="print"/>
          <a:srcRect t="32675" b="29525"/>
          <a:stretch>
            <a:fillRect/>
          </a:stretch>
        </p:blipFill>
        <p:spPr>
          <a:xfrm>
            <a:off x="40686" y="1628800"/>
            <a:ext cx="9067818" cy="2448272"/>
          </a:xfrm>
          <a:prstGeom prst="rect">
            <a:avLst/>
          </a:prstGeom>
        </p:spPr>
      </p:pic>
      <p:pic>
        <p:nvPicPr>
          <p:cNvPr id="4" name="Picture 3" descr="GAMA15.png"/>
          <p:cNvPicPr>
            <a:picLocks noChangeAspect="1"/>
          </p:cNvPicPr>
          <p:nvPr/>
        </p:nvPicPr>
        <p:blipFill>
          <a:blip r:embed="rId4" cstate="print"/>
          <a:srcRect t="18963" b="19934"/>
          <a:stretch>
            <a:fillRect/>
          </a:stretch>
        </p:blipFill>
        <p:spPr>
          <a:xfrm>
            <a:off x="2051720" y="4046510"/>
            <a:ext cx="5184576" cy="2262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erschel_scre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0" y="247650"/>
            <a:ext cx="3338513" cy="619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Mission Overview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821432" y="1600200"/>
            <a:ext cx="4326632" cy="4525963"/>
          </a:xfrm>
        </p:spPr>
        <p:txBody>
          <a:bodyPr>
            <a:normAutofit/>
          </a:bodyPr>
          <a:lstStyle/>
          <a:p>
            <a:pPr defTabSz="230188">
              <a:buFontTx/>
              <a:buChar char="•"/>
            </a:pPr>
            <a:r>
              <a:rPr lang="en-GB" sz="1800" dirty="0" smtClean="0">
                <a:latin typeface="Arial" pitchFamily="34" charset="0"/>
                <a:cs typeface="Arial" pitchFamily="34" charset="0"/>
              </a:rPr>
              <a:t>Telescope diameter		3.5 m</a:t>
            </a:r>
          </a:p>
          <a:p>
            <a:pPr defTabSz="230188">
              <a:buFontTx/>
              <a:buChar char="•"/>
            </a:pPr>
            <a:r>
              <a:rPr lang="en-GB" sz="1800" dirty="0" smtClean="0">
                <a:latin typeface="Arial" pitchFamily="34" charset="0"/>
                <a:cs typeface="Arial" pitchFamily="34" charset="0"/>
              </a:rPr>
              <a:t>Telescope temperature	~80 K</a:t>
            </a:r>
          </a:p>
          <a:p>
            <a:pPr defTabSz="230188">
              <a:buFontTx/>
              <a:buChar char="•"/>
            </a:pPr>
            <a:r>
              <a:rPr lang="en-GB" sz="1800" dirty="0" smtClean="0">
                <a:latin typeface="Arial" pitchFamily="34" charset="0"/>
                <a:cs typeface="Arial" pitchFamily="34" charset="0"/>
              </a:rPr>
              <a:t>Effective emissivity			&lt; 2%</a:t>
            </a:r>
          </a:p>
          <a:p>
            <a:pPr defTabSz="230188">
              <a:buFontTx/>
              <a:buChar char="•"/>
            </a:pPr>
            <a:r>
              <a:rPr lang="en-GB" sz="1800" dirty="0" smtClean="0">
                <a:latin typeface="Arial" pitchFamily="34" charset="0"/>
                <a:cs typeface="Arial" pitchFamily="34" charset="0"/>
              </a:rPr>
              <a:t>Operational lifetime		~3 yrs</a:t>
            </a:r>
          </a:p>
          <a:p>
            <a:pPr defTabSz="230188">
              <a:buFontTx/>
              <a:buChar char="•"/>
            </a:pPr>
            <a:r>
              <a:rPr lang="en-GB" sz="1800" dirty="0" smtClean="0">
                <a:latin typeface="Arial" pitchFamily="34" charset="0"/>
                <a:cs typeface="Arial" pitchFamily="34" charset="0"/>
              </a:rPr>
              <a:t>Launch 							14</a:t>
            </a:r>
            <a:r>
              <a:rPr lang="en-GB" sz="18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May 2009</a:t>
            </a:r>
            <a:endParaRPr lang="en-GB" sz="1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defTabSz="230188">
              <a:buFontTx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Instruments – PACS, SPIRE, HIFI</a:t>
            </a:r>
          </a:p>
          <a:p>
            <a:pPr defTabSz="230188">
              <a:buFontTx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Photometry:						6 bands</a:t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cs typeface="Arial" pitchFamily="34" charset="0"/>
              </a:rPr>
              <a:t>											70 - 500 </a:t>
            </a:r>
            <a:r>
              <a:rPr lang="el-GR" sz="1800" dirty="0" smtClean="0">
                <a:latin typeface="Arial" pitchFamily="34" charset="0"/>
                <a:cs typeface="Arial" pitchFamily="34" charset="0"/>
              </a:rPr>
              <a:t>μ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m</a:t>
            </a:r>
          </a:p>
          <a:p>
            <a:pPr defTabSz="230188">
              <a:buFontTx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Spectroscopy:  				55 - 672 </a:t>
            </a:r>
            <a:r>
              <a:rPr lang="el-GR" sz="1800" dirty="0" smtClean="0">
                <a:latin typeface="Arial" pitchFamily="34" charset="0"/>
                <a:cs typeface="Arial" pitchFamily="34" charset="0"/>
              </a:rPr>
              <a:t>μ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m</a:t>
            </a:r>
          </a:p>
          <a:p>
            <a:pPr defTabSz="230188">
              <a:buFontTx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Orbit									L2</a:t>
            </a:r>
            <a:endParaRPr lang="en-GB" sz="1800" dirty="0" smtClean="0">
              <a:latin typeface="Arial" pitchFamily="34" charset="0"/>
              <a:cs typeface="Arial" pitchFamily="34" charset="0"/>
            </a:endParaRPr>
          </a:p>
          <a:p>
            <a:pPr defTabSz="230188">
              <a:buFontTx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Estimated cost					€1b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	  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eld.png"/>
          <p:cNvPicPr>
            <a:picLocks noChangeAspect="1"/>
          </p:cNvPicPr>
          <p:nvPr/>
        </p:nvPicPr>
        <p:blipFill>
          <a:blip r:embed="rId3" cstate="print"/>
          <a:srcRect l="19629" t="15480" r="45896" b="12028"/>
          <a:stretch>
            <a:fillRect/>
          </a:stretch>
        </p:blipFill>
        <p:spPr>
          <a:xfrm>
            <a:off x="4644008" y="2060848"/>
            <a:ext cx="302433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Pages from Waskett_2007_publish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7584" y="1988840"/>
            <a:ext cx="3200400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Comparison of Extra-Galactic Fields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20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530120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Simulated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529191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Observed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Case Study 3: GT Debris Disc Survey – Observation Planning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21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835621" y="1555576"/>
            <a:ext cx="5400675" cy="5257800"/>
            <a:chOff x="1066" y="1071"/>
            <a:chExt cx="3402" cy="3312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066" y="1071"/>
              <a:ext cx="3402" cy="32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4" descr="r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4" y="1389"/>
              <a:ext cx="2903" cy="2903"/>
            </a:xfrm>
            <a:prstGeom prst="rect">
              <a:avLst/>
            </a:prstGeom>
            <a:noFill/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29" y="1113"/>
              <a:ext cx="99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Input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472" y="1113"/>
              <a:ext cx="9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Jiggle Map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379" y="1113"/>
              <a:ext cx="10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Scan Map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 rot="16200000">
              <a:off x="701" y="3746"/>
              <a:ext cx="10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500 </a:t>
              </a:r>
              <a:r>
                <a:rPr lang="el-GR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μ</a:t>
              </a: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el-GR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 rot="16200000">
              <a:off x="705" y="2747"/>
              <a:ext cx="10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350 </a:t>
              </a:r>
              <a:r>
                <a:rPr lang="el-GR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μ</a:t>
              </a: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el-GR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 rot="16200000">
              <a:off x="705" y="1795"/>
              <a:ext cx="10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250 </a:t>
              </a:r>
              <a:r>
                <a:rPr lang="el-GR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μ</a:t>
              </a: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el-GR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Case Study 3: GT Debris Disc Survey – Observation Planning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22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1880" y="2204864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3888" y="2492896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27784" y="1642492"/>
            <a:ext cx="6331937" cy="4594820"/>
            <a:chOff x="1187624" y="1556792"/>
            <a:chExt cx="6331937" cy="4594820"/>
          </a:xfrm>
        </p:grpSpPr>
        <p:grpSp>
          <p:nvGrpSpPr>
            <p:cNvPr id="7" name="Group 6"/>
            <p:cNvGrpSpPr/>
            <p:nvPr/>
          </p:nvGrpSpPr>
          <p:grpSpPr>
            <a:xfrm>
              <a:off x="1187624" y="1556792"/>
              <a:ext cx="6331937" cy="4594820"/>
              <a:chOff x="1259632" y="1916832"/>
              <a:chExt cx="6331937" cy="4594820"/>
            </a:xfrm>
          </p:grpSpPr>
          <p:pic>
            <p:nvPicPr>
              <p:cNvPr id="4" name="Picture 3" descr="svj_ngc3294_psw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59632" y="1988840"/>
                <a:ext cx="6331937" cy="4522812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203848" y="1916832"/>
                <a:ext cx="3384376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3848" y="2263180"/>
              <a:ext cx="2232248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 smtClean="0">
                  <a:latin typeface="Arial" pitchFamily="34" charset="0"/>
                  <a:cs typeface="Arial" pitchFamily="34" charset="0"/>
                </a:rPr>
                <a:t>Theoretical - Chop/Jiggle</a:t>
              </a:r>
            </a:p>
            <a:p>
              <a:pPr algn="r"/>
              <a:r>
                <a:rPr lang="en-GB" sz="1400" dirty="0" smtClean="0">
                  <a:latin typeface="Arial" pitchFamily="34" charset="0"/>
                  <a:cs typeface="Arial" pitchFamily="34" charset="0"/>
                </a:rPr>
                <a:t>Theoretical - Scan-map</a:t>
              </a:r>
            </a:p>
            <a:p>
              <a:pPr algn="r"/>
              <a:r>
                <a:rPr lang="en-GB" sz="1400" dirty="0" smtClean="0">
                  <a:latin typeface="Arial" pitchFamily="34" charset="0"/>
                  <a:cs typeface="Arial" pitchFamily="34" charset="0"/>
                </a:rPr>
                <a:t>Measured- Chop/Jiggle</a:t>
              </a:r>
            </a:p>
            <a:p>
              <a:pPr algn="r"/>
              <a:r>
                <a:rPr lang="en-GB" sz="1400" dirty="0" smtClean="0">
                  <a:latin typeface="Arial" pitchFamily="34" charset="0"/>
                  <a:cs typeface="Arial" pitchFamily="34" charset="0"/>
                </a:rPr>
                <a:t>Measured - Scan-map</a:t>
              </a:r>
            </a:p>
          </p:txBody>
        </p:sp>
      </p:grpSp>
      <p:pic>
        <p:nvPicPr>
          <p:cNvPr id="12" name="Picture 11" descr="ngc3294_PS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592058" y="2873455"/>
            <a:ext cx="4629674" cy="2242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509727" y="497252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Scan-Map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617739" y="2704273"/>
            <a:ext cx="208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Chop/Jiggle-Map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Conclusions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23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Software simulators: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provide significant insight to a project at any level of sophistication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are useful at all stages of a project, from instrument design through to data analysis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Simulation programmes should be developed alongside hardware and software, with the development of both providing two-way feedback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Simulator software requires dedicated management with close interaction with sub-system specialist to ensure maximum project return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Efforts should be made to ensure that the software is accessible as possible, e.g. programming language </a:t>
            </a:r>
            <a:r>
              <a:rPr lang="en-GB" sz="2800" smtClean="0">
                <a:latin typeface="Arial" pitchFamily="34" charset="0"/>
                <a:cs typeface="Arial" pitchFamily="34" charset="0"/>
              </a:rPr>
              <a:t>and interface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erschel_Spacecraft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0797"/>
            <a:ext cx="9180512" cy="8304213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SPIRE: Spectral and Photometric Imaging Receiver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	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783357"/>
            <a:ext cx="4978896" cy="4525963"/>
          </a:xfrm>
        </p:spPr>
        <p:txBody>
          <a:bodyPr>
            <a:normAutofit fontScale="77500" lnSpcReduction="20000"/>
          </a:bodyPr>
          <a:lstStyle/>
          <a:p>
            <a:pPr defTabSz="230188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3-band imaging photometer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1" defTabSz="230188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250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350, 500 </a:t>
            </a:r>
            <a:r>
              <a:rPr lang="el-GR" dirty="0" smtClean="0">
                <a:latin typeface="Arial"/>
                <a:cs typeface="Arial"/>
              </a:rPr>
              <a:t>μ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  (simultaneous)</a:t>
            </a:r>
          </a:p>
          <a:p>
            <a:pPr lvl="1" defTabSz="230188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 8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arcminute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field of view</a:t>
            </a:r>
          </a:p>
          <a:p>
            <a:pPr lvl="1" defTabSz="230188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Beams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		18, 25, 36”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defTabSz="230188">
              <a:spcBef>
                <a:spcPct val="0"/>
              </a:spcBef>
              <a:spcAft>
                <a:spcPts val="300"/>
              </a:spcAft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defTabSz="230188">
              <a:spcBef>
                <a:spcPct val="0"/>
              </a:spcBef>
              <a:spcAft>
                <a:spcPts val="1000"/>
              </a:spcAft>
            </a:pPr>
            <a:endParaRPr lang="en-US" sz="800" u="sng" dirty="0" smtClean="0">
              <a:latin typeface="Arial" pitchFamily="34" charset="0"/>
              <a:cs typeface="Arial" pitchFamily="34" charset="0"/>
            </a:endParaRPr>
          </a:p>
          <a:p>
            <a:pPr defTabSz="230188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Imaging Fourier Transform Spectrometer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1" defTabSz="230188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194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- 672 </a:t>
            </a:r>
            <a:r>
              <a:rPr lang="el-GR" dirty="0" smtClean="0">
                <a:latin typeface="Arial"/>
                <a:cs typeface="Arial"/>
              </a:rPr>
              <a:t>μ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 defTabSz="230188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2.6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arcminute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field of view</a:t>
            </a:r>
          </a:p>
          <a:p>
            <a:pPr lvl="1" defTabSz="230188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Low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res:  	</a:t>
            </a:r>
            <a:r>
              <a:rPr lang="el-GR" dirty="0" smtClean="0">
                <a:latin typeface="Arial"/>
                <a:cs typeface="Arial"/>
              </a:rPr>
              <a:t>λ</a:t>
            </a:r>
            <a:r>
              <a:rPr lang="en-GB" dirty="0" smtClean="0">
                <a:latin typeface="Arial"/>
                <a:cs typeface="Arial"/>
              </a:rPr>
              <a:t>/d</a:t>
            </a:r>
            <a:r>
              <a:rPr lang="el-GR" dirty="0" smtClean="0">
                <a:latin typeface="Arial"/>
                <a:cs typeface="Arial"/>
              </a:rPr>
              <a:t>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= 15 – 50</a:t>
            </a:r>
          </a:p>
          <a:p>
            <a:pPr lvl="1" defTabSz="230188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High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res:  </a:t>
            </a:r>
            <a:r>
              <a:rPr lang="el-GR" dirty="0" smtClean="0">
                <a:latin typeface="Arial"/>
                <a:cs typeface="Arial"/>
              </a:rPr>
              <a:t>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/d</a:t>
            </a:r>
            <a:r>
              <a:rPr lang="el-GR" dirty="0" smtClean="0">
                <a:latin typeface="Arial"/>
                <a:cs typeface="Arial"/>
              </a:rPr>
              <a:t>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= 300 – 1200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5614863" y="3918174"/>
          <a:ext cx="3277617" cy="2397125"/>
        </p:xfrm>
        <a:graphic>
          <a:graphicData uri="http://schemas.openxmlformats.org/presentationml/2006/ole">
            <p:oleObj spid="_x0000_s1026" name="Photo Editor Photo" r:id="rId4" imgW="4904762" imgH="3448531" progId="">
              <p:embed/>
            </p:oleObj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5621734" y="1412776"/>
          <a:ext cx="3246438" cy="2435225"/>
        </p:xfrm>
        <a:graphic>
          <a:graphicData uri="http://schemas.openxmlformats.org/presentationml/2006/ole">
            <p:oleObj spid="_x0000_s1027" name="Slide" r:id="rId5" imgW="4570603" imgH="3427427" progId="PowerPoint.Slide.8">
              <p:embed/>
            </p:oleObj>
          </a:graphicData>
        </a:graphic>
      </p:graphicFrame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6216798" y="1483941"/>
            <a:ext cx="1379538" cy="12969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SPIRE Photometer Simulator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	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4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Aim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To produce a software package capable of simulating the in-flight performance of the </a:t>
            </a:r>
            <a:r>
              <a:rPr lang="en-GB" sz="2400" i="1" dirty="0" smtClean="0">
                <a:latin typeface="Arial" pitchFamily="34" charset="0"/>
                <a:cs typeface="Arial" pitchFamily="34" charset="0"/>
              </a:rPr>
              <a:t>Herschel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-SPIRE instrument</a:t>
            </a:r>
          </a:p>
          <a:p>
            <a:pPr>
              <a:buNone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Primary Goals/Uses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Validate existing sensitivity model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Study and optimise the available observing modes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Investigate and characterise the instrument noise performance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Provide an input test data set to assist in validating pipeline algorithms (e.g. map-making)</a:t>
            </a:r>
          </a:p>
          <a:p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564904"/>
            <a:ext cx="5940153" cy="3570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548680"/>
            <a:ext cx="608067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	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t="4590" b="1271"/>
          <a:stretch>
            <a:fillRect/>
          </a:stretch>
        </p:blipFill>
        <p:spPr bwMode="auto">
          <a:xfrm>
            <a:off x="1320727" y="1556792"/>
            <a:ext cx="706769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Scan-Map Observing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	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	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6" name="Picture 175" descr="scan_angle_ROE_worksh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8560" y="1124744"/>
            <a:ext cx="4121645" cy="583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Scan-Map Observing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20" name="Rectangle 17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7" name="Picture 176" descr="line_sep_ROE.png"/>
          <p:cNvPicPr>
            <a:picLocks noChangeAspect="1"/>
          </p:cNvPicPr>
          <p:nvPr/>
        </p:nvPicPr>
        <p:blipFill>
          <a:blip r:embed="rId4" cstate="print"/>
          <a:srcRect l="11454" t="15750" r="10998" b="51701"/>
          <a:stretch>
            <a:fillRect/>
          </a:stretch>
        </p:blipFill>
        <p:spPr>
          <a:xfrm>
            <a:off x="3635896" y="2276872"/>
            <a:ext cx="5221742" cy="3096344"/>
          </a:xfrm>
          <a:prstGeom prst="rect">
            <a:avLst/>
          </a:prstGeom>
        </p:spPr>
      </p:pic>
      <p:pic>
        <p:nvPicPr>
          <p:cNvPr id="178" name="Picture 177" descr="scan_example.png"/>
          <p:cNvPicPr>
            <a:picLocks noChangeAspect="1"/>
          </p:cNvPicPr>
          <p:nvPr/>
        </p:nvPicPr>
        <p:blipFill>
          <a:blip r:embed="rId5" cstate="print"/>
          <a:srcRect l="15883" t="9051" r="11432" b="52100"/>
          <a:stretch>
            <a:fillRect/>
          </a:stretch>
        </p:blipFill>
        <p:spPr>
          <a:xfrm>
            <a:off x="1763688" y="1628800"/>
            <a:ext cx="610316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Scan-Map Observing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53336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	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b="22634"/>
          <a:stretch>
            <a:fillRect/>
          </a:stretch>
        </p:blipFill>
        <p:spPr bwMode="auto">
          <a:xfrm>
            <a:off x="0" y="2204864"/>
            <a:ext cx="9144000" cy="312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7784" y="177281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In-flight coverage maps – 1 sq. deg.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53012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250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μ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944" y="53012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350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μ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272" y="53012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μ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1/f noise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32795"/>
            <a:ext cx="4109438" cy="372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990" y="1728191"/>
            <a:ext cx="4243490" cy="371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5589240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Arial" pitchFamily="34" charset="0"/>
                <a:cs typeface="Arial" pitchFamily="34" charset="0"/>
              </a:rPr>
              <a:t>Data and images from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Macías-Pérez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Bourrachot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(2006)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013" y="6478588"/>
            <a:ext cx="8601075" cy="215900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2073</TotalTime>
  <Words>619</Words>
  <Application>Microsoft Office PowerPoint</Application>
  <PresentationFormat>On-screen Show (4:3)</PresentationFormat>
  <Paragraphs>180</Paragraphs>
  <Slides>24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Median</vt:lpstr>
      <vt:lpstr>Photo Editor Photo</vt:lpstr>
      <vt:lpstr>Slide</vt:lpstr>
      <vt:lpstr>Slide 1</vt:lpstr>
      <vt:lpstr>Mission Overview</vt:lpstr>
      <vt:lpstr>SPIRE: Spectral and Photometric Imaging Receiver</vt:lpstr>
      <vt:lpstr>SPIRE Photometer Simulator</vt:lpstr>
      <vt:lpstr>Slide 5</vt:lpstr>
      <vt:lpstr>Scan-Map Observing</vt:lpstr>
      <vt:lpstr>Scan-Map Observing</vt:lpstr>
      <vt:lpstr>Scan-Map Observing</vt:lpstr>
      <vt:lpstr>Slide 9</vt:lpstr>
      <vt:lpstr>Effect of 1/f noise on output map</vt:lpstr>
      <vt:lpstr>Pipeline Algorithm Development</vt:lpstr>
      <vt:lpstr>Noise Characterisation</vt:lpstr>
      <vt:lpstr>Public Use of the Simulator</vt:lpstr>
      <vt:lpstr>Case Study 1: HiGal – Characterising Saturation</vt:lpstr>
      <vt:lpstr> Characterising Saturation</vt:lpstr>
      <vt:lpstr> Characterising Saturation</vt:lpstr>
      <vt:lpstr>Input Sky Simulation</vt:lpstr>
      <vt:lpstr>Slide 18</vt:lpstr>
      <vt:lpstr>Case Study 2: H-ATLAS – Observation Planning</vt:lpstr>
      <vt:lpstr>Comparison of Extra-Galactic Fields</vt:lpstr>
      <vt:lpstr>Case Study 3: GT Debris Disc Survey – Observation Planning</vt:lpstr>
      <vt:lpstr>Case Study 3: GT Debris Disc Survey – Observation Planning</vt:lpstr>
      <vt:lpstr>Conclusions</vt:lpstr>
      <vt:lpstr>Slide 24</vt:lpstr>
    </vt:vector>
  </TitlesOfParts>
  <Company>UKATC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bruce</dc:creator>
  <cp:lastModifiedBy>bruce</cp:lastModifiedBy>
  <cp:revision>21</cp:revision>
  <dcterms:created xsi:type="dcterms:W3CDTF">2011-10-07T09:09:59Z</dcterms:created>
  <dcterms:modified xsi:type="dcterms:W3CDTF">2011-10-11T10:48:52Z</dcterms:modified>
</cp:coreProperties>
</file>