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9" r:id="rId4"/>
    <p:sldId id="257" r:id="rId5"/>
    <p:sldId id="258" r:id="rId6"/>
    <p:sldId id="259" r:id="rId7"/>
    <p:sldId id="261" r:id="rId8"/>
    <p:sldId id="262" r:id="rId9"/>
    <p:sldId id="272" r:id="rId10"/>
    <p:sldId id="273" r:id="rId11"/>
    <p:sldId id="264" r:id="rId12"/>
    <p:sldId id="275" r:id="rId13"/>
    <p:sldId id="277" r:id="rId14"/>
    <p:sldId id="276" r:id="rId15"/>
    <p:sldId id="265" r:id="rId16"/>
    <p:sldId id="27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2" autoAdjust="0"/>
    <p:restoredTop sz="94660"/>
  </p:normalViewPr>
  <p:slideViewPr>
    <p:cSldViewPr>
      <p:cViewPr varScale="1">
        <p:scale>
          <a:sx n="72" d="100"/>
          <a:sy n="72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423BA-8209-483C-A704-0E67CBDBB75D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BE23-32B0-4425-92A6-C69EB13F41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4EC88-F1E8-424D-8119-3734C812283B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A9D03-C300-49AF-BD1B-38389643C1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97F5A-058E-402C-8FA4-204CB81B2B75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ADE69-E87E-49E1-8B96-B6099518A2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B05A-0297-485A-BD81-3572FE94921A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EA517-6E80-42C9-9A94-C95C3F5ECE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849F3-643B-4E0A-9D4B-1629EFC22740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80252-3957-4335-9277-0C307F0BF5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E4F4C-B382-4A0A-8EEB-316CF203EE6B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E651C-CEE1-4A6A-BD0B-4C87267791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274A7-2228-4FCE-B3E0-6AD660308ADB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47155-3396-41CF-8639-0609524B37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8AE8A-64A0-4B08-A06B-CCE74EE5AC95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4295D-3943-4112-9929-0897DECF30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E224C-50A1-4796-980E-FE731D4E46DB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DC866-64D1-428C-9F7A-B7CB84BF92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BAC53-0639-4052-A41C-4523BCE0596F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B3AC-DE28-4926-B370-335C23F0B0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866D-245A-4174-AD93-1B6C967E42E6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257D-E9E7-4EC9-A322-D98795BCE5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A76B2F-3D5B-4A6A-9C60-590DA2B698EB}" type="datetimeFigureOut">
              <a:rPr lang="en-GB"/>
              <a:pPr>
                <a:defRPr/>
              </a:pPr>
              <a:t>11/10/2011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4C4259-9024-402C-B3B8-F36DC1AFC7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1341438"/>
            <a:ext cx="7772400" cy="1470025"/>
          </a:xfrm>
        </p:spPr>
        <p:txBody>
          <a:bodyPr/>
          <a:lstStyle/>
          <a:p>
            <a:r>
              <a:rPr lang="en-GB" sz="4000" dirty="0" smtClean="0"/>
              <a:t>Simulating </a:t>
            </a:r>
            <a:r>
              <a:rPr lang="en-GB" sz="4000" i="1" dirty="0" smtClean="0"/>
              <a:t>JWST</a:t>
            </a:r>
            <a:r>
              <a:rPr lang="en-GB" sz="4000" dirty="0" smtClean="0"/>
              <a:t>-MIRI data with the Multi-Object Simulator (</a:t>
            </a:r>
            <a:r>
              <a:rPr lang="en-GB" sz="4000" dirty="0" err="1" smtClean="0"/>
              <a:t>MOSim</a:t>
            </a:r>
            <a:r>
              <a:rPr lang="en-GB" sz="4000" dirty="0" smtClean="0"/>
              <a:t>)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5508104" cy="27352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>
                <a:solidFill>
                  <a:schemeClr val="tx1"/>
                </a:solidFill>
              </a:rPr>
              <a:t>Owen Littlejohns,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solidFill>
                  <a:schemeClr val="tx1"/>
                </a:solidFill>
              </a:rPr>
              <a:t>Paul O’Brien &amp; John </a:t>
            </a:r>
            <a:r>
              <a:rPr lang="en-GB" dirty="0" err="1" smtClean="0">
                <a:solidFill>
                  <a:schemeClr val="tx1"/>
                </a:solidFill>
              </a:rPr>
              <a:t>Pye</a:t>
            </a:r>
            <a:endParaRPr lang="en-GB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GB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800" dirty="0" smtClean="0">
                <a:solidFill>
                  <a:schemeClr val="tx1"/>
                </a:solidFill>
              </a:rPr>
              <a:t>Department of Physics &amp; Astronomy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solidFill>
                  <a:schemeClr val="tx1"/>
                </a:solidFill>
              </a:rPr>
              <a:t>University of Leicester</a:t>
            </a:r>
          </a:p>
        </p:txBody>
      </p:sp>
      <p:pic>
        <p:nvPicPr>
          <p:cNvPr id="13315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 descr="http://www.aerospaceguide.net/telescope/jamesweb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284984"/>
            <a:ext cx="3456384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1: Sources from Spitzer fluctuations:</a:t>
            </a: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684213" y="1600200"/>
            <a:ext cx="5481637" cy="4525963"/>
          </a:xfrm>
        </p:spPr>
        <p:txBody>
          <a:bodyPr/>
          <a:lstStyle/>
          <a:p>
            <a:r>
              <a:rPr lang="en-GB" dirty="0" smtClean="0"/>
              <a:t>Used </a:t>
            </a:r>
            <a:r>
              <a:rPr lang="en-GB" dirty="0" err="1" smtClean="0"/>
              <a:t>log</a:t>
            </a:r>
            <a:r>
              <a:rPr lang="en-GB" i="1" dirty="0" err="1" smtClean="0"/>
              <a:t>N</a:t>
            </a:r>
            <a:r>
              <a:rPr lang="en-GB" dirty="0" err="1" smtClean="0"/>
              <a:t>-log</a:t>
            </a:r>
            <a:r>
              <a:rPr lang="en-GB" i="1" dirty="0" err="1" smtClean="0"/>
              <a:t>S</a:t>
            </a:r>
            <a:r>
              <a:rPr lang="en-GB" dirty="0" smtClean="0"/>
              <a:t> distributions from Spitzer fluctuation analysis (Savage and Oliver, 2005)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Can do point or extended sources</a:t>
            </a:r>
          </a:p>
        </p:txBody>
      </p:sp>
      <p:pic>
        <p:nvPicPr>
          <p:cNvPr id="3077" name="Picture 3" descr="leicester_logo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0" descr="point-extended-F560W-10ks"/>
          <p:cNvPicPr>
            <a:picLocks noChangeAspect="1" noChangeArrowheads="1"/>
          </p:cNvPicPr>
          <p:nvPr/>
        </p:nvPicPr>
        <p:blipFill>
          <a:blip r:embed="rId4" cstate="print"/>
          <a:srcRect l="7378" r="57207" b="6802"/>
          <a:stretch>
            <a:fillRect/>
          </a:stretch>
        </p:blipFill>
        <p:spPr bwMode="auto">
          <a:xfrm>
            <a:off x="6372225" y="1196975"/>
            <a:ext cx="1871663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Box 5"/>
          <p:cNvSpPr txBox="1">
            <a:spLocks noChangeArrowheads="1"/>
          </p:cNvSpPr>
          <p:nvPr/>
        </p:nvSpPr>
        <p:spPr bwMode="auto">
          <a:xfrm>
            <a:off x="5795963" y="6237288"/>
            <a:ext cx="30972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alibri" pitchFamily="34" charset="0"/>
              </a:rPr>
              <a:t>Fig. </a:t>
            </a:r>
            <a:r>
              <a:rPr lang="en-GB" sz="1400" b="1" dirty="0" smtClean="0">
                <a:latin typeface="Calibri" pitchFamily="34" charset="0"/>
              </a:rPr>
              <a:t>5:</a:t>
            </a:r>
            <a:r>
              <a:rPr lang="en-GB" sz="1400" dirty="0" smtClean="0">
                <a:latin typeface="Calibri" pitchFamily="34" charset="0"/>
              </a:rPr>
              <a:t> </a:t>
            </a:r>
            <a:r>
              <a:rPr lang="en-GB" sz="1400" dirty="0">
                <a:latin typeface="Calibri" pitchFamily="34" charset="0"/>
              </a:rPr>
              <a:t>Top: point sources from Spitzer </a:t>
            </a:r>
            <a:r>
              <a:rPr lang="en-GB" sz="1400" dirty="0" err="1">
                <a:latin typeface="Calibri" pitchFamily="34" charset="0"/>
              </a:rPr>
              <a:t>logN-logS</a:t>
            </a:r>
            <a:r>
              <a:rPr lang="en-GB" sz="1400" dirty="0">
                <a:latin typeface="Calibri" pitchFamily="34" charset="0"/>
              </a:rPr>
              <a:t>, bottom: extended equivalent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19250" y="3716338"/>
          <a:ext cx="3340100" cy="962025"/>
        </p:xfrm>
        <a:graphic>
          <a:graphicData uri="http://schemas.openxmlformats.org/presentationml/2006/ole">
            <p:oleObj spid="_x0000_s3074" name="Equation" r:id="rId5" imgW="167616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Source recovery from log</a:t>
            </a:r>
            <a:r>
              <a:rPr lang="en-GB" i="1" smtClean="0"/>
              <a:t>N</a:t>
            </a:r>
            <a:r>
              <a:rPr lang="en-GB" smtClean="0"/>
              <a:t>-log</a:t>
            </a:r>
            <a:r>
              <a:rPr lang="en-GB" i="1" smtClean="0"/>
              <a:t>S</a:t>
            </a:r>
            <a:r>
              <a:rPr lang="en-GB" smtClean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5122863" cy="4784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000" smtClean="0"/>
              <a:t>Sources detected with SExtractor</a:t>
            </a:r>
          </a:p>
          <a:p>
            <a:pPr>
              <a:lnSpc>
                <a:spcPct val="90000"/>
              </a:lnSpc>
            </a:pPr>
            <a:r>
              <a:rPr lang="en-GB" sz="3000" smtClean="0"/>
              <a:t>Simulation agrees with 10</a:t>
            </a:r>
            <a:r>
              <a:rPr lang="el-GR" sz="3000" smtClean="0">
                <a:ea typeface="Calibri" pitchFamily="34" charset="0"/>
                <a:cs typeface="Calibri" pitchFamily="34" charset="0"/>
              </a:rPr>
              <a:t>σ</a:t>
            </a:r>
            <a:r>
              <a:rPr lang="en-GB" sz="3000" smtClean="0">
                <a:ea typeface="Calibri" pitchFamily="34" charset="0"/>
                <a:cs typeface="Calibri" pitchFamily="34" charset="0"/>
              </a:rPr>
              <a:t>, 10 ks sensitivity limit modelled by A. Glasse</a:t>
            </a:r>
          </a:p>
          <a:p>
            <a:pPr>
              <a:lnSpc>
                <a:spcPct val="90000"/>
              </a:lnSpc>
            </a:pPr>
            <a:r>
              <a:rPr lang="en-GB" sz="3000" smtClean="0">
                <a:ea typeface="Calibri" pitchFamily="34" charset="0"/>
                <a:cs typeface="Calibri" pitchFamily="34" charset="0"/>
              </a:rPr>
              <a:t>All sources above this limit appear to be detected</a:t>
            </a:r>
          </a:p>
          <a:p>
            <a:pPr>
              <a:lnSpc>
                <a:spcPct val="90000"/>
              </a:lnSpc>
            </a:pPr>
            <a:r>
              <a:rPr lang="en-GB" sz="3000" smtClean="0">
                <a:ea typeface="Calibri" pitchFamily="34" charset="0"/>
                <a:cs typeface="Calibri" pitchFamily="34" charset="0"/>
              </a:rPr>
              <a:t>Can see the improvement of detection limit with increased exposure time</a:t>
            </a:r>
            <a:endParaRPr lang="en-GB" sz="3000" smtClean="0"/>
          </a:p>
        </p:txBody>
      </p:sp>
      <p:pic>
        <p:nvPicPr>
          <p:cNvPr id="23555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1196975"/>
            <a:ext cx="3097213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5651500" y="5949950"/>
            <a:ext cx="33480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b="1" dirty="0">
                <a:latin typeface="Calibri" pitchFamily="34" charset="0"/>
              </a:rPr>
              <a:t>Fig. </a:t>
            </a:r>
            <a:r>
              <a:rPr lang="en-GB" sz="1400" b="1" dirty="0" smtClean="0">
                <a:latin typeface="Calibri" pitchFamily="34" charset="0"/>
              </a:rPr>
              <a:t>6:</a:t>
            </a:r>
            <a:r>
              <a:rPr lang="en-GB" sz="1400" dirty="0" smtClean="0">
                <a:latin typeface="Calibri" pitchFamily="34" charset="0"/>
              </a:rPr>
              <a:t> </a:t>
            </a:r>
            <a:r>
              <a:rPr lang="en-GB" sz="1400" dirty="0">
                <a:latin typeface="Calibri" pitchFamily="34" charset="0"/>
              </a:rPr>
              <a:t>Sources detected from </a:t>
            </a:r>
            <a:r>
              <a:rPr lang="en-GB" sz="1400" dirty="0" err="1">
                <a:latin typeface="Calibri" pitchFamily="34" charset="0"/>
              </a:rPr>
              <a:t>log</a:t>
            </a:r>
            <a:r>
              <a:rPr lang="en-GB" sz="1400" i="1" dirty="0" err="1">
                <a:latin typeface="Calibri" pitchFamily="34" charset="0"/>
              </a:rPr>
              <a:t>N</a:t>
            </a:r>
            <a:r>
              <a:rPr lang="en-GB" sz="1400" dirty="0" err="1">
                <a:latin typeface="Calibri" pitchFamily="34" charset="0"/>
              </a:rPr>
              <a:t>-log</a:t>
            </a:r>
            <a:r>
              <a:rPr lang="en-GB" sz="1400" i="1" dirty="0" err="1">
                <a:latin typeface="Calibri" pitchFamily="34" charset="0"/>
              </a:rPr>
              <a:t>S</a:t>
            </a:r>
            <a:r>
              <a:rPr lang="en-GB" sz="1400" dirty="0">
                <a:latin typeface="Calibri" pitchFamily="34" charset="0"/>
              </a:rPr>
              <a:t> simulations (blue line is the 10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n-GB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sensitivity limit from A. </a:t>
            </a:r>
            <a:r>
              <a:rPr lang="en-GB" sz="1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Glasse</a:t>
            </a:r>
            <a:r>
              <a:rPr lang="en-GB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model)</a:t>
            </a:r>
            <a:endParaRPr lang="en-GB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2: A deep field simulation: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Taken source catalogue from LAM (courtesy of Le </a:t>
            </a:r>
            <a:r>
              <a:rPr lang="en-GB" dirty="0" err="1" smtClean="0"/>
              <a:t>Fevre</a:t>
            </a:r>
            <a:r>
              <a:rPr lang="en-GB" dirty="0" smtClean="0"/>
              <a:t> and </a:t>
            </a:r>
            <a:r>
              <a:rPr lang="en-GB" dirty="0" err="1" smtClean="0"/>
              <a:t>Ilbert</a:t>
            </a:r>
            <a:r>
              <a:rPr lang="en-GB" dirty="0" smtClean="0"/>
              <a:t>)</a:t>
            </a:r>
          </a:p>
          <a:p>
            <a:r>
              <a:rPr lang="en-GB" dirty="0" smtClean="0"/>
              <a:t>Simulated entire catalogue in a 10 MIRI </a:t>
            </a:r>
            <a:r>
              <a:rPr lang="en-GB" dirty="0" err="1" smtClean="0"/>
              <a:t>FoV</a:t>
            </a:r>
            <a:r>
              <a:rPr lang="en-GB" dirty="0" smtClean="0"/>
              <a:t> image (6.54 x 10</a:t>
            </a:r>
            <a:r>
              <a:rPr lang="en-GB" baseline="30000" dirty="0" smtClean="0"/>
              <a:t>-3</a:t>
            </a:r>
            <a:r>
              <a:rPr lang="en-GB" dirty="0" smtClean="0"/>
              <a:t> sq. deg.)</a:t>
            </a:r>
          </a:p>
          <a:p>
            <a:r>
              <a:rPr lang="en-GB" dirty="0" smtClean="0"/>
              <a:t>30 </a:t>
            </a:r>
            <a:r>
              <a:rPr lang="en-GB" dirty="0" err="1" smtClean="0"/>
              <a:t>ks</a:t>
            </a:r>
            <a:r>
              <a:rPr lang="en-GB" dirty="0" smtClean="0"/>
              <a:t> exposure per pointing</a:t>
            </a:r>
          </a:p>
          <a:p>
            <a:r>
              <a:rPr lang="en-GB" dirty="0" smtClean="0"/>
              <a:t>Know the input sources, so can assess efficiency of source detection</a:t>
            </a:r>
          </a:p>
        </p:txBody>
      </p:sp>
      <p:pic>
        <p:nvPicPr>
          <p:cNvPr id="24579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Example images:</a:t>
            </a:r>
          </a:p>
        </p:txBody>
      </p:sp>
      <p:pic>
        <p:nvPicPr>
          <p:cNvPr id="25602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2" descr="G:\DeepFieldProposalSimImages-100709\f560w-30ks-fullfov-lin.jpg"/>
          <p:cNvPicPr>
            <a:picLocks noChangeAspect="1" noChangeArrowheads="1"/>
          </p:cNvPicPr>
          <p:nvPr/>
        </p:nvPicPr>
        <p:blipFill>
          <a:blip r:embed="rId3" cstate="print"/>
          <a:srcRect l="16161" t="34042" r="14642" b="30852"/>
          <a:stretch>
            <a:fillRect/>
          </a:stretch>
        </p:blipFill>
        <p:spPr bwMode="auto">
          <a:xfrm>
            <a:off x="71438" y="1916113"/>
            <a:ext cx="4716462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3" descr="G:\DeepFieldProposalSimImages-100709\f560w-30ks-AB27.0-smooth3g.jpg"/>
          <p:cNvPicPr>
            <a:picLocks noChangeAspect="1" noChangeArrowheads="1"/>
          </p:cNvPicPr>
          <p:nvPr/>
        </p:nvPicPr>
        <p:blipFill>
          <a:blip r:embed="rId4" cstate="print"/>
          <a:srcRect l="22717" t="26347" r="23186" b="23888"/>
          <a:stretch>
            <a:fillRect/>
          </a:stretch>
        </p:blipFill>
        <p:spPr bwMode="auto">
          <a:xfrm>
            <a:off x="6813550" y="2205038"/>
            <a:ext cx="1935163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 descr="G:\DeepFieldProposalSimImages-100709\f560w-30ks-AB27.0-lin.jpg"/>
          <p:cNvPicPr>
            <a:picLocks noChangeAspect="1" noChangeArrowheads="1"/>
          </p:cNvPicPr>
          <p:nvPr/>
        </p:nvPicPr>
        <p:blipFill>
          <a:blip r:embed="rId5" cstate="print"/>
          <a:srcRect l="23381" t="26097" r="22064" b="23717"/>
          <a:stretch>
            <a:fillRect/>
          </a:stretch>
        </p:blipFill>
        <p:spPr bwMode="auto">
          <a:xfrm>
            <a:off x="4859338" y="2205038"/>
            <a:ext cx="1944687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TextBox 9"/>
          <p:cNvSpPr txBox="1">
            <a:spLocks noChangeArrowheads="1"/>
          </p:cNvSpPr>
          <p:nvPr/>
        </p:nvSpPr>
        <p:spPr bwMode="auto">
          <a:xfrm>
            <a:off x="323850" y="5229225"/>
            <a:ext cx="42481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alibri" pitchFamily="34" charset="0"/>
              </a:rPr>
              <a:t>Fig. </a:t>
            </a:r>
            <a:r>
              <a:rPr lang="en-GB" sz="1400" b="1" dirty="0" smtClean="0">
                <a:latin typeface="Calibri" pitchFamily="34" charset="0"/>
              </a:rPr>
              <a:t>7:</a:t>
            </a:r>
            <a:r>
              <a:rPr lang="en-GB" sz="1400" dirty="0" smtClean="0">
                <a:latin typeface="Calibri" pitchFamily="34" charset="0"/>
              </a:rPr>
              <a:t> </a:t>
            </a:r>
            <a:r>
              <a:rPr lang="en-GB" sz="1400" dirty="0">
                <a:latin typeface="Calibri" pitchFamily="34" charset="0"/>
              </a:rPr>
              <a:t>1 MIRI </a:t>
            </a:r>
            <a:r>
              <a:rPr lang="en-GB" sz="1400" dirty="0" err="1">
                <a:latin typeface="Calibri" pitchFamily="34" charset="0"/>
              </a:rPr>
              <a:t>FoV</a:t>
            </a:r>
            <a:r>
              <a:rPr lang="en-GB" sz="1400" dirty="0">
                <a:latin typeface="Calibri" pitchFamily="34" charset="0"/>
              </a:rPr>
              <a:t> taken from LAM catalogue simulation. 30 </a:t>
            </a:r>
            <a:r>
              <a:rPr lang="en-GB" sz="1400" dirty="0" err="1">
                <a:latin typeface="Calibri" pitchFamily="34" charset="0"/>
              </a:rPr>
              <a:t>ks</a:t>
            </a:r>
            <a:r>
              <a:rPr lang="en-GB" sz="1400" dirty="0">
                <a:latin typeface="Calibri" pitchFamily="34" charset="0"/>
              </a:rPr>
              <a:t> exposure </a:t>
            </a:r>
            <a:r>
              <a:rPr lang="en-GB" sz="1400" dirty="0" smtClean="0">
                <a:latin typeface="Calibri" pitchFamily="34" charset="0"/>
              </a:rPr>
              <a:t>per pointing (includes </a:t>
            </a:r>
            <a:r>
              <a:rPr lang="en-GB" sz="1400" dirty="0">
                <a:latin typeface="Calibri" pitchFamily="34" charset="0"/>
              </a:rPr>
              <a:t>simplified detector noise), point sources only</a:t>
            </a:r>
          </a:p>
        </p:txBody>
      </p:sp>
      <p:sp>
        <p:nvSpPr>
          <p:cNvPr id="25607" name="TextBox 10"/>
          <p:cNvSpPr txBox="1">
            <a:spLocks noChangeArrowheads="1"/>
          </p:cNvSpPr>
          <p:nvPr/>
        </p:nvSpPr>
        <p:spPr bwMode="auto">
          <a:xfrm>
            <a:off x="4716463" y="5229225"/>
            <a:ext cx="42481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alibri" pitchFamily="34" charset="0"/>
              </a:rPr>
              <a:t>Fig. </a:t>
            </a:r>
            <a:r>
              <a:rPr lang="en-GB" sz="1400" b="1" dirty="0" smtClean="0">
                <a:latin typeface="Calibri" pitchFamily="34" charset="0"/>
              </a:rPr>
              <a:t>8:</a:t>
            </a:r>
            <a:r>
              <a:rPr lang="en-GB" sz="1400" dirty="0" smtClean="0">
                <a:latin typeface="Calibri" pitchFamily="34" charset="0"/>
              </a:rPr>
              <a:t> </a:t>
            </a:r>
            <a:r>
              <a:rPr lang="en-GB" sz="1400" dirty="0">
                <a:latin typeface="Calibri" pitchFamily="34" charset="0"/>
              </a:rPr>
              <a:t>Zoom in view of region containing AB ~ 27 object. Detected by </a:t>
            </a:r>
            <a:r>
              <a:rPr lang="en-GB" sz="1400" dirty="0" err="1">
                <a:latin typeface="Calibri" pitchFamily="34" charset="0"/>
              </a:rPr>
              <a:t>SExtractor</a:t>
            </a:r>
            <a:r>
              <a:rPr lang="en-GB" sz="1400" dirty="0">
                <a:latin typeface="Calibri" pitchFamily="34" charset="0"/>
              </a:rPr>
              <a:t> at SNR ~ 10. (Left is raw image, right is smoothed image)</a:t>
            </a:r>
          </a:p>
        </p:txBody>
      </p:sp>
      <p:cxnSp>
        <p:nvCxnSpPr>
          <p:cNvPr id="13" name="Straight Connector 12"/>
          <p:cNvCxnSpPr>
            <a:stCxn id="9" idx="0"/>
          </p:cNvCxnSpPr>
          <p:nvPr/>
        </p:nvCxnSpPr>
        <p:spPr>
          <a:xfrm flipH="1">
            <a:off x="3924300" y="2205038"/>
            <a:ext cx="1908175" cy="647700"/>
          </a:xfrm>
          <a:prstGeom prst="line">
            <a:avLst/>
          </a:prstGeom>
          <a:ln w="254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3924300" y="3573463"/>
            <a:ext cx="2016125" cy="827087"/>
          </a:xfrm>
          <a:prstGeom prst="line">
            <a:avLst/>
          </a:prstGeom>
          <a:ln w="254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708400" y="2852738"/>
            <a:ext cx="503238" cy="720725"/>
          </a:xfrm>
          <a:prstGeom prst="rect">
            <a:avLst/>
          </a:prstGeom>
          <a:noFill/>
          <a:ln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Source recovery: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900" cy="4525963"/>
          </a:xfrm>
        </p:spPr>
        <p:txBody>
          <a:bodyPr/>
          <a:lstStyle/>
          <a:p>
            <a:r>
              <a:rPr lang="en-GB" smtClean="0"/>
              <a:t>Used SExtractor on output image</a:t>
            </a:r>
          </a:p>
          <a:p>
            <a:r>
              <a:rPr lang="en-GB" smtClean="0"/>
              <a:t>Can assess the issue of depth versus area</a:t>
            </a:r>
          </a:p>
          <a:p>
            <a:r>
              <a:rPr lang="en-GB" smtClean="0"/>
              <a:t>Improvement from increased exposure time shown</a:t>
            </a:r>
          </a:p>
        </p:txBody>
      </p:sp>
      <p:pic>
        <p:nvPicPr>
          <p:cNvPr id="26627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5" descr="G:\DeepFieldProposalSimImages-100709\f560w-30ks-100ks-10fov-SNR-hist.jpg"/>
          <p:cNvPicPr>
            <a:picLocks noChangeAspect="1" noChangeArrowheads="1"/>
          </p:cNvPicPr>
          <p:nvPr/>
        </p:nvPicPr>
        <p:blipFill>
          <a:blip r:embed="rId3" cstate="print"/>
          <a:srcRect r="10547"/>
          <a:stretch>
            <a:fillRect/>
          </a:stretch>
        </p:blipFill>
        <p:spPr bwMode="auto">
          <a:xfrm>
            <a:off x="4441825" y="2133600"/>
            <a:ext cx="430688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4572000" y="4868863"/>
            <a:ext cx="43211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alibri" pitchFamily="34" charset="0"/>
              </a:rPr>
              <a:t>Fig. </a:t>
            </a:r>
            <a:r>
              <a:rPr lang="en-GB" sz="1400" b="1" dirty="0" smtClean="0">
                <a:latin typeface="Calibri" pitchFamily="34" charset="0"/>
              </a:rPr>
              <a:t>9:</a:t>
            </a:r>
            <a:r>
              <a:rPr lang="en-GB" sz="1400" dirty="0" smtClean="0">
                <a:latin typeface="Calibri" pitchFamily="34" charset="0"/>
              </a:rPr>
              <a:t> </a:t>
            </a:r>
            <a:r>
              <a:rPr lang="en-GB" sz="1400" dirty="0">
                <a:latin typeface="Calibri" pitchFamily="34" charset="0"/>
              </a:rPr>
              <a:t>Detected sources from LAM catalogue simulations. Red and blue lines denote 30 </a:t>
            </a:r>
            <a:r>
              <a:rPr lang="en-GB" sz="1400" dirty="0" err="1">
                <a:latin typeface="Calibri" pitchFamily="34" charset="0"/>
              </a:rPr>
              <a:t>ks</a:t>
            </a:r>
            <a:r>
              <a:rPr lang="en-GB" sz="1400" dirty="0">
                <a:latin typeface="Calibri" pitchFamily="34" charset="0"/>
              </a:rPr>
              <a:t> and 50 </a:t>
            </a:r>
            <a:r>
              <a:rPr lang="en-GB" sz="1400" dirty="0" err="1">
                <a:latin typeface="Calibri" pitchFamily="34" charset="0"/>
              </a:rPr>
              <a:t>ks</a:t>
            </a:r>
            <a:r>
              <a:rPr lang="en-GB" sz="1400" dirty="0">
                <a:latin typeface="Calibri" pitchFamily="34" charset="0"/>
              </a:rPr>
              <a:t> exposures respectively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Further work: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Verify recent alterations to the background model</a:t>
            </a:r>
          </a:p>
          <a:p>
            <a:r>
              <a:rPr lang="en-GB" smtClean="0"/>
              <a:t>Include the focal plane mask</a:t>
            </a:r>
          </a:p>
          <a:p>
            <a:r>
              <a:rPr lang="en-GB" smtClean="0"/>
              <a:t>Thorough documentation</a:t>
            </a:r>
          </a:p>
          <a:p>
            <a:r>
              <a:rPr lang="en-GB" smtClean="0"/>
              <a:t>Run through from input image, to MoSim, to SCASim to DHAS</a:t>
            </a:r>
          </a:p>
          <a:p>
            <a:r>
              <a:rPr lang="en-GB" smtClean="0"/>
              <a:t>Optimise source detection software</a:t>
            </a:r>
          </a:p>
        </p:txBody>
      </p:sp>
      <p:pic>
        <p:nvPicPr>
          <p:cNvPr id="27651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Conclusions: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MOSim</a:t>
            </a:r>
            <a:r>
              <a:rPr lang="en-GB" dirty="0" smtClean="0"/>
              <a:t> produces full field, multi-object imager simulations</a:t>
            </a:r>
          </a:p>
          <a:p>
            <a:r>
              <a:rPr lang="en-GB" dirty="0" smtClean="0"/>
              <a:t>Powerful tool in assessing observing strategies for deep fields or large surveys</a:t>
            </a:r>
          </a:p>
          <a:p>
            <a:r>
              <a:rPr lang="en-GB" dirty="0" smtClean="0"/>
              <a:t>Modelled sensitivity limits appear accurate when tested over a large sample of sources</a:t>
            </a:r>
          </a:p>
          <a:p>
            <a:endParaRPr lang="en-GB" dirty="0" smtClean="0"/>
          </a:p>
        </p:txBody>
      </p:sp>
      <p:pic>
        <p:nvPicPr>
          <p:cNvPr id="28675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MIRI: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91063" cy="4525963"/>
          </a:xfrm>
        </p:spPr>
        <p:txBody>
          <a:bodyPr/>
          <a:lstStyle/>
          <a:p>
            <a:r>
              <a:rPr lang="en-GB" smtClean="0"/>
              <a:t>Mid-Infrared Instrument (5-29 </a:t>
            </a:r>
            <a:r>
              <a:rPr lang="el-GR" smtClean="0"/>
              <a:t>μ</a:t>
            </a:r>
            <a:r>
              <a:rPr lang="en-GB" smtClean="0"/>
              <a:t>m)</a:t>
            </a:r>
          </a:p>
          <a:p>
            <a:r>
              <a:rPr lang="en-GB" smtClean="0"/>
              <a:t>Capable of imaging and spectroscopy (low and medium resolution)</a:t>
            </a:r>
          </a:p>
          <a:p>
            <a:r>
              <a:rPr lang="en-GB" smtClean="0"/>
              <a:t>0.11 arcseconds.pixel</a:t>
            </a:r>
            <a:r>
              <a:rPr lang="en-GB" baseline="30000" smtClean="0"/>
              <a:t>-1</a:t>
            </a:r>
          </a:p>
          <a:p>
            <a:r>
              <a:rPr lang="en-GB" smtClean="0"/>
              <a:t>84” x 113” imaging field of view</a:t>
            </a:r>
          </a:p>
        </p:txBody>
      </p:sp>
      <p:pic>
        <p:nvPicPr>
          <p:cNvPr id="15363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1747838"/>
            <a:ext cx="3255963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5435600" y="5373688"/>
            <a:ext cx="33131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alibri" pitchFamily="34" charset="0"/>
              </a:rPr>
              <a:t>Fig. 1:</a:t>
            </a:r>
            <a:r>
              <a:rPr lang="en-GB" sz="1400" dirty="0">
                <a:latin typeface="Calibri" pitchFamily="34" charset="0"/>
              </a:rPr>
              <a:t> CAD model of MIRI produced at the University of Leicester, using </a:t>
            </a:r>
            <a:r>
              <a:rPr lang="en-GB" sz="1400" dirty="0" err="1">
                <a:latin typeface="Calibri" pitchFamily="34" charset="0"/>
              </a:rPr>
              <a:t>Siemen’s</a:t>
            </a:r>
            <a:r>
              <a:rPr lang="en-GB" sz="1400" dirty="0">
                <a:latin typeface="Calibri" pitchFamily="34" charset="0"/>
              </a:rPr>
              <a:t> ‘IDEAS/</a:t>
            </a:r>
            <a:r>
              <a:rPr lang="en-GB" sz="1400" dirty="0" err="1">
                <a:latin typeface="Calibri" pitchFamily="34" charset="0"/>
              </a:rPr>
              <a:t>NX’software</a:t>
            </a:r>
            <a:endParaRPr lang="en-GB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MIRI detector plane:</a:t>
            </a:r>
            <a:endParaRPr lang="en-GB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1700808"/>
            <a:ext cx="687705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eicester_logo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043608" y="5373216"/>
            <a:ext cx="70567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alibri" pitchFamily="34" charset="0"/>
              </a:rPr>
              <a:t>Fig. </a:t>
            </a:r>
            <a:r>
              <a:rPr lang="en-GB" sz="1400" b="1" dirty="0" smtClean="0">
                <a:latin typeface="Calibri" pitchFamily="34" charset="0"/>
              </a:rPr>
              <a:t>2:</a:t>
            </a:r>
            <a:r>
              <a:rPr lang="en-GB" sz="1400" dirty="0" smtClean="0">
                <a:latin typeface="Calibri" pitchFamily="34" charset="0"/>
              </a:rPr>
              <a:t> MIRI detector plane showing location of the imager, MRS, LRS and </a:t>
            </a:r>
            <a:r>
              <a:rPr lang="en-GB" sz="1400" dirty="0" err="1" smtClean="0">
                <a:latin typeface="Calibri" pitchFamily="34" charset="0"/>
              </a:rPr>
              <a:t>coronographs</a:t>
            </a:r>
            <a:r>
              <a:rPr lang="en-GB" sz="1400" dirty="0" smtClean="0">
                <a:latin typeface="Calibri" pitchFamily="34" charset="0"/>
              </a:rPr>
              <a:t> (taken from the MIRI pocket guide)</a:t>
            </a:r>
            <a:endParaRPr lang="en-GB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MOSim</a:t>
            </a:r>
            <a:r>
              <a:rPr lang="en-GB" dirty="0" smtClean="0"/>
              <a:t> rationale: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Initially designed to support the high </a:t>
            </a:r>
            <a:r>
              <a:rPr lang="en-GB" dirty="0" err="1" smtClean="0"/>
              <a:t>redshift</a:t>
            </a:r>
            <a:r>
              <a:rPr lang="en-GB" dirty="0" smtClean="0"/>
              <a:t> working group within the MIRI science team</a:t>
            </a:r>
          </a:p>
          <a:p>
            <a:r>
              <a:rPr lang="en-GB" dirty="0" smtClean="0"/>
              <a:t>Consider observing strategies</a:t>
            </a:r>
          </a:p>
          <a:p>
            <a:r>
              <a:rPr lang="en-GB" dirty="0" smtClean="0"/>
              <a:t>Assess source detection software</a:t>
            </a:r>
          </a:p>
          <a:p>
            <a:r>
              <a:rPr lang="en-GB" dirty="0" smtClean="0"/>
              <a:t>Verify detection limits</a:t>
            </a:r>
          </a:p>
          <a:p>
            <a:r>
              <a:rPr lang="en-GB" dirty="0" smtClean="0"/>
              <a:t>Provides full detector plane image to detector simulator (</a:t>
            </a:r>
            <a:r>
              <a:rPr lang="en-GB" dirty="0" err="1" smtClean="0"/>
              <a:t>SCASim</a:t>
            </a:r>
            <a:r>
              <a:rPr lang="en-GB" dirty="0" smtClean="0"/>
              <a:t>)</a:t>
            </a:r>
          </a:p>
        </p:txBody>
      </p:sp>
      <p:pic>
        <p:nvPicPr>
          <p:cNvPr id="14339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MOSim</a:t>
            </a:r>
            <a:r>
              <a:rPr lang="en-GB" dirty="0" smtClean="0"/>
              <a:t> particulars: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Software written in IDL</a:t>
            </a:r>
          </a:p>
          <a:p>
            <a:r>
              <a:rPr lang="en-GB" smtClean="0"/>
              <a:t>Uses the IDL astronomy library</a:t>
            </a:r>
          </a:p>
          <a:p>
            <a:r>
              <a:rPr lang="en-GB" smtClean="0"/>
              <a:t>Simulates the imaging capabilities of MIRI</a:t>
            </a:r>
          </a:p>
          <a:p>
            <a:r>
              <a:rPr lang="en-GB" smtClean="0"/>
              <a:t>Package contains ancillary data, such as background models and PSF images</a:t>
            </a:r>
          </a:p>
          <a:p>
            <a:r>
              <a:rPr lang="en-GB" smtClean="0"/>
              <a:t>Also includes minor functions</a:t>
            </a:r>
          </a:p>
        </p:txBody>
      </p:sp>
      <p:pic>
        <p:nvPicPr>
          <p:cNvPr id="16387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MOSim</a:t>
            </a:r>
            <a:r>
              <a:rPr lang="en-GB" dirty="0" smtClean="0"/>
              <a:t>: 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cope with a variety of input flux units (e.g. </a:t>
            </a:r>
            <a:r>
              <a:rPr lang="en-GB" dirty="0" err="1" smtClean="0"/>
              <a:t>Janskys</a:t>
            </a:r>
            <a:r>
              <a:rPr lang="en-GB" dirty="0" smtClean="0"/>
              <a:t> or AB magnitudes)</a:t>
            </a:r>
          </a:p>
          <a:p>
            <a:r>
              <a:rPr lang="en-GB" dirty="0" smtClean="0"/>
              <a:t>Input consists of a ‘Sky’ FITS image</a:t>
            </a:r>
          </a:p>
          <a:p>
            <a:r>
              <a:rPr lang="en-GB" dirty="0" smtClean="0"/>
              <a:t>Accounts for reflections off both </a:t>
            </a:r>
            <a:r>
              <a:rPr lang="en-GB" i="1" dirty="0" smtClean="0"/>
              <a:t>JWST</a:t>
            </a:r>
            <a:r>
              <a:rPr lang="en-GB" dirty="0" smtClean="0"/>
              <a:t> and MIRI optics</a:t>
            </a:r>
          </a:p>
          <a:p>
            <a:r>
              <a:rPr lang="en-GB" dirty="0" smtClean="0"/>
              <a:t>Implements MIRI PSF and </a:t>
            </a:r>
            <a:r>
              <a:rPr lang="en-GB" i="1" dirty="0" smtClean="0"/>
              <a:t>JWST</a:t>
            </a:r>
            <a:r>
              <a:rPr lang="en-GB" dirty="0" smtClean="0"/>
              <a:t> effective area</a:t>
            </a:r>
          </a:p>
          <a:p>
            <a:r>
              <a:rPr lang="en-GB" dirty="0" smtClean="0"/>
              <a:t>Includes a background model (zodiacal light and </a:t>
            </a:r>
            <a:r>
              <a:rPr lang="en-GB" i="1" dirty="0" smtClean="0"/>
              <a:t>JWST</a:t>
            </a:r>
            <a:r>
              <a:rPr lang="en-GB" dirty="0" smtClean="0"/>
              <a:t> thermal emission)</a:t>
            </a:r>
          </a:p>
        </p:txBody>
      </p:sp>
      <p:pic>
        <p:nvPicPr>
          <p:cNvPr id="17411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MIRI background model:</a:t>
            </a:r>
          </a:p>
        </p:txBody>
      </p:sp>
      <p:pic>
        <p:nvPicPr>
          <p:cNvPr id="18434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73300" y="1268413"/>
            <a:ext cx="4530725" cy="4416425"/>
          </a:xfrm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268538" y="5732463"/>
            <a:ext cx="4606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alibri" pitchFamily="34" charset="0"/>
              </a:rPr>
              <a:t>Fig. </a:t>
            </a:r>
            <a:r>
              <a:rPr lang="en-GB" sz="1400" b="1" dirty="0" smtClean="0">
                <a:latin typeface="Calibri" pitchFamily="34" charset="0"/>
              </a:rPr>
              <a:t>3:</a:t>
            </a:r>
            <a:r>
              <a:rPr lang="en-GB" sz="1400" dirty="0" smtClean="0">
                <a:latin typeface="Calibri" pitchFamily="34" charset="0"/>
              </a:rPr>
              <a:t> </a:t>
            </a:r>
            <a:r>
              <a:rPr lang="en-GB" sz="1400" dirty="0">
                <a:latin typeface="Calibri" pitchFamily="34" charset="0"/>
              </a:rPr>
              <a:t>Background model, including individual components (courtesy of A. </a:t>
            </a:r>
            <a:r>
              <a:rPr lang="en-GB" sz="1400" dirty="0" err="1">
                <a:latin typeface="Calibri" pitchFamily="34" charset="0"/>
              </a:rPr>
              <a:t>Glasse</a:t>
            </a:r>
            <a:r>
              <a:rPr lang="en-GB" sz="1400" dirty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Outputs: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Designed to produce SCASim compatible outputs (detector plane illumination image)</a:t>
            </a:r>
          </a:p>
          <a:p>
            <a:r>
              <a:rPr lang="en-GB" smtClean="0"/>
              <a:t>Also has a simplified version of detector characteristics, which includes Poisson noise, quantum efficiency and dark current</a:t>
            </a:r>
          </a:p>
          <a:p>
            <a:r>
              <a:rPr lang="en-GB" smtClean="0"/>
              <a:t>Dead time on detector due to cosmic rays is also simulated</a:t>
            </a:r>
          </a:p>
          <a:p>
            <a:r>
              <a:rPr lang="en-GB" smtClean="0"/>
              <a:t>All outputs are in FITS format</a:t>
            </a:r>
          </a:p>
        </p:txBody>
      </p:sp>
      <p:pic>
        <p:nvPicPr>
          <p:cNvPr id="19459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Abell 1689:</a:t>
            </a:r>
          </a:p>
        </p:txBody>
      </p:sp>
      <p:pic>
        <p:nvPicPr>
          <p:cNvPr id="20482" name="Picture 3" descr="leicester_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6137275"/>
            <a:ext cx="2017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7" descr="A168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0339" r="11037" b="6172"/>
          <a:stretch>
            <a:fillRect/>
          </a:stretch>
        </p:blipFill>
        <p:spPr>
          <a:xfrm>
            <a:off x="1700213" y="1484313"/>
            <a:ext cx="5824537" cy="3986212"/>
          </a:xfrm>
        </p:spPr>
      </p:pic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1763713" y="5516563"/>
            <a:ext cx="58324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400" b="1" dirty="0">
                <a:latin typeface="Calibri" pitchFamily="34" charset="0"/>
              </a:rPr>
              <a:t>Fig. </a:t>
            </a:r>
            <a:r>
              <a:rPr lang="en-GB" sz="1400" b="1" dirty="0" smtClean="0">
                <a:latin typeface="Calibri" pitchFamily="34" charset="0"/>
              </a:rPr>
              <a:t>4:</a:t>
            </a:r>
            <a:r>
              <a:rPr lang="en-GB" sz="1400" dirty="0" smtClean="0">
                <a:latin typeface="Calibri" pitchFamily="34" charset="0"/>
              </a:rPr>
              <a:t> </a:t>
            </a:r>
            <a:r>
              <a:rPr lang="en-GB" sz="1400" dirty="0">
                <a:latin typeface="Calibri" pitchFamily="34" charset="0"/>
              </a:rPr>
              <a:t>Top left: 5.6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μ</a:t>
            </a:r>
            <a:r>
              <a:rPr lang="en-GB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m simulation, top right: 10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μ</a:t>
            </a:r>
            <a:r>
              <a:rPr lang="en-GB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m simulation, bottom left: 25.5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μ</a:t>
            </a:r>
            <a:r>
              <a:rPr lang="en-GB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m simulation, bottom right: original HST ACS image (courtesy of Jens </a:t>
            </a:r>
            <a:r>
              <a:rPr lang="en-GB" sz="1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Horth</a:t>
            </a:r>
            <a:r>
              <a:rPr lang="en-GB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GB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694</Words>
  <Application>Microsoft Office PowerPoint</Application>
  <PresentationFormat>On-screen Show (4:3)</PresentationFormat>
  <Paragraphs>76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Simulating JWST-MIRI data with the Multi-Object Simulator (MOSim)</vt:lpstr>
      <vt:lpstr>MIRI:</vt:lpstr>
      <vt:lpstr>MIRI detector plane:</vt:lpstr>
      <vt:lpstr>MOSim rationale:</vt:lpstr>
      <vt:lpstr>MOSim particulars:</vt:lpstr>
      <vt:lpstr>MOSim: </vt:lpstr>
      <vt:lpstr>MIRI background model:</vt:lpstr>
      <vt:lpstr>Outputs:</vt:lpstr>
      <vt:lpstr>Abell 1689:</vt:lpstr>
      <vt:lpstr>Example 1: Sources from Spitzer fluctuations:</vt:lpstr>
      <vt:lpstr>Source recovery from logN-logS:</vt:lpstr>
      <vt:lpstr>Example 2: A deep field simulation:</vt:lpstr>
      <vt:lpstr>Example images:</vt:lpstr>
      <vt:lpstr>Source recovery:</vt:lpstr>
      <vt:lpstr>Further work:</vt:lpstr>
      <vt:lpstr>Conclusions: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Simulating MIRI data with the Multi-Object Simulator (MoSim)</dc:title>
  <dc:creator>Owen</dc:creator>
  <cp:lastModifiedBy>Owen</cp:lastModifiedBy>
  <cp:revision>60</cp:revision>
  <dcterms:created xsi:type="dcterms:W3CDTF">2011-10-03T14:06:37Z</dcterms:created>
  <dcterms:modified xsi:type="dcterms:W3CDTF">2011-10-11T15:02:29Z</dcterms:modified>
</cp:coreProperties>
</file>