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7" r:id="rId2"/>
    <p:sldId id="290" r:id="rId3"/>
    <p:sldId id="314" r:id="rId4"/>
    <p:sldId id="312" r:id="rId5"/>
    <p:sldId id="313" r:id="rId6"/>
    <p:sldId id="326" r:id="rId7"/>
    <p:sldId id="315" r:id="rId8"/>
    <p:sldId id="317" r:id="rId9"/>
    <p:sldId id="319" r:id="rId10"/>
    <p:sldId id="316" r:id="rId11"/>
    <p:sldId id="318" r:id="rId12"/>
    <p:sldId id="322" r:id="rId13"/>
    <p:sldId id="321" r:id="rId14"/>
    <p:sldId id="320" r:id="rId15"/>
    <p:sldId id="327" r:id="rId16"/>
    <p:sldId id="334" r:id="rId17"/>
    <p:sldId id="323" r:id="rId18"/>
    <p:sldId id="329" r:id="rId19"/>
    <p:sldId id="336" r:id="rId20"/>
    <p:sldId id="331" r:id="rId21"/>
    <p:sldId id="332" r:id="rId22"/>
    <p:sldId id="330" r:id="rId23"/>
    <p:sldId id="324" r:id="rId24"/>
    <p:sldId id="325" r:id="rId25"/>
    <p:sldId id="333" r:id="rId26"/>
    <p:sldId id="335" r:id="rId27"/>
    <p:sldId id="280" r:id="rId28"/>
    <p:sldId id="32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ine Pire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2" autoAdjust="0"/>
    <p:restoredTop sz="74242" autoAdjust="0"/>
  </p:normalViewPr>
  <p:slideViewPr>
    <p:cSldViewPr snapToGrid="0" snapToObjects="1">
      <p:cViewPr varScale="1">
        <p:scale>
          <a:sx n="89" d="100"/>
          <a:sy n="89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FB0143-D323-4A0A-B7C0-D863415AB372}" type="datetime1">
              <a:rPr lang="en-US"/>
              <a:pPr>
                <a:defRPr/>
              </a:pPr>
              <a:t>11/10/11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2DE79E-366F-4C19-A128-39C754DE97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0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3E3BA4-3F35-41FB-8D1E-4C5759BCB516}" type="datetime1">
              <a:rPr lang="en-US"/>
              <a:pPr>
                <a:defRPr/>
              </a:pPr>
              <a:t>11/10/11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A0D66C-31A7-4C66-9F64-7628CB64F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457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9DFE3D-F238-46DD-ADBE-E2C7802AB34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AE003-9DA7-4C2A-9C69-A010F8DA297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AE003-9DA7-4C2A-9C69-A010F8DA297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D9D8CB-C4AE-488B-AB50-014C7B15237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87131-EA58-4E48-990A-DEE19E40B4F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951F-2AAE-4DDC-8809-06B969537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6E39-7530-474E-AFD7-DE9EF2D6A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528F-E346-4721-9855-36015D990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8BB0-4619-4A98-8232-1BB3353E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FD0F-22A5-425A-AB80-E7A0A3B2F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C12D-19F5-4447-BAD4-F00C37BE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5C8E-4272-4402-BF38-5BDF29B2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AF20-E2A4-4A1C-A287-E0410321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21A4-94FC-47CD-823D-3F740DD2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C496-E864-41CA-9848-2B42BCCC2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282F-EA7E-4B59-843C-FDD2476E9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6/16/11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NDIP 2011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13F60-F9CD-4D8D-A23F-2133D0C65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fr/imgres?q=frankenstein+image&amp;hl=fr&amp;client=firefox-a&amp;sa=X&amp;rls=org.mozilla:fr:official&amp;channel=np&amp;biw=1458&amp;bih=883&amp;tbm=isch&amp;prmd=imvns&amp;tbnid=hcOs6rRHsZgt9M:&amp;imgrefurl=http://en.wikipedia.org/wiki/Frankenstein&amp;docid=hHj14kf2P9UIuM&amp;w=220&amp;h=276&amp;ei=nCSKTp7rD-jN4QT0y_SrDw&amp;zoom=1&amp;iact=hc&amp;vpx=192&amp;vpy=153&amp;dur=4988&amp;hovh=220&amp;hovw=176&amp;tx=76&amp;ty=82&amp;page=1&amp;tbnh=167&amp;tbnw=131&amp;start=0&amp;ndsp=30&amp;ved=1t:429,r:0,s: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fr/imgres?q=frankenstein+image&amp;hl=fr&amp;client=firefox-a&amp;sa=X&amp;rls=org.mozilla:fr:official&amp;channel=np&amp;biw=1458&amp;bih=883&amp;tbm=isch&amp;prmd=imvns&amp;tbnid=hcOs6rRHsZgt9M:&amp;imgrefurl=http://en.wikipedia.org/wiki/Frankenstein&amp;docid=hHj14kf2P9UIuM&amp;w=220&amp;h=276&amp;ei=nCSKTp7rD-jN4QT0y_SrDw&amp;zoom=1&amp;iact=hc&amp;vpx=192&amp;vpy=153&amp;dur=4988&amp;hovh=220&amp;hovw=176&amp;tx=76&amp;ty=82&amp;page=1&amp;tbnh=167&amp;tbnw=131&amp;start=0&amp;ndsp=30&amp;ved=1t:429,r:0,s: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tiff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fr/imgres?q=frankenstein+image&amp;hl=fr&amp;client=firefox-a&amp;sa=X&amp;rls=org.mozilla:fr:official&amp;channel=np&amp;biw=1458&amp;bih=883&amp;tbm=isch&amp;prmd=imvns&amp;tbnid=hcOs6rRHsZgt9M:&amp;imgrefurl=http://en.wikipedia.org/wiki/Frankenstein&amp;docid=hHj14kf2P9UIuM&amp;w=220&amp;h=276&amp;ei=nCSKTp7rD-jN4QT0y_SrDw&amp;zoom=1&amp;iact=hc&amp;vpx=192&amp;vpy=153&amp;dur=4988&amp;hovh=220&amp;hovw=176&amp;tx=76&amp;ty=82&amp;page=1&amp;tbnh=167&amp;tbnw=131&amp;start=0&amp;ndsp=30&amp;ved=1t:429,r:0,s:0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fr/imgres?q=frankenstein+image&amp;hl=fr&amp;client=firefox-a&amp;sa=X&amp;rls=org.mozilla:fr:official&amp;channel=np&amp;biw=1458&amp;bih=883&amp;tbm=isch&amp;prmd=imvns&amp;tbnid=hcOs6rRHsZgt9M:&amp;imgrefurl=http://en.wikipedia.org/wiki/Frankenstein&amp;docid=hHj14kf2P9UIuM&amp;w=220&amp;h=276&amp;ei=nCSKTp7rD-jN4QT0y_SrDw&amp;zoom=1&amp;iact=hc&amp;vpx=192&amp;vpy=153&amp;dur=4988&amp;hovh=220&amp;hovw=176&amp;tx=76&amp;ty=82&amp;page=1&amp;tbnh=167&amp;tbnw=131&amp;start=0&amp;ndsp=30&amp;ved=1t:429,r:0,s: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fr/imgres?q=frankenstein+image&amp;hl=fr&amp;client=firefox-a&amp;sa=X&amp;rls=org.mozilla:fr:official&amp;channel=np&amp;biw=1458&amp;bih=883&amp;tbm=isch&amp;prmd=imvns&amp;tbnid=hcOs6rRHsZgt9M:&amp;imgrefurl=http://en.wikipedia.org/wiki/Frankenstein&amp;docid=hHj14kf2P9UIuM&amp;w=220&amp;h=276&amp;ei=nCSKTp7rD-jN4QT0y_SrDw&amp;zoom=1&amp;iact=hc&amp;vpx=192&amp;vpy=153&amp;dur=4988&amp;hovh=220&amp;hovw=176&amp;tx=76&amp;ty=82&amp;page=1&amp;tbnh=167&amp;tbnw=131&amp;start=0&amp;ndsp=30&amp;ved=1t:429,r:0,s:0" TargetMode="External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fr/imgres?q=frankenstein+image&amp;hl=fr&amp;client=firefox-a&amp;sa=X&amp;rls=org.mozilla:fr:official&amp;channel=np&amp;biw=1458&amp;bih=883&amp;tbm=isch&amp;prmd=imvns&amp;tbnid=hcOs6rRHsZgt9M:&amp;imgrefurl=http://en.wikipedia.org/wiki/Frankenstein&amp;docid=hHj14kf2P9UIuM&amp;w=220&amp;h=276&amp;ei=nCSKTp7rD-jN4QT0y_SrDw&amp;zoom=1&amp;iact=hc&amp;vpx=192&amp;vpy=153&amp;dur=4988&amp;hovh=220&amp;hovw=176&amp;tx=76&amp;ty=82&amp;page=1&amp;tbnh=167&amp;tbnw=131&amp;start=0&amp;ndsp=30&amp;ved=1t:429,r:0,s: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fr/imgres?q=frankenstein+image&amp;hl=fr&amp;client=firefox-a&amp;sa=X&amp;rls=org.mozilla:fr:official&amp;channel=np&amp;biw=1458&amp;bih=883&amp;tbm=isch&amp;prmd=imvns&amp;tbnid=hcOs6rRHsZgt9M:&amp;imgrefurl=http://en.wikipedia.org/wiki/Frankenstein&amp;docid=hHj14kf2P9UIuM&amp;w=220&amp;h=276&amp;ei=nCSKTp7rD-jN4QT0y_SrDw&amp;zoom=1&amp;iact=hc&amp;vpx=192&amp;vpy=153&amp;dur=4988&amp;hovh=220&amp;hovw=176&amp;tx=76&amp;ty=82&amp;page=1&amp;tbnh=167&amp;tbnw=131&amp;start=0&amp;ndsp=30&amp;ved=1t:429,r:0,s:0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oogle.fr/imgres?q=frankenstein+image&amp;hl=fr&amp;client=firefox-a&amp;sa=X&amp;rls=org.mozilla:fr:official&amp;channel=np&amp;biw=1458&amp;bih=883&amp;tbm=isch&amp;prmd=imvns&amp;tbnid=hcOs6rRHsZgt9M:&amp;imgrefurl=http://en.wikipedia.org/wiki/Frankenstein&amp;docid=hHj14kf2P9UIuM&amp;w=220&amp;h=276&amp;ei=nCSKTp7rD-jN4QT0y_SrDw&amp;zoom=1&amp;iact=hc&amp;vpx=192&amp;vpy=153&amp;dur=4988&amp;hovh=220&amp;hovw=176&amp;tx=76&amp;ty=82&amp;page=1&amp;tbnh=167&amp;tbnw=131&amp;start=0&amp;ndsp=30&amp;ved=1t:429,r:0,s: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B44A3-B03C-402A-9BA0-BDF181B96157}" type="slidenum">
              <a:rPr lang="en-US"/>
              <a:pPr>
                <a:defRPr/>
              </a:pPr>
              <a:t>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6096000" y="6040438"/>
            <a:ext cx="1955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Times CE"/>
                <a:ea typeface="Times CE"/>
                <a:cs typeface="Times CE"/>
              </a:rPr>
              <a:t>René Gastaud</a:t>
            </a:r>
          </a:p>
          <a:p>
            <a:r>
              <a:rPr lang="en-US" sz="1200" i="1">
                <a:latin typeface="Times CE"/>
                <a:ea typeface="Times CE"/>
                <a:cs typeface="Times CE"/>
              </a:rPr>
              <a:t>CEA-IRFU/Sedi-Sap</a:t>
            </a: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517900" y="381000"/>
            <a:ext cx="554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Writing Instrument Simulators</a:t>
            </a:r>
          </a:p>
        </p:txBody>
      </p:sp>
      <p:pic>
        <p:nvPicPr>
          <p:cNvPr id="15365" name="Picture 12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 1" descr="pointe_simu_10ks_4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1385"/>
            <a:ext cx="363537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6713" y="1504950"/>
            <a:ext cx="31305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3940509" y="6171684"/>
            <a:ext cx="138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PACS </a:t>
            </a:r>
            <a:r>
              <a:rPr lang="fr-FR" dirty="0" smtClean="0">
                <a:latin typeface="Calibri" pitchFamily="34" charset="0"/>
              </a:rPr>
              <a:t>160  </a:t>
            </a:r>
            <a:r>
              <a:rPr lang="fr-FR" dirty="0"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5369" name="ZoneTexte 14"/>
          <p:cNvSpPr txBox="1">
            <a:spLocks noChangeArrowheads="1"/>
          </p:cNvSpPr>
          <p:nvPr/>
        </p:nvSpPr>
        <p:spPr bwMode="auto">
          <a:xfrm>
            <a:off x="5926138" y="5199063"/>
            <a:ext cx="1624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MIRIM  11.4  </a:t>
            </a:r>
            <a:r>
              <a:rPr lang="fr-FR" dirty="0">
                <a:latin typeface="Symbol" pitchFamily="18" charset="2"/>
              </a:rPr>
              <a:t>m</a:t>
            </a:r>
            <a:r>
              <a:rPr lang="fr-FR" dirty="0">
                <a:latin typeface="Calibri" pitchFamily="34" charset="0"/>
              </a:rPr>
              <a:t> 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4608263"/>
            <a:ext cx="2097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XMM 5 </a:t>
            </a:r>
            <a:r>
              <a:rPr lang="en-US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(2.5 A) 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3" name="Image 2" descr="pacs_scan_simulat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8" y="3149084"/>
            <a:ext cx="2927350" cy="302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535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Beginning</a:t>
            </a:r>
            <a:endParaRPr lang="en-US" sz="2000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Language imposed  by ESA (language of the future, Pascal, ADA, etc..)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No numerical library,  Fits reading but not writing…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UML used for design, does not prevent errors: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Low Level errors : two methods with only the type of the return value different)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High  Level errors : too many objects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Impossible to get the format of the input/output of the pipeline (calibration)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Our own design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hlinkClick r:id="rId4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9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9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563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First Try</a:t>
            </a:r>
            <a:endParaRPr lang="en-US" sz="2000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Memory explosion, factor of 10 too slow…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Beginner error: everything was object (angle, length,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ect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…)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Advantage : object with unit, no metric mishap to disintegrate </a:t>
            </a:r>
            <a:r>
              <a:rPr lang="en-US" b="1" i="1" dirty="0"/>
              <a:t>Mars Climate Orbiter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“Too early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optimisation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is a sin”: first have a working program, then optimize.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False: impossible to test and correct the program if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ia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simple example can’t work in a reasonable time. Need to change the architecture and rewrite the program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953735"/>
                </a:solidFill>
                <a:latin typeface="Times New Roman"/>
                <a:cs typeface="Times New Roman"/>
              </a:rPr>
              <a:t>Second Try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Program rewritten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fortran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IV style: no object, a big main loop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  <a:sym typeface="Wingdings"/>
              </a:rPr>
              <a:t> works.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  <a:sym typeface="Wingdings"/>
              </a:rPr>
              <a:t>Don’t need java to write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  <a:sym typeface="Wingdings"/>
              </a:rPr>
              <a:t>fortran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  <a:sym typeface="Wingdings"/>
              </a:rPr>
              <a:t> style program!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hlinkClick r:id="rId4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10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5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as designed by UML                                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           rewritten so that it works (no object)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4" name="Image 3" descr="swing7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09" y="1632982"/>
            <a:ext cx="4229466" cy="4776700"/>
          </a:xfrm>
          <a:prstGeom prst="rect">
            <a:avLst/>
          </a:prstGeom>
        </p:spPr>
      </p:pic>
      <p:pic>
        <p:nvPicPr>
          <p:cNvPr id="7" name="Image 6" descr="swing6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9" y="1647375"/>
            <a:ext cx="4272469" cy="4762307"/>
          </a:xfrm>
          <a:prstGeom prst="rect">
            <a:avLst/>
          </a:prstGeom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34915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12</a:t>
            </a:r>
          </a:p>
        </p:txBody>
      </p:sp>
      <p:pic>
        <p:nvPicPr>
          <p:cNvPr id="10" name="Picture 4" descr="principe_bolo_buzzi_engl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" y="1818264"/>
            <a:ext cx="3168650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79279" y="1818264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endParaRPr lang="en-US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 err="1" smtClean="0">
                <a:latin typeface="Times New Roman" charset="0"/>
              </a:rPr>
              <a:t>Bolometers</a:t>
            </a:r>
            <a:r>
              <a:rPr lang="fr-FR" dirty="0" smtClean="0">
                <a:latin typeface="Times New Roman" charset="0"/>
              </a:rPr>
              <a:t> </a:t>
            </a:r>
            <a:r>
              <a:rPr lang="fr-FR" dirty="0">
                <a:latin typeface="Times New Roman" charset="0"/>
              </a:rPr>
              <a:t>are </a:t>
            </a:r>
            <a:r>
              <a:rPr lang="fr-FR" dirty="0">
                <a:solidFill>
                  <a:srgbClr val="0033CC"/>
                </a:solidFill>
                <a:latin typeface="Times New Roman" charset="0"/>
              </a:rPr>
              <a:t>thermal detectors </a:t>
            </a:r>
            <a:r>
              <a:rPr lang="fr-FR" dirty="0">
                <a:latin typeface="Times New Roman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Times New Roman" charset="0"/>
                <a:cs typeface="Arial" charset="0"/>
                <a:sym typeface="Symbol" charset="0"/>
              </a:rPr>
              <a:t>R(T) </a:t>
            </a:r>
            <a:r>
              <a:rPr lang="en-US" dirty="0">
                <a:latin typeface="Times New Roman" charset="0"/>
                <a:sym typeface="Symbol" charset="0"/>
              </a:rPr>
              <a:t> </a:t>
            </a:r>
            <a:r>
              <a:rPr lang="en-US" dirty="0" err="1">
                <a:latin typeface="Times New Roman" charset="0"/>
                <a:sym typeface="Symbol" charset="0"/>
              </a:rPr>
              <a:t>exp</a:t>
            </a:r>
            <a:r>
              <a:rPr lang="en-US" dirty="0">
                <a:latin typeface="Times New Roman" charset="0"/>
                <a:sym typeface="Symbol" charset="0"/>
              </a:rPr>
              <a:t>(1/</a:t>
            </a:r>
            <a:r>
              <a:rPr lang="en-US" sz="1200" dirty="0">
                <a:latin typeface="Times New Roman" charset="0"/>
                <a:sym typeface="Symbol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T)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endParaRPr lang="en-US" dirty="0" smtClean="0">
              <a:latin typeface="Times New Roman" charset="0"/>
              <a:cs typeface="Arial" charset="0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 smtClean="0">
                <a:latin typeface="Times New Roman" charset="0"/>
                <a:cs typeface="Arial" charset="0"/>
              </a:rPr>
              <a:t>C</a:t>
            </a:r>
            <a:r>
              <a:rPr lang="en-US" baseline="-25000" dirty="0" err="1" smtClean="0">
                <a:latin typeface="Times New Roman" charset="0"/>
                <a:cs typeface="Arial" charset="0"/>
              </a:rPr>
              <a:t>th</a:t>
            </a:r>
            <a:r>
              <a:rPr lang="en-US" baseline="-25000" dirty="0" smtClean="0">
                <a:latin typeface="Times New Roman" charset="0"/>
                <a:cs typeface="Arial" charset="0"/>
              </a:rPr>
              <a:t> </a:t>
            </a:r>
            <a:r>
              <a:rPr lang="en-US" dirty="0" err="1">
                <a:latin typeface="Times New Roman" charset="0"/>
                <a:cs typeface="Arial" charset="0"/>
              </a:rPr>
              <a:t>dT</a:t>
            </a:r>
            <a:r>
              <a:rPr lang="en-US" dirty="0">
                <a:latin typeface="Times New Roman" charset="0"/>
                <a:cs typeface="Arial" charset="0"/>
              </a:rPr>
              <a:t>/</a:t>
            </a:r>
            <a:r>
              <a:rPr lang="en-US" dirty="0" err="1">
                <a:latin typeface="Times New Roman" charset="0"/>
                <a:cs typeface="Arial" charset="0"/>
              </a:rPr>
              <a:t>dt</a:t>
            </a:r>
            <a:r>
              <a:rPr lang="en-US" dirty="0">
                <a:latin typeface="Times New Roman" charset="0"/>
                <a:cs typeface="Arial" charset="0"/>
              </a:rPr>
              <a:t> = P</a:t>
            </a:r>
            <a:r>
              <a:rPr lang="en-US" baseline="-25000" dirty="0">
                <a:latin typeface="Times New Roman" charset="0"/>
                <a:cs typeface="Arial" charset="0"/>
              </a:rPr>
              <a:t>PHOT </a:t>
            </a:r>
            <a:r>
              <a:rPr lang="en-US" dirty="0">
                <a:latin typeface="Times New Roman" charset="0"/>
                <a:cs typeface="Arial" charset="0"/>
              </a:rPr>
              <a:t>+ P</a:t>
            </a:r>
            <a:r>
              <a:rPr lang="en-US" baseline="-25000" dirty="0">
                <a:latin typeface="Times New Roman" charset="0"/>
                <a:cs typeface="Arial" charset="0"/>
              </a:rPr>
              <a:t>JOULES </a:t>
            </a:r>
            <a:r>
              <a:rPr lang="en-US" dirty="0">
                <a:latin typeface="Times New Roman" charset="0"/>
                <a:cs typeface="Arial" charset="0"/>
              </a:rPr>
              <a:t>– </a:t>
            </a:r>
            <a:r>
              <a:rPr lang="en-US" dirty="0" err="1">
                <a:latin typeface="Times New Roman" charset="0"/>
                <a:cs typeface="Arial" charset="0"/>
              </a:rPr>
              <a:t>G</a:t>
            </a:r>
            <a:r>
              <a:rPr lang="en-US" baseline="-25000" dirty="0" err="1">
                <a:latin typeface="Times New Roman" charset="0"/>
                <a:cs typeface="Arial" charset="0"/>
              </a:rPr>
              <a:t>th</a:t>
            </a:r>
            <a:r>
              <a:rPr lang="en-US" baseline="-25000" dirty="0">
                <a:latin typeface="Times New Roman" charset="0"/>
                <a:cs typeface="Arial" charset="0"/>
              </a:rPr>
              <a:t> </a:t>
            </a:r>
            <a:r>
              <a:rPr lang="en-US" dirty="0">
                <a:latin typeface="Times New Roman" charset="0"/>
                <a:cs typeface="Arial" charset="0"/>
              </a:rPr>
              <a:t>(T-T</a:t>
            </a:r>
            <a:r>
              <a:rPr lang="en-US" baseline="-25000" dirty="0">
                <a:latin typeface="Times New Roman" charset="0"/>
                <a:cs typeface="Arial" charset="0"/>
              </a:rPr>
              <a:t>0</a:t>
            </a:r>
            <a:r>
              <a:rPr lang="en-US" dirty="0">
                <a:latin typeface="Times New Roman" charset="0"/>
                <a:cs typeface="Arial" charset="0"/>
              </a:rPr>
              <a:t>)</a:t>
            </a:r>
            <a:endParaRPr lang="en-US" dirty="0">
              <a:latin typeface="Times New Roman" charset="0"/>
              <a:sym typeface="Symbo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74699" y="3751918"/>
            <a:ext cx="39745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>
              <a:buFont typeface="Symbol" charset="0"/>
              <a:buChar char="d"/>
            </a:pPr>
            <a:r>
              <a:rPr lang="en-US" sz="2000" b="0" dirty="0">
                <a:latin typeface="Times New Roman" charset="0"/>
                <a:cs typeface="Arial" charset="0"/>
                <a:sym typeface="Symbol" charset="0"/>
              </a:rPr>
              <a:t>T = Q/</a:t>
            </a:r>
            <a:r>
              <a:rPr lang="en-US" sz="2000" b="0" dirty="0" err="1">
                <a:latin typeface="Times New Roman" charset="0"/>
                <a:cs typeface="Arial" charset="0"/>
                <a:sym typeface="Symbol" charset="0"/>
              </a:rPr>
              <a:t>C</a:t>
            </a:r>
            <a:r>
              <a:rPr lang="en-US" sz="2000" b="0" baseline="-25000" dirty="0" err="1">
                <a:latin typeface="Times New Roman" charset="0"/>
                <a:cs typeface="Arial" charset="0"/>
                <a:sym typeface="Symbol" charset="0"/>
              </a:rPr>
              <a:t>th</a:t>
            </a:r>
            <a:r>
              <a:rPr lang="en-US" sz="2000" b="0" baseline="-25000" dirty="0">
                <a:latin typeface="Times New Roman" charset="0"/>
                <a:cs typeface="Arial" charset="0"/>
                <a:sym typeface="Symbol" charset="0"/>
              </a:rPr>
              <a:t>    </a:t>
            </a:r>
            <a:r>
              <a:rPr lang="en-US" sz="2000" b="0" dirty="0">
                <a:latin typeface="Times New Roman" charset="0"/>
                <a:cs typeface="Arial" charset="0"/>
              </a:rPr>
              <a:t>,  </a:t>
            </a:r>
            <a:r>
              <a:rPr lang="en-US" sz="2000" b="0" dirty="0" err="1">
                <a:latin typeface="Times New Roman" charset="0"/>
                <a:cs typeface="Arial" charset="0"/>
              </a:rPr>
              <a:t>C</a:t>
            </a:r>
            <a:r>
              <a:rPr lang="en-US" sz="2000" b="0" baseline="-25000" dirty="0" err="1">
                <a:latin typeface="Times New Roman" charset="0"/>
                <a:cs typeface="Arial" charset="0"/>
              </a:rPr>
              <a:t>th</a:t>
            </a:r>
            <a:r>
              <a:rPr lang="en-US" sz="2000" b="0" dirty="0">
                <a:latin typeface="Times New Roman" charset="0"/>
                <a:cs typeface="Arial" charset="0"/>
                <a:sym typeface="Symbol" charset="0"/>
              </a:rPr>
              <a:t> m x T</a:t>
            </a:r>
            <a:r>
              <a:rPr lang="en-US" sz="2000" b="0" baseline="30000" dirty="0">
                <a:latin typeface="Times New Roman" charset="0"/>
                <a:cs typeface="Arial" charset="0"/>
                <a:sym typeface="Symbol" charset="0"/>
              </a:rPr>
              <a:t>3</a:t>
            </a:r>
            <a:r>
              <a:rPr lang="en-US" b="0" dirty="0">
                <a:latin typeface="Times New Roman" charset="0"/>
                <a:cs typeface="Arial" charset="0"/>
                <a:sym typeface="Symbol" charset="0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69662" y="1352199"/>
            <a:ext cx="374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53735"/>
                </a:solidFill>
                <a:latin typeface="Times New Roman"/>
                <a:cs typeface="Times New Roman"/>
              </a:rPr>
              <a:t>G</a:t>
            </a: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oing to deep in the physics, e.g. :</a:t>
            </a:r>
            <a:endParaRPr lang="en-US" sz="2000" dirty="0">
              <a:solidFill>
                <a:srgbClr val="953735"/>
              </a:solidFill>
              <a:latin typeface="Times New Roman"/>
              <a:cs typeface="Times New Roman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8600" y="5400503"/>
            <a:ext cx="9358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the end, in the pipeline, </a:t>
            </a:r>
            <a:r>
              <a:rPr lang="fr-FR" dirty="0" err="1" smtClean="0"/>
              <a:t>only</a:t>
            </a:r>
            <a:r>
              <a:rPr lang="fr-FR" dirty="0" smtClean="0"/>
              <a:t> a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 </a:t>
            </a:r>
          </a:p>
          <a:p>
            <a:r>
              <a:rPr lang="fr-FR" dirty="0" err="1">
                <a:sym typeface="Wingdings"/>
              </a:rPr>
              <a:t>w</a:t>
            </a:r>
            <a:r>
              <a:rPr lang="fr-FR" dirty="0" err="1" smtClean="0">
                <a:sym typeface="Wingdings"/>
              </a:rPr>
              <a:t>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should</a:t>
            </a:r>
            <a:r>
              <a:rPr lang="fr-FR" dirty="0" smtClean="0">
                <a:sym typeface="Wingdings"/>
              </a:rPr>
              <a:t> have </a:t>
            </a:r>
            <a:r>
              <a:rPr lang="fr-FR" dirty="0" err="1" smtClean="0">
                <a:sym typeface="Wingdings"/>
              </a:rPr>
              <a:t>started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with</a:t>
            </a:r>
            <a:r>
              <a:rPr lang="fr-FR" dirty="0" smtClean="0">
                <a:sym typeface="Wingdings"/>
              </a:rPr>
              <a:t> a </a:t>
            </a:r>
            <a:r>
              <a:rPr lang="fr-FR" dirty="0" err="1" smtClean="0">
                <a:sym typeface="Wingdings"/>
              </a:rPr>
              <a:t>response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curve</a:t>
            </a:r>
            <a:r>
              <a:rPr lang="fr-FR" dirty="0" smtClean="0">
                <a:sym typeface="Wingdings"/>
              </a:rPr>
              <a:t>,</a:t>
            </a:r>
          </a:p>
          <a:p>
            <a:r>
              <a:rPr lang="fr-FR" dirty="0" err="1" smtClean="0">
                <a:sym typeface="Wingdings"/>
              </a:rPr>
              <a:t>then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add</a:t>
            </a:r>
            <a:r>
              <a:rPr lang="fr-FR" dirty="0" smtClean="0">
                <a:sym typeface="Wingdings"/>
              </a:rPr>
              <a:t> a full model </a:t>
            </a:r>
            <a:r>
              <a:rPr lang="fr-FR" dirty="0" err="1" smtClean="0">
                <a:sym typeface="Wingdings"/>
              </a:rPr>
              <a:t>when</a:t>
            </a:r>
            <a:r>
              <a:rPr lang="fr-FR" dirty="0" smtClean="0">
                <a:sym typeface="Wingdings"/>
              </a:rPr>
              <a:t> the </a:t>
            </a:r>
            <a:r>
              <a:rPr lang="fr-FR" dirty="0" err="1" smtClean="0">
                <a:sym typeface="Wingdings"/>
              </a:rPr>
              <a:t>other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problems</a:t>
            </a:r>
            <a:r>
              <a:rPr lang="fr-FR" dirty="0" smtClean="0">
                <a:sym typeface="Wingdings"/>
              </a:rPr>
              <a:t> are </a:t>
            </a:r>
            <a:r>
              <a:rPr lang="fr-FR" dirty="0" err="1" smtClean="0">
                <a:sym typeface="Wingdings"/>
              </a:rPr>
              <a:t>solved</a:t>
            </a:r>
            <a:r>
              <a:rPr lang="fr-FR" dirty="0" smtClean="0">
                <a:sym typeface="Wingdings"/>
              </a:rPr>
              <a:t> (</a:t>
            </a:r>
            <a:r>
              <a:rPr lang="fr-FR" dirty="0" err="1" smtClean="0">
                <a:sym typeface="Wingdings"/>
              </a:rPr>
              <a:t>easy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with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object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programming</a:t>
            </a:r>
            <a:r>
              <a:rPr lang="fr-FR" dirty="0" smtClean="0">
                <a:sym typeface="Wingdings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30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9079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In 2009 some </a:t>
            </a: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u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sers don’t want java : simulator simplified, rewritten in IDL.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YAPS uses pipeline calibration files, works only for the scan mode, and uses a background extracted from real data. Pointing was more realist. About 5 persons 2 months, used for COSMO survey.</a:t>
            </a:r>
            <a:endParaRPr lang="en-US" sz="1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13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 descr="swing1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31" y="2168769"/>
            <a:ext cx="3138594" cy="3919560"/>
          </a:xfrm>
          <a:prstGeom prst="rect">
            <a:avLst/>
          </a:prstGeom>
        </p:spPr>
      </p:pic>
      <p:pic>
        <p:nvPicPr>
          <p:cNvPr id="10" name="Image 9" descr="William_Hersch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4" y="2333170"/>
            <a:ext cx="3099968" cy="404508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052582" y="6317836"/>
            <a:ext cx="298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Pacs Simulator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21652" y="6466248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astronomer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32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28469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We should have started with this, but pipeline did not exist, and scan mode was not unique.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953735"/>
                </a:solidFill>
                <a:latin typeface="Times New Roman"/>
                <a:cs typeface="Times New Roman"/>
              </a:rPr>
              <a:t>Conclusion: a failure.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No more than 3 users!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http: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/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/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herschel.esac.esa.int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/</a:t>
            </a:r>
            <a:r>
              <a:rPr lang="en-US" dirty="0" err="1">
                <a:solidFill>
                  <a:srgbClr val="17375E"/>
                </a:solidFill>
                <a:latin typeface="Times New Roman"/>
                <a:cs typeface="Times New Roman"/>
              </a:rPr>
              <a:t>twiki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/bin/view/</a:t>
            </a:r>
            <a:r>
              <a:rPr lang="en-US" dirty="0" err="1">
                <a:solidFill>
                  <a:srgbClr val="17375E"/>
                </a:solidFill>
                <a:latin typeface="Times New Roman"/>
                <a:cs typeface="Times New Roman"/>
              </a:rPr>
              <a:t>Pacs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/</a:t>
            </a:r>
            <a:r>
              <a:rPr lang="en-US" dirty="0" err="1">
                <a:solidFill>
                  <a:srgbClr val="17375E"/>
                </a:solidFill>
                <a:latin typeface="Times New Roman"/>
                <a:cs typeface="Times New Roman"/>
              </a:rPr>
              <a:t>PacsSimulator</a:t>
            </a:r>
            <a:endParaRPr lang="en-US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Used to check the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psf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spread during a scan with time: 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hlinkClick r:id="rId4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14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378788" y="3603445"/>
            <a:ext cx="6153150" cy="1408113"/>
            <a:chOff x="1191" y="3158"/>
            <a:chExt cx="3876" cy="887"/>
          </a:xfrm>
        </p:grpSpPr>
        <p:pic>
          <p:nvPicPr>
            <p:cNvPr id="11" name="Picture 6" descr="imagettes_withcompr_Blue_40ms_0_10_20_60arcse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3" b="11513"/>
            <a:stretch>
              <a:fillRect/>
            </a:stretch>
          </p:blipFill>
          <p:spPr bwMode="auto">
            <a:xfrm>
              <a:off x="1247" y="3158"/>
              <a:ext cx="382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719" y="3811"/>
              <a:ext cx="0" cy="9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kern="120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2659" y="3805"/>
              <a:ext cx="0" cy="9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kern="120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3624" y="3805"/>
              <a:ext cx="0" cy="9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kern="1200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4576" y="3808"/>
              <a:ext cx="0" cy="9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kern="120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571" y="3872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 kern="1200"/>
                <a:t>0 ’’/s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472" y="3872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 kern="1200"/>
                <a:t>10 ’’/s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439" y="3872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 kern="1200"/>
                <a:t>20 ’’/s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401" y="3872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 kern="1200"/>
                <a:t>60 ’’/s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1191" y="3866"/>
              <a:ext cx="4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 kern="1200"/>
                <a:t>Vscan = 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08271" y="5329337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Only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Times New Roman"/>
              </a:rPr>
              <a:t>t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wo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modules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re-used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by the pipeline: </a:t>
            </a:r>
          </a:p>
          <a:p>
            <a:r>
              <a:rPr lang="fr-FR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computing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the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coordinates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of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each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corner of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each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bolometer</a:t>
            </a:r>
            <a:endParaRPr lang="fr-FR" dirty="0" smtClean="0">
              <a:solidFill>
                <a:schemeClr val="tx2"/>
              </a:solidFill>
              <a:latin typeface="Times New Roman"/>
            </a:endParaRPr>
          </a:p>
          <a:p>
            <a:r>
              <a:rPr lang="fr-FR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making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a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crude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map</a:t>
            </a:r>
            <a:endParaRPr lang="fr-FR" dirty="0" smtClean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29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15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600" y="1418144"/>
            <a:ext cx="9071714" cy="5616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953735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953735"/>
                </a:solidFill>
                <a:latin typeface="Times New Roman"/>
                <a:cs typeface="Times New Roman"/>
              </a:rPr>
              <a:t>oo complicate:</a:t>
            </a:r>
            <a:endParaRPr lang="fr-FR" dirty="0" smtClean="0">
              <a:solidFill>
                <a:schemeClr val="tx2"/>
              </a:solidFill>
              <a:latin typeface="Times New Roman"/>
            </a:endParaRPr>
          </a:p>
          <a:p>
            <a:r>
              <a:rPr lang="fr-FR" dirty="0" err="1">
                <a:solidFill>
                  <a:schemeClr val="tx2"/>
                </a:solidFill>
                <a:latin typeface="Times New Roman"/>
              </a:rPr>
              <a:t>G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oing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in all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details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: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electronic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delays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, chopper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mirror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kinematics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,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bolometer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physics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, etc..</a:t>
            </a:r>
          </a:p>
          <a:p>
            <a:endParaRPr lang="en-US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953735"/>
                </a:solidFill>
                <a:latin typeface="Times New Roman"/>
                <a:cs typeface="Times New Roman"/>
              </a:rPr>
              <a:t>No link with the Pipeline</a:t>
            </a:r>
            <a:endParaRPr lang="fr-FR" dirty="0" smtClean="0">
              <a:solidFill>
                <a:schemeClr val="tx2"/>
              </a:solidFill>
              <a:latin typeface="Times New Roman"/>
            </a:endParaRPr>
          </a:p>
          <a:p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Too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early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>
                <a:solidFill>
                  <a:schemeClr val="tx2"/>
                </a:solidFill>
                <a:latin typeface="Times New Roman"/>
              </a:rPr>
              <a:t>f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irst the pipeline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did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not exits,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then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it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was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not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documented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and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closed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</a:rPr>
              <a:t>Simulator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is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about 4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megabytes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(sources, classes and input files),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needs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600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megabytes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of RAM</a:t>
            </a: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</a:rPr>
              <a:t>Pipeline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is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about 10 </a:t>
            </a:r>
            <a:r>
              <a:rPr lang="fr-FR" dirty="0" err="1">
                <a:solidFill>
                  <a:schemeClr val="tx2"/>
                </a:solidFill>
                <a:latin typeface="Times New Roman"/>
              </a:rPr>
              <a:t>g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igabytes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and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needs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4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gigabytes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of RAM. </a:t>
            </a:r>
          </a:p>
          <a:p>
            <a:r>
              <a:rPr lang="fr-FR" dirty="0">
                <a:solidFill>
                  <a:schemeClr val="tx2"/>
                </a:solidFill>
                <a:latin typeface="Times New Roman"/>
              </a:rPr>
              <a:t>W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arning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from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the simulator team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ignored</a:t>
            </a:r>
            <a:r>
              <a:rPr lang="fr-FR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by pipeline manager.</a:t>
            </a: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</a:rPr>
              <a:t>Solution : shift man power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from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simulator to pipeline (but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politics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953735"/>
                </a:solidFill>
                <a:latin typeface="Times New Roman"/>
                <a:cs typeface="Times New Roman"/>
              </a:rPr>
              <a:t>Not enough users interaction</a:t>
            </a:r>
            <a:endParaRPr lang="fr-FR" dirty="0">
              <a:solidFill>
                <a:schemeClr val="tx2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 smtClean="0">
                <a:solidFill>
                  <a:schemeClr val="tx2"/>
                </a:solidFill>
                <a:latin typeface="Times New Roman"/>
              </a:rPr>
              <a:t>An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example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: the first simulator output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was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not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welcomed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by the user,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because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it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was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noise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dominated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.  </a:t>
            </a:r>
          </a:p>
          <a:p>
            <a:r>
              <a:rPr lang="fr-FR" dirty="0">
                <a:solidFill>
                  <a:schemeClr val="tx2"/>
                </a:solidFill>
                <a:latin typeface="Times New Roman"/>
              </a:rPr>
              <a:t>B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ut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this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always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the case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with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raw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data in IR (background = 1000*signal)</a:t>
            </a: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</a:rPr>
              <a:t>You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can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not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reduce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the data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with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a non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</a:rPr>
              <a:t>existing</a:t>
            </a:r>
            <a:r>
              <a:rPr lang="fr-FR" dirty="0" smtClean="0">
                <a:solidFill>
                  <a:schemeClr val="tx2"/>
                </a:solidFill>
                <a:latin typeface="Times New Roman"/>
              </a:rPr>
              <a:t> pipeline</a:t>
            </a:r>
          </a:p>
          <a:p>
            <a:pPr marL="285750" indent="-285750">
              <a:buFont typeface="Wingdings" charset="0"/>
              <a:buChar char="è"/>
            </a:pP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Add</a:t>
            </a:r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 control,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artificial</a:t>
            </a:r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 magnification of the source  and/or 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bacgrkound</a:t>
            </a:r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can</a:t>
            </a:r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be</a:t>
            </a:r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 put to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zero</a:t>
            </a:r>
            <a:endParaRPr lang="fr-FR" dirty="0" smtClean="0">
              <a:solidFill>
                <a:schemeClr val="tx2"/>
              </a:solidFill>
              <a:latin typeface="Times New Roman"/>
              <a:sym typeface="Wingdings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(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also</a:t>
            </a:r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usefull</a:t>
            </a:r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 for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sym typeface="Wingdings"/>
              </a:rPr>
              <a:t>debuggging</a:t>
            </a:r>
            <a:r>
              <a:rPr lang="fr-FR" dirty="0" smtClean="0">
                <a:solidFill>
                  <a:schemeClr val="tx2"/>
                </a:solidFill>
                <a:latin typeface="Times New Roman"/>
                <a:sym typeface="Wingdings"/>
              </a:rPr>
              <a:t>)</a:t>
            </a:r>
            <a:endParaRPr lang="fr-FR" dirty="0" smtClean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618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Spire 16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472" y="1603433"/>
            <a:ext cx="883790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Spire is another instrument of the Herschel observatory, see Bruce </a:t>
            </a:r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Sibthorpe</a:t>
            </a:r>
            <a:r>
              <a:rPr lang="en-US" sz="2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 presentation.</a:t>
            </a:r>
            <a:endParaRPr lang="en-US" sz="2000" dirty="0" smtClean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Goal : Pipeline Test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Very crude simulator for testing the pipeline for chopping/nodding modes.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Done by two persons during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weeks in java/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jython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, possible by re-using part of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pacs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simulator and by our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knwoledge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of spire instrument.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Cloning: Start from a real observation, replace the bad chopper motion by the correct one, compute the position and the flux of the sources: we avoid to compute all the ancillary flags.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953735"/>
                </a:solidFill>
                <a:latin typeface="Times New Roman"/>
                <a:cs typeface="Times New Roman"/>
              </a:rPr>
              <a:t>Success: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Used until we have real data.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98793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Mirim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17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0039" y="1286201"/>
            <a:ext cx="792972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MIRIM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the imager of the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Mid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Infrared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Instrument (MIRI), </a:t>
            </a:r>
            <a:endParaRPr lang="fr-FR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one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of the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three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scientific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instruments on the James Webb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Space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Telescope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(JWST). </a:t>
            </a:r>
            <a:endParaRPr lang="fr-FR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MIRIM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will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provide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imaging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between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5.6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μm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and 25.5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μm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</a:t>
            </a:r>
            <a:endParaRPr lang="fr-FR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low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resolution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spectroscopy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(LRS)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between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5 and 10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μm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</a:t>
            </a:r>
            <a:endParaRPr lang="fr-FR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and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coronagraphy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at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10.65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μm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11.4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μm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15.5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μm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and 23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μm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</a:t>
            </a:r>
          </a:p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See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Steven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Beark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Owen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Littlejohns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3288819"/>
            <a:ext cx="7596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latin typeface="Times New Roman"/>
              </a:rPr>
              <a:t>Goal : </a:t>
            </a:r>
            <a:r>
              <a:rPr lang="fr-FR" sz="2000" dirty="0" err="1" smtClean="0">
                <a:solidFill>
                  <a:srgbClr val="FF6600"/>
                </a:solidFill>
                <a:latin typeface="Times New Roman"/>
              </a:rPr>
              <a:t>write</a:t>
            </a:r>
            <a:r>
              <a:rPr lang="fr-FR" sz="2000" dirty="0" smtClean="0">
                <a:solidFill>
                  <a:srgbClr val="FF6600"/>
                </a:solidFill>
                <a:latin typeface="Times New Roman"/>
              </a:rPr>
              <a:t> a simulator for MIRIM.</a:t>
            </a:r>
          </a:p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Starting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point : a simulator for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coronograph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written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by an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astronomer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in IDL 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for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its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own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usage.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176208"/>
            <a:ext cx="87042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Problem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: the program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contains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hard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coded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parameters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: </a:t>
            </a:r>
          </a:p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need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to rewrite the code to change the position/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number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of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planets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!, 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no documentation, and no experts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avalaible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(deadline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ahead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!),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Solution: all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parameters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in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two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files:One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for the user, one for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developper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In the one for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developper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telescope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diameter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(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usefull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for RAL calibration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campaign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)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The code for imager and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spectrometer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can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not use the routines of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corono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</a:t>
            </a:r>
          </a:p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too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dedicated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  <a:sym typeface="Wingdings"/>
              </a:rPr>
              <a:t>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sym typeface="Wingdings"/>
              </a:rPr>
              <a:t>separated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  <a:sym typeface="Wingdings"/>
              </a:rPr>
              <a:t> modules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615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Mirim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 18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852" y="1520750"/>
            <a:ext cx="604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Frankestein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code : patchwork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no use of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commonality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852" y="2423174"/>
            <a:ext cx="7134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Solution: 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A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nalysis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of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problem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(UML), 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W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rite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the code in python.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So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this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simulator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can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be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included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with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Steven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Beard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modules, and the future pipeline.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Should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have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started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there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the quick and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dirty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solution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costs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time !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Prototype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with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TAMASIS (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see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Pierre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Chanial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 Talk):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done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in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half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a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day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2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persons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 It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at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least 10 times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quicker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and 10 times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lighter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It uses standard components of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Tamasis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which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are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highly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optimised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 has an python interface.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First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r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ejected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by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project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manager (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keep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existing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code)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pic>
        <p:nvPicPr>
          <p:cNvPr id="8" name="Image 2" descr="220px-Frankenstein's_monster_(Boris_Karloff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2195" y="990600"/>
            <a:ext cx="1589145" cy="19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26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0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Introduction 1</a:t>
            </a: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38" y="1263650"/>
            <a:ext cx="9047162" cy="5232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/>
                <a:cs typeface="Times New Roman"/>
              </a:rPr>
              <a:t>I work in cea </a:t>
            </a:r>
            <a:r>
              <a:rPr lang="en-US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saclay</a:t>
            </a:r>
            <a:r>
              <a:rPr lang="en-US" dirty="0" smtClean="0">
                <a:solidFill>
                  <a:schemeClr val="tx2"/>
                </a:solidFill>
                <a:latin typeface="Times New Roman"/>
                <a:cs typeface="Times New Roman"/>
              </a:rPr>
              <a:t> for space missions since 1991.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Lessons (hardly) learned from experience:</a:t>
            </a:r>
            <a:endParaRPr lang="en-US" sz="2000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What is never said…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1997-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2011: fourteen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years of mistakes summed up in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talk: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4 different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simulators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xmm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pacs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, spire,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mirim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4 different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languages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(C++, Java,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Jython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, IDL)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From small projects (2 men-month) to mean projects (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30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men year)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The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most important thing for a simulator is to be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used.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The key for this is to have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users !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Fine prints</a:t>
            </a:r>
            <a:endParaRPr lang="en-US" sz="900" i="1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Disclaimer: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Opinions expressed here are mine, mistakes are mine, and numbers are approximate, 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namers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are not quoted.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interface 19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619" y="5466100"/>
            <a:ext cx="64026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!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431343"/>
            <a:ext cx="443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of a configuration/</a:t>
            </a:r>
            <a:r>
              <a:rPr lang="fr-FR" dirty="0" err="1" smtClean="0"/>
              <a:t>properties</a:t>
            </a:r>
            <a:r>
              <a:rPr lang="fr-FR" dirty="0" smtClean="0"/>
              <a:t> file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604" y="2097532"/>
            <a:ext cx="719794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Times New Roman"/>
              </a:rPr>
              <a:t># GENERAL PROPERTIES FOR SIMULATOR #######################################</a:t>
            </a:r>
          </a:p>
          <a:p>
            <a:r>
              <a:rPr lang="fr-FR" sz="1400" i="1" dirty="0">
                <a:latin typeface="Times New Roman"/>
              </a:rPr>
              <a:t># $Id: </a:t>
            </a:r>
            <a:r>
              <a:rPr lang="fr-FR" sz="1400" i="1" dirty="0" err="1">
                <a:latin typeface="Times New Roman"/>
              </a:rPr>
              <a:t>simulator.props,v</a:t>
            </a:r>
            <a:r>
              <a:rPr lang="fr-FR" sz="1400" i="1" dirty="0">
                <a:latin typeface="Times New Roman"/>
              </a:rPr>
              <a:t> 1.27 2008/09/23 13:51:08 </a:t>
            </a:r>
            <a:r>
              <a:rPr lang="fr-FR" sz="1400" i="1" dirty="0" err="1">
                <a:latin typeface="Times New Roman"/>
              </a:rPr>
              <a:t>rgspire</a:t>
            </a:r>
            <a:r>
              <a:rPr lang="fr-FR" sz="1400" i="1" dirty="0">
                <a:latin typeface="Times New Roman"/>
              </a:rPr>
              <a:t> </a:t>
            </a:r>
            <a:r>
              <a:rPr lang="fr-FR" sz="1400" i="1" dirty="0" err="1">
                <a:latin typeface="Times New Roman"/>
              </a:rPr>
              <a:t>Exp</a:t>
            </a:r>
            <a:r>
              <a:rPr lang="fr-FR" sz="1400" i="1" dirty="0">
                <a:latin typeface="Times New Roman"/>
              </a:rPr>
              <a:t> $</a:t>
            </a:r>
          </a:p>
          <a:p>
            <a:r>
              <a:rPr lang="fr-FR" sz="1400" i="1" dirty="0">
                <a:latin typeface="Times New Roman"/>
              </a:rPr>
              <a:t>#</a:t>
            </a:r>
          </a:p>
          <a:p>
            <a:r>
              <a:rPr lang="fr-FR" sz="1400" i="1" dirty="0">
                <a:latin typeface="Times New Roman"/>
              </a:rPr>
              <a:t>#  </a:t>
            </a:r>
            <a:r>
              <a:rPr lang="fr-FR" sz="1400" i="1" dirty="0" err="1">
                <a:latin typeface="Times New Roman"/>
              </a:rPr>
              <a:t>modified</a:t>
            </a:r>
            <a:r>
              <a:rPr lang="fr-FR" sz="1400" i="1" dirty="0">
                <a:latin typeface="Times New Roman"/>
              </a:rPr>
              <a:t> by hand May 26th 2009 by </a:t>
            </a:r>
            <a:r>
              <a:rPr lang="fr-FR" sz="1400" i="1" dirty="0" err="1">
                <a:latin typeface="Times New Roman"/>
              </a:rPr>
              <a:t>Rene</a:t>
            </a:r>
            <a:r>
              <a:rPr lang="fr-FR" sz="1400" i="1" dirty="0">
                <a:latin typeface="Times New Roman"/>
              </a:rPr>
              <a:t> </a:t>
            </a:r>
            <a:r>
              <a:rPr lang="fr-FR" sz="1400" i="1" dirty="0" err="1">
                <a:latin typeface="Times New Roman"/>
              </a:rPr>
              <a:t>gastaud</a:t>
            </a:r>
            <a:endParaRPr lang="fr-FR" sz="1400" i="1" dirty="0">
              <a:latin typeface="Times New Roman"/>
            </a:endParaRPr>
          </a:p>
          <a:p>
            <a:r>
              <a:rPr lang="fr-FR" sz="1400" i="1" dirty="0">
                <a:latin typeface="Times New Roman"/>
              </a:rPr>
              <a:t>#  for </a:t>
            </a:r>
            <a:r>
              <a:rPr lang="fr-FR" sz="1400" i="1" dirty="0" err="1">
                <a:latin typeface="Times New Roman"/>
              </a:rPr>
              <a:t>bolosim.jar</a:t>
            </a:r>
            <a:r>
              <a:rPr lang="fr-FR" sz="1400" i="1" dirty="0">
                <a:latin typeface="Times New Roman"/>
              </a:rPr>
              <a:t> version 1.38   </a:t>
            </a:r>
          </a:p>
          <a:p>
            <a:r>
              <a:rPr lang="fr-FR" sz="1400" i="1" dirty="0">
                <a:latin typeface="Times New Roman"/>
              </a:rPr>
              <a:t>#</a:t>
            </a:r>
          </a:p>
          <a:p>
            <a:r>
              <a:rPr lang="fr-FR" sz="1400" i="1" dirty="0">
                <a:latin typeface="Times New Roman"/>
              </a:rPr>
              <a:t># Copyright (c) 2008 Commissariat a l'Energie Atomique</a:t>
            </a:r>
          </a:p>
          <a:p>
            <a:r>
              <a:rPr lang="fr-FR" sz="1400" i="1" dirty="0">
                <a:latin typeface="Times New Roman"/>
              </a:rPr>
              <a:t>#</a:t>
            </a:r>
          </a:p>
          <a:p>
            <a:endParaRPr lang="fr-FR" sz="1400" i="1" dirty="0" smtClean="0">
              <a:latin typeface="Times New Roman"/>
            </a:endParaRPr>
          </a:p>
          <a:p>
            <a:r>
              <a:rPr lang="fr-FR" sz="1400" i="1" dirty="0">
                <a:latin typeface="Times New Roman"/>
              </a:rPr>
              <a:t># </a:t>
            </a:r>
            <a:r>
              <a:rPr lang="fr-FR" sz="1400" i="1" dirty="0" err="1">
                <a:latin typeface="Times New Roman"/>
              </a:rPr>
              <a:t>Pointing</a:t>
            </a:r>
            <a:r>
              <a:rPr lang="fr-FR" sz="1400" i="1" dirty="0">
                <a:latin typeface="Times New Roman"/>
              </a:rPr>
              <a:t> </a:t>
            </a:r>
            <a:r>
              <a:rPr lang="fr-FR" sz="1400" i="1" dirty="0" err="1">
                <a:latin typeface="Times New Roman"/>
              </a:rPr>
              <a:t>errors</a:t>
            </a:r>
            <a:endParaRPr lang="fr-FR" sz="1400" i="1" dirty="0">
              <a:latin typeface="Times New Roman"/>
            </a:endParaRPr>
          </a:p>
          <a:p>
            <a:r>
              <a:rPr lang="fr-FR" sz="1400" i="1" dirty="0">
                <a:latin typeface="Times New Roman"/>
              </a:rPr>
              <a:t># angle in </a:t>
            </a:r>
            <a:r>
              <a:rPr lang="fr-FR" sz="1400" i="1" dirty="0" err="1">
                <a:latin typeface="Times New Roman"/>
              </a:rPr>
              <a:t>arcseconds</a:t>
            </a:r>
            <a:r>
              <a:rPr lang="fr-FR" sz="1400" i="1" dirty="0">
                <a:latin typeface="Times New Roman"/>
              </a:rPr>
              <a:t> time in seconds</a:t>
            </a:r>
          </a:p>
          <a:p>
            <a:r>
              <a:rPr lang="fr-FR" sz="1400" i="1" dirty="0">
                <a:latin typeface="Times New Roman"/>
              </a:rPr>
              <a:t># 4 hertz</a:t>
            </a:r>
          </a:p>
          <a:p>
            <a:r>
              <a:rPr lang="fr-FR" sz="1400" i="1" dirty="0" err="1">
                <a:latin typeface="Times New Roman"/>
              </a:rPr>
              <a:t>Simulator.pointing.frequency</a:t>
            </a:r>
            <a:r>
              <a:rPr lang="fr-FR" sz="1400" i="1" dirty="0">
                <a:latin typeface="Times New Roman"/>
              </a:rPr>
              <a:t>=4.</a:t>
            </a:r>
          </a:p>
          <a:p>
            <a:r>
              <a:rPr lang="fr-FR" sz="1400" i="1" dirty="0">
                <a:latin typeface="Times New Roman"/>
              </a:rPr>
              <a:t># // 4 </a:t>
            </a:r>
            <a:r>
              <a:rPr lang="fr-FR" sz="1400" i="1" dirty="0" err="1">
                <a:latin typeface="Times New Roman"/>
              </a:rPr>
              <a:t>arcsecond</a:t>
            </a:r>
            <a:r>
              <a:rPr lang="fr-FR" sz="1400" i="1" dirty="0">
                <a:latin typeface="Times New Roman"/>
              </a:rPr>
              <a:t>/second/second</a:t>
            </a:r>
          </a:p>
          <a:p>
            <a:r>
              <a:rPr lang="fr-FR" sz="1400" i="1" dirty="0" err="1">
                <a:latin typeface="Times New Roman"/>
              </a:rPr>
              <a:t>Simulator.pointing.gamma</a:t>
            </a:r>
            <a:r>
              <a:rPr lang="fr-FR" sz="1400" i="1" dirty="0">
                <a:latin typeface="Times New Roman"/>
              </a:rPr>
              <a:t>=4</a:t>
            </a:r>
            <a:r>
              <a:rPr lang="fr-FR" sz="1400" i="1" dirty="0" smtClean="0">
                <a:latin typeface="Times New Roman"/>
              </a:rPr>
              <a:t>.</a:t>
            </a:r>
          </a:p>
          <a:p>
            <a:endParaRPr lang="fr-FR" sz="1400" i="1" dirty="0">
              <a:latin typeface="Times New Roman"/>
            </a:endParaRPr>
          </a:p>
          <a:p>
            <a:r>
              <a:rPr lang="fr-FR" sz="1400" i="1" dirty="0">
                <a:latin typeface="Times New Roman"/>
              </a:rPr>
              <a:t># Time constant for </a:t>
            </a:r>
            <a:r>
              <a:rPr lang="fr-FR" sz="1400" i="1" dirty="0" err="1">
                <a:latin typeface="Times New Roman"/>
              </a:rPr>
              <a:t>each</a:t>
            </a:r>
            <a:r>
              <a:rPr lang="fr-FR" sz="1400" i="1" dirty="0">
                <a:latin typeface="Times New Roman"/>
              </a:rPr>
              <a:t> pixel</a:t>
            </a:r>
          </a:p>
          <a:p>
            <a:r>
              <a:rPr lang="fr-FR" sz="1400" i="1" dirty="0" err="1">
                <a:latin typeface="Times New Roman"/>
              </a:rPr>
              <a:t>Simulator.PhotometerBlueTConstant</a:t>
            </a:r>
            <a:r>
              <a:rPr lang="fr-FR" sz="1400" i="1" dirty="0">
                <a:latin typeface="Times New Roman"/>
              </a:rPr>
              <a:t>=</a:t>
            </a:r>
            <a:r>
              <a:rPr lang="fr-FR" sz="1400" i="1" dirty="0" err="1">
                <a:latin typeface="Times New Roman"/>
              </a:rPr>
              <a:t>PhotBlueTimeConstant.fits</a:t>
            </a:r>
            <a:endParaRPr lang="fr-FR" sz="1400" i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79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interface 20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619" y="5466100"/>
            <a:ext cx="64026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!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431343"/>
            <a:ext cx="308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of an output </a:t>
            </a:r>
            <a:r>
              <a:rPr lang="fr-FR" dirty="0" err="1" smtClean="0"/>
              <a:t>fits</a:t>
            </a:r>
            <a:r>
              <a:rPr lang="fr-FR" dirty="0" smtClean="0"/>
              <a:t> file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604" y="2097532"/>
            <a:ext cx="55846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Times New Roman"/>
              </a:rPr>
              <a:t>HISTORY </a:t>
            </a:r>
            <a:r>
              <a:rPr lang="fr-FR" sz="1400" i="1" dirty="0" err="1">
                <a:latin typeface="Times New Roman"/>
              </a:rPr>
              <a:t>debug</a:t>
            </a:r>
            <a:r>
              <a:rPr lang="fr-FR" sz="1400" i="1" dirty="0">
                <a:latin typeface="Times New Roman"/>
              </a:rPr>
              <a:t>=false/ not </a:t>
            </a:r>
            <a:r>
              <a:rPr lang="fr-FR" sz="1400" i="1" dirty="0" err="1">
                <a:latin typeface="Times New Roman"/>
              </a:rPr>
              <a:t>given</a:t>
            </a:r>
            <a:r>
              <a:rPr lang="fr-FR" sz="1400" i="1" dirty="0">
                <a:latin typeface="Times New Roman"/>
              </a:rPr>
              <a:t> by the user, use default value</a:t>
            </a:r>
          </a:p>
          <a:p>
            <a:r>
              <a:rPr lang="fr-FR" sz="1400" i="1" dirty="0">
                <a:latin typeface="Times New Roman"/>
              </a:rPr>
              <a:t>HISTORY </a:t>
            </a:r>
            <a:r>
              <a:rPr lang="fr-FR" sz="1400" i="1" dirty="0" err="1">
                <a:latin typeface="Times New Roman"/>
              </a:rPr>
              <a:t>photometerQuick</a:t>
            </a:r>
            <a:r>
              <a:rPr lang="fr-FR" sz="1400" i="1" dirty="0">
                <a:latin typeface="Times New Roman"/>
              </a:rPr>
              <a:t>=false/ not </a:t>
            </a:r>
            <a:r>
              <a:rPr lang="fr-FR" sz="1400" i="1" dirty="0" err="1">
                <a:latin typeface="Times New Roman"/>
              </a:rPr>
              <a:t>given</a:t>
            </a:r>
            <a:r>
              <a:rPr lang="fr-FR" sz="1400" i="1" dirty="0">
                <a:latin typeface="Times New Roman"/>
              </a:rPr>
              <a:t> by the user, use default value</a:t>
            </a:r>
          </a:p>
          <a:p>
            <a:r>
              <a:rPr lang="fr-FR" sz="1400" i="1" dirty="0">
                <a:latin typeface="Times New Roman"/>
              </a:rPr>
              <a:t>HISTORY </a:t>
            </a:r>
            <a:r>
              <a:rPr lang="fr-FR" sz="1400" i="1" dirty="0" err="1">
                <a:latin typeface="Times New Roman"/>
              </a:rPr>
              <a:t>backgroundFlag</a:t>
            </a:r>
            <a:r>
              <a:rPr lang="fr-FR" sz="1400" i="1" dirty="0">
                <a:latin typeface="Times New Roman"/>
              </a:rPr>
              <a:t>=</a:t>
            </a:r>
            <a:r>
              <a:rPr lang="fr-FR" sz="1400" i="1" dirty="0" err="1">
                <a:latin typeface="Times New Roman"/>
              </a:rPr>
              <a:t>true</a:t>
            </a:r>
            <a:r>
              <a:rPr lang="fr-FR" sz="1400" i="1" dirty="0">
                <a:latin typeface="Times New Roman"/>
              </a:rPr>
              <a:t>/ </a:t>
            </a:r>
            <a:r>
              <a:rPr lang="fr-FR" sz="1400" i="1" dirty="0" err="1">
                <a:latin typeface="Times New Roman"/>
              </a:rPr>
              <a:t>given</a:t>
            </a:r>
            <a:r>
              <a:rPr lang="fr-FR" sz="1400" i="1" dirty="0">
                <a:latin typeface="Times New Roman"/>
              </a:rPr>
              <a:t> by the user</a:t>
            </a:r>
          </a:p>
          <a:p>
            <a:r>
              <a:rPr lang="fr-FR" sz="1400" i="1" dirty="0">
                <a:latin typeface="Times New Roman"/>
              </a:rPr>
              <a:t>HISTORY </a:t>
            </a:r>
            <a:r>
              <a:rPr lang="fr-FR" sz="1400" i="1" dirty="0" err="1">
                <a:latin typeface="Times New Roman"/>
              </a:rPr>
              <a:t>distoFlag</a:t>
            </a:r>
            <a:r>
              <a:rPr lang="fr-FR" sz="1400" i="1" dirty="0">
                <a:latin typeface="Times New Roman"/>
              </a:rPr>
              <a:t>=</a:t>
            </a:r>
            <a:r>
              <a:rPr lang="fr-FR" sz="1400" i="1" dirty="0" err="1">
                <a:latin typeface="Times New Roman"/>
              </a:rPr>
              <a:t>true</a:t>
            </a:r>
            <a:r>
              <a:rPr lang="fr-FR" sz="1400" i="1" dirty="0">
                <a:latin typeface="Times New Roman"/>
              </a:rPr>
              <a:t>/ </a:t>
            </a:r>
            <a:r>
              <a:rPr lang="fr-FR" sz="1400" i="1" dirty="0" err="1">
                <a:latin typeface="Times New Roman"/>
              </a:rPr>
              <a:t>given</a:t>
            </a:r>
            <a:r>
              <a:rPr lang="fr-FR" sz="1400" i="1" dirty="0">
                <a:latin typeface="Times New Roman"/>
              </a:rPr>
              <a:t> by the user</a:t>
            </a:r>
          </a:p>
          <a:p>
            <a:r>
              <a:rPr lang="fr-FR" sz="1400" i="1" dirty="0" smtClean="0">
                <a:latin typeface="Times New Roman"/>
              </a:rPr>
              <a:t>HISTORY </a:t>
            </a:r>
            <a:r>
              <a:rPr lang="fr-FR" sz="1400" i="1" dirty="0" err="1">
                <a:latin typeface="Times New Roman"/>
              </a:rPr>
              <a:t>NormalFactor</a:t>
            </a:r>
            <a:r>
              <a:rPr lang="fr-FR" sz="1400" i="1" dirty="0">
                <a:latin typeface="Times New Roman"/>
              </a:rPr>
              <a:t>=1000.0/ </a:t>
            </a:r>
            <a:r>
              <a:rPr lang="fr-FR" sz="1400" i="1" dirty="0" err="1">
                <a:latin typeface="Times New Roman"/>
              </a:rPr>
              <a:t>given</a:t>
            </a:r>
            <a:r>
              <a:rPr lang="fr-FR" sz="1400" i="1" dirty="0">
                <a:latin typeface="Times New Roman"/>
              </a:rPr>
              <a:t> by the user</a:t>
            </a:r>
          </a:p>
          <a:p>
            <a:r>
              <a:rPr lang="fr-FR" sz="1400" i="1" dirty="0">
                <a:latin typeface="Times New Roman"/>
              </a:rPr>
              <a:t>HISTORY </a:t>
            </a:r>
            <a:r>
              <a:rPr lang="fr-FR" sz="1400" i="1" dirty="0" err="1">
                <a:latin typeface="Times New Roman"/>
              </a:rPr>
              <a:t>oofNoiseFactor</a:t>
            </a:r>
            <a:r>
              <a:rPr lang="fr-FR" sz="1400" i="1" dirty="0">
                <a:latin typeface="Times New Roman"/>
              </a:rPr>
              <a:t>=1.0/ </a:t>
            </a:r>
            <a:r>
              <a:rPr lang="fr-FR" sz="1400" i="1" dirty="0" err="1">
                <a:latin typeface="Times New Roman"/>
              </a:rPr>
              <a:t>given</a:t>
            </a:r>
            <a:r>
              <a:rPr lang="fr-FR" sz="1400" i="1" dirty="0">
                <a:latin typeface="Times New Roman"/>
              </a:rPr>
              <a:t> by the user</a:t>
            </a:r>
          </a:p>
          <a:p>
            <a:r>
              <a:rPr lang="fr-FR" sz="1400" i="1" dirty="0">
                <a:latin typeface="Times New Roman"/>
              </a:rPr>
              <a:t>HISTORY Beta </a:t>
            </a:r>
            <a:r>
              <a:rPr lang="fr-FR" sz="1400" i="1" dirty="0" smtClean="0">
                <a:latin typeface="Times New Roman"/>
              </a:rPr>
              <a:t>1.39 / </a:t>
            </a:r>
            <a:r>
              <a:rPr lang="fr-FR" sz="1400" i="1" dirty="0" err="1" smtClean="0">
                <a:latin typeface="Times New Roman"/>
              </a:rPr>
              <a:t>parameter</a:t>
            </a:r>
            <a:r>
              <a:rPr lang="fr-FR" sz="1400" i="1" dirty="0" smtClean="0">
                <a:latin typeface="Times New Roman"/>
              </a:rPr>
              <a:t> of the </a:t>
            </a:r>
            <a:r>
              <a:rPr lang="fr-FR" sz="1400" i="1" dirty="0" err="1" smtClean="0">
                <a:latin typeface="Times New Roman"/>
              </a:rPr>
              <a:t>bolometer</a:t>
            </a:r>
            <a:endParaRPr lang="fr-FR" sz="1400" i="1" dirty="0">
              <a:latin typeface="Times New Roman"/>
            </a:endParaRPr>
          </a:p>
          <a:p>
            <a:r>
              <a:rPr lang="fr-FR" sz="1400" i="1" dirty="0">
                <a:latin typeface="Times New Roman"/>
              </a:rPr>
              <a:t>HISTORY </a:t>
            </a:r>
          </a:p>
          <a:p>
            <a:r>
              <a:rPr lang="fr-FR" sz="1400" i="1" dirty="0" err="1">
                <a:latin typeface="Times New Roman"/>
              </a:rPr>
              <a:t>BoloSimulatorScan</a:t>
            </a:r>
            <a:r>
              <a:rPr lang="fr-FR" sz="1400" i="1" dirty="0">
                <a:latin typeface="Times New Roman"/>
              </a:rPr>
              <a:t> $</a:t>
            </a:r>
            <a:r>
              <a:rPr lang="fr-FR" sz="1400" i="1" dirty="0" err="1">
                <a:latin typeface="Times New Roman"/>
              </a:rPr>
              <a:t>Revision</a:t>
            </a:r>
            <a:r>
              <a:rPr lang="fr-FR" sz="1400" i="1" dirty="0">
                <a:latin typeface="Times New Roman"/>
              </a:rPr>
              <a:t>: 1.5 $</a:t>
            </a:r>
          </a:p>
          <a:p>
            <a:r>
              <a:rPr lang="fr-FR" sz="1400" i="1" dirty="0">
                <a:latin typeface="Times New Roman"/>
              </a:rPr>
              <a:t> </a:t>
            </a:r>
            <a:r>
              <a:rPr lang="fr-FR" sz="1400" i="1" dirty="0" smtClean="0">
                <a:latin typeface="Times New Roman"/>
              </a:rPr>
              <a:t>User=Gastaud</a:t>
            </a:r>
          </a:p>
          <a:p>
            <a:r>
              <a:rPr lang="fr-FR" sz="1400" i="1" dirty="0" smtClean="0">
                <a:latin typeface="Times New Roman"/>
              </a:rPr>
              <a:t> Date=</a:t>
            </a:r>
            <a:r>
              <a:rPr lang="sv-SE" sz="1400" i="1" dirty="0">
                <a:latin typeface="Times New Roman"/>
              </a:rPr>
              <a:t>Mar 11 </a:t>
            </a:r>
            <a:r>
              <a:rPr lang="sv-SE" sz="1400" i="1" dirty="0" err="1">
                <a:latin typeface="Times New Roman"/>
              </a:rPr>
              <a:t>oct</a:t>
            </a:r>
            <a:r>
              <a:rPr lang="sv-SE" sz="1400" i="1" dirty="0">
                <a:latin typeface="Times New Roman"/>
              </a:rPr>
              <a:t> 2011 00:46:09 </a:t>
            </a:r>
            <a:r>
              <a:rPr lang="sv-SE" sz="1400" i="1" dirty="0" smtClean="0">
                <a:latin typeface="Times New Roman"/>
              </a:rPr>
              <a:t>CEST / </a:t>
            </a:r>
            <a:r>
              <a:rPr lang="sv-SE" sz="1400" i="1" dirty="0" err="1" smtClean="0">
                <a:latin typeface="Times New Roman"/>
              </a:rPr>
              <a:t>better</a:t>
            </a:r>
            <a:r>
              <a:rPr lang="sv-SE" sz="1400" i="1" dirty="0" smtClean="0">
                <a:latin typeface="Times New Roman"/>
              </a:rPr>
              <a:t> in </a:t>
            </a:r>
            <a:r>
              <a:rPr lang="sv-SE" sz="1400" i="1" smtClean="0">
                <a:latin typeface="Times New Roman"/>
              </a:rPr>
              <a:t>english</a:t>
            </a:r>
            <a:endParaRPr lang="sv-SE" sz="1400" i="1" dirty="0">
              <a:latin typeface="Times New Roman"/>
            </a:endParaRPr>
          </a:p>
          <a:p>
            <a:endParaRPr lang="fr-FR" sz="1400" i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251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Conclusion 21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713" y="1511897"/>
            <a:ext cx="6402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Users/astronomers</a:t>
            </a:r>
            <a:endParaRPr lang="en-US" sz="2000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Requirements  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check the ergonomics (naming convention)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interface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Instrument Specialist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G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ives the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behaviour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othe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instrument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 check that nothing has been forgotten 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Software </a:t>
            </a:r>
            <a:r>
              <a:rPr lang="en-US" sz="2000" dirty="0" err="1" smtClean="0">
                <a:solidFill>
                  <a:srgbClr val="953735"/>
                </a:solidFill>
                <a:latin typeface="Times New Roman"/>
                <a:cs typeface="Times New Roman"/>
              </a:rPr>
              <a:t>Developper</a:t>
            </a:r>
            <a:endParaRPr lang="en-US" sz="2000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Use as much as possible standard libraries (CFITSIO) 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Keep It Simple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and then Grow…</a:t>
            </a:r>
          </a:p>
          <a:p>
            <a:pPr lvl="1">
              <a:buFont typeface="Wingdings" charset="2"/>
              <a:buChar char="ü"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813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Conclusion 22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965" y="1328965"/>
            <a:ext cx="82886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 Language, Tools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Language selected by the user and not the project manager.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Control Configuration</a:t>
            </a:r>
            <a:endParaRPr lang="en-US" sz="1600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Documentation </a:t>
            </a:r>
          </a:p>
          <a:p>
            <a:pPr lvl="1">
              <a:buFont typeface="Wingdings" charset="2"/>
              <a:buChar char="ü"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953735"/>
                </a:solidFill>
                <a:latin typeface="Times New Roman"/>
                <a:cs typeface="Times New Roman"/>
              </a:rPr>
              <a:t> Spiral Development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Keep It Simple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 and then Grow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…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Start with 2 sheets of paper with the physics</a:t>
            </a:r>
            <a:endParaRPr lang="en-US" sz="1600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 module, unit 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test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812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Conclusion 23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971550"/>
            <a:ext cx="4292600" cy="3670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600" y="4761189"/>
            <a:ext cx="8109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Beware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this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is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for  good interaction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with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the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users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, 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should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be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stopped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at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a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reasonable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Stage  (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e.g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changing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upper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case in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lower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case,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should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have been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done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before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!)</a:t>
            </a:r>
          </a:p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See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Agile, etc…</a:t>
            </a:r>
          </a:p>
        </p:txBody>
      </p:sp>
    </p:spTree>
    <p:extLst>
      <p:ext uri="{BB962C8B-B14F-4D97-AF65-F5344CB8AC3E}">
        <p14:creationId xmlns:p14="http://schemas.microsoft.com/office/powerpoint/2010/main" val="126397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Conclusion 24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590" y="1457384"/>
            <a:ext cx="767500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Input Output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Simple </a:t>
            </a:r>
            <a:r>
              <a:rPr lang="en-US" sz="16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ascii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 input parameters file with control for each step (switch on/off and more)</a:t>
            </a:r>
            <a:endParaRPr lang="en-US" sz="16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>
                <a:solidFill>
                  <a:srgbClr val="00009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GUI 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: only if needed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  No hard coded variables (put them in a “hidden” file) </a:t>
            </a: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: 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this is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Beware </a:t>
            </a: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a simulator is as good as the parameters (instrument knowledge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)</a:t>
            </a:r>
            <a:endParaRPr lang="en-US" sz="1600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  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output in one fits file with history</a:t>
            </a:r>
          </a:p>
          <a:p>
            <a:pPr lvl="1">
              <a:buFont typeface="Wingdings" charset="2"/>
              <a:buChar char="ü"/>
            </a:pP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compatibility with pipeline: calibration files, simulator output must be the pipeline input</a:t>
            </a:r>
          </a:p>
          <a:p>
            <a:pPr lvl="1">
              <a:buFont typeface="Wingdings" charset="2"/>
              <a:buChar char="ü"/>
            </a:pP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possibility to blend with real data</a:t>
            </a:r>
          </a:p>
          <a:p>
            <a:pPr lvl="1">
              <a:buFont typeface="Wingdings" charset="2"/>
              <a:buChar char="ü"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88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Conclusion 25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590" y="1457384"/>
            <a:ext cx="767500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953735"/>
                </a:solidFill>
                <a:latin typeface="Times New Roman"/>
                <a:cs typeface="Times New Roman"/>
              </a:rPr>
              <a:t>Do Anything to Attract Users/astronomers</a:t>
            </a:r>
          </a:p>
          <a:p>
            <a:pPr lvl="1">
              <a:spcAft>
                <a:spcPts val="600"/>
              </a:spcAft>
            </a:pPr>
            <a:r>
              <a:rPr lang="en-US" sz="2400" dirty="0" err="1">
                <a:solidFill>
                  <a:srgbClr val="17375E"/>
                </a:solidFill>
                <a:latin typeface="Times New Roman"/>
                <a:cs typeface="Times New Roman"/>
              </a:rPr>
              <a:t>Advertisment</a:t>
            </a:r>
            <a:r>
              <a:rPr lang="en-US" sz="2400" dirty="0">
                <a:solidFill>
                  <a:srgbClr val="17375E"/>
                </a:solidFill>
                <a:latin typeface="Times New Roman"/>
                <a:cs typeface="Times New Roman"/>
              </a:rPr>
              <a:t> pays! </a:t>
            </a:r>
            <a:r>
              <a:rPr lang="en-US" sz="2400" dirty="0" err="1">
                <a:solidFill>
                  <a:srgbClr val="17375E"/>
                </a:solidFill>
                <a:latin typeface="Times New Roman"/>
                <a:cs typeface="Times New Roman"/>
              </a:rPr>
              <a:t>GitHub</a:t>
            </a:r>
            <a:r>
              <a:rPr lang="en-US" sz="24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(or </a:t>
            </a:r>
            <a:r>
              <a:rPr lang="en-US" sz="1600" dirty="0" err="1">
                <a:solidFill>
                  <a:srgbClr val="17375E"/>
                </a:solidFill>
                <a:latin typeface="Times New Roman"/>
                <a:cs typeface="Times New Roman"/>
              </a:rPr>
              <a:t>whateve</a:t>
            </a: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 works)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17375E"/>
                </a:solidFill>
                <a:latin typeface="Times New Roman"/>
                <a:cs typeface="Times New Roman"/>
              </a:rPr>
              <a:t>(and don’t believe that your code will be stolen, modified)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Post </a:t>
            </a:r>
            <a:r>
              <a:rPr lang="fr-FR" dirty="0" err="1"/>
              <a:t>Scriptum</a:t>
            </a:r>
            <a:r>
              <a:rPr lang="fr-FR" dirty="0"/>
              <a:t>:</a:t>
            </a:r>
          </a:p>
          <a:p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err="1"/>
              <a:t>word</a:t>
            </a:r>
            <a:r>
              <a:rPr lang="fr-FR" dirty="0"/>
              <a:t>, </a:t>
            </a:r>
          </a:p>
          <a:p>
            <a:r>
              <a:rPr lang="fr-FR" dirty="0"/>
              <a:t>I have </a:t>
            </a:r>
            <a:r>
              <a:rPr lang="fr-FR" dirty="0" err="1"/>
              <a:t>seen</a:t>
            </a:r>
            <a:r>
              <a:rPr lang="fr-FR" dirty="0"/>
              <a:t> </a:t>
            </a:r>
            <a:r>
              <a:rPr lang="fr-FR" dirty="0" err="1"/>
              <a:t>triplication</a:t>
            </a:r>
            <a:r>
              <a:rPr lang="fr-FR" dirty="0"/>
              <a:t> in the </a:t>
            </a:r>
            <a:r>
              <a:rPr lang="fr-FR" dirty="0" err="1"/>
              <a:t>industry</a:t>
            </a:r>
            <a:r>
              <a:rPr lang="fr-FR" dirty="0"/>
              <a:t>,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egoes</a:t>
            </a:r>
            <a:r>
              <a:rPr lang="fr-FR" dirty="0"/>
              <a:t> and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decisions</a:t>
            </a:r>
            <a:r>
              <a:rPr lang="fr-FR" dirty="0"/>
              <a:t>..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84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FF868-580F-4363-978A-F5551006DE6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8321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8300" y="2606675"/>
            <a:ext cx="36957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Mirim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 18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852" y="1520750"/>
            <a:ext cx="440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coronograph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output: </a:t>
            </a:r>
            <a:r>
              <a:rPr lang="fr-FR" smtClean="0">
                <a:solidFill>
                  <a:schemeClr val="tx2">
                    <a:lumMod val="75000"/>
                  </a:schemeClr>
                </a:solidFill>
              </a:rPr>
              <a:t>visibility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of a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planet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D:\pbouchet_D\MIRI\simulations\Test_F1140C_jitter_G0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32" y="1890082"/>
            <a:ext cx="7304344" cy="48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22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0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Learning from the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past 2</a:t>
            </a: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38" y="1263650"/>
            <a:ext cx="9047162" cy="470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953735"/>
                </a:solidFill>
                <a:latin typeface="Times New Roman"/>
                <a:cs typeface="Times New Roman"/>
              </a:rPr>
              <a:t>Learn from the past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Prague XVI century : the Golem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The problem: control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Only one command play/stop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ON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: write </a:t>
            </a:r>
            <a:r>
              <a:rPr lang="he-IL" dirty="0">
                <a:latin typeface="+mn-lt"/>
              </a:rPr>
              <a:t>אמת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OFF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erase the first letter (in the front)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Quite difficult when moving!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Program which runs </a:t>
            </a:r>
            <a:r>
              <a:rPr lang="en-US" dirty="0" err="1">
                <a:solidFill>
                  <a:srgbClr val="17375E"/>
                </a:solidFill>
                <a:latin typeface="Times New Roman"/>
                <a:cs typeface="Times New Roman"/>
              </a:rPr>
              <a:t>bersek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and freeze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keyboard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Turn off the computer …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7414" name="Image 1" descr="gole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38" y="1004888"/>
            <a:ext cx="3995737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88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8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953735"/>
                </a:solidFill>
                <a:latin typeface="Times New Roman"/>
                <a:cs typeface="Times New Roman"/>
              </a:rPr>
              <a:t>Learn from the past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Geneva XIX century : the </a:t>
            </a:r>
            <a:r>
              <a:rPr lang="en-US" dirty="0" err="1">
                <a:solidFill>
                  <a:srgbClr val="17375E"/>
                </a:solidFill>
                <a:latin typeface="Times New Roman"/>
                <a:cs typeface="Times New Roman"/>
              </a:rPr>
              <a:t>Frankeinstein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Creature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The problem: users (and creator) are afraid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Program patchwork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hlinkClick r:id="rId4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Learning from the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past 3</a:t>
            </a: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" name="Image 1" descr="frankeistein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22" y="1263650"/>
            <a:ext cx="3218418" cy="559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55245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 smtClean="0">
                <a:solidFill>
                  <a:srgbClr val="953735"/>
                </a:solidFill>
                <a:latin typeface="Times New Roman"/>
                <a:cs typeface="Times New Roman"/>
              </a:rPr>
              <a:t>Xmm</a:t>
            </a: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 – Newton: </a:t>
            </a:r>
            <a:r>
              <a:rPr lang="en-US" sz="2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space observatory for X ray,  launched </a:t>
            </a:r>
            <a:r>
              <a:rPr lang="en-US" sz="2000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december</a:t>
            </a:r>
            <a:r>
              <a:rPr lang="en-US" sz="2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 1999 , death 2012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3 x-ray camera EPIC</a:t>
            </a:r>
            <a:endParaRPr lang="en-US" sz="2000" dirty="0" smtClean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Size </a:t>
            </a:r>
            <a:r>
              <a:rPr lang="en-US" sz="2000" dirty="0">
                <a:solidFill>
                  <a:srgbClr val="953735"/>
                </a:solidFill>
                <a:latin typeface="Times New Roman"/>
                <a:cs typeface="Times New Roman"/>
              </a:rPr>
              <a:t>of the </a:t>
            </a: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project:</a:t>
            </a:r>
            <a:endParaRPr lang="en-US" sz="2000" dirty="0">
              <a:solidFill>
                <a:srgbClr val="953735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First version 3 months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with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a programmer and a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trainee,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following the user/astronomer requirement, delivery august 1997 (two years before launch)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Minor modifications: add some inputs, give more flexibility, iron some bugs (last 2010)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Goal: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Test science feasibility (cluster size measurement, etc..)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Good Point: </a:t>
            </a:r>
            <a:r>
              <a:rPr lang="en-US" sz="20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still used to day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problem: shy astronomer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Used only by this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atronomer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team 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rewritten at ESA (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scisim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Even rewritten in my own lab (one stair down!)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  <a:hlinkClick r:id="rId4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xmm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/EPIC 4</a:t>
            </a: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47243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Description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mall, modular code: the main file is 2000 lines. Documentation reduced to headers. Written in c/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c++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language. Each module has its header.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The code is good enough to have modifications made by 3 persons without the help of the first writer.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Three simulation steps :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psf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vignetting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, background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Interface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</a:rPr>
              <a:t>‬</a:t>
            </a:r>
            <a:r>
              <a:rPr lang="en-US" sz="1600" dirty="0">
                <a:latin typeface="+mn-lt"/>
              </a:rPr>
              <a:t>InstSimulation options‭ [‬outputfile‭</a:t>
            </a:r>
            <a:r>
              <a:rPr lang="en-US" sz="1600" dirty="0" smtClean="0">
                <a:latin typeface="+mn-lt"/>
              </a:rPr>
              <a:t>]‬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+mn-lt"/>
              </a:rPr>
              <a:t>where options‭ </a:t>
            </a:r>
            <a:r>
              <a:rPr lang="en-US" sz="1600" dirty="0" smtClean="0">
                <a:latin typeface="+mn-lt"/>
              </a:rPr>
              <a:t>=‬</a:t>
            </a: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+mn-lt"/>
              </a:rPr>
              <a:t>‭       [-‬B‭]‬	SkyBackground rate due to non-defined sources‭ (‬0‭ ‬cts/s/</a:t>
            </a:r>
            <a:r>
              <a:rPr lang="en-US" sz="1600" dirty="0" err="1">
                <a:latin typeface="+mn-lt"/>
              </a:rPr>
              <a:t>px</a:t>
            </a:r>
            <a:r>
              <a:rPr lang="en-US" sz="1600" dirty="0">
                <a:latin typeface="+mn-lt"/>
              </a:rPr>
              <a:t>‭</a:t>
            </a:r>
            <a:r>
              <a:rPr lang="en-US" sz="1600" dirty="0" smtClean="0">
                <a:latin typeface="+mn-lt"/>
              </a:rPr>
              <a:t>)‬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latin typeface="+mn-lt"/>
              </a:rPr>
              <a:t>        …</a:t>
            </a: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U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sually called from an IDL program, now a python program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</a:rPr>
              <a:t>	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xmm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/EPIC 5</a:t>
            </a: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44473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Herschel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Space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Observatory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launched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2009,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mirror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3.5m,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see Bruce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Sibthorpe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presentation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fr-FR" sz="2000" b="1" dirty="0"/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953735"/>
                </a:solidFill>
                <a:latin typeface="Times New Roman"/>
                <a:cs typeface="Times New Roman"/>
              </a:rPr>
              <a:t>Size </a:t>
            </a:r>
            <a:r>
              <a:rPr lang="en-US" sz="2000" dirty="0">
                <a:solidFill>
                  <a:srgbClr val="953735"/>
                </a:solidFill>
                <a:latin typeface="Times New Roman"/>
                <a:cs typeface="Times New Roman"/>
              </a:rPr>
              <a:t>of the project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More than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6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years with more than 6 persons (2003-2009)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Manager: ESA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Esa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procedures, V Model ,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Java Language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hlinkClick r:id="rId4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herschel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/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6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215" y="3242625"/>
            <a:ext cx="6138160" cy="3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3908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Goals: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Get acquainted with Java, Java API, UML, object oriented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programmation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Test of observation modes (strategy of observation)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Help for calibration of the instrument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Test of science goal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Prototype for the 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pipeline  (experience, API, etc..)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Test of pipeline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Get fresh coffee</a:t>
            </a:r>
            <a:endParaRPr lang="en-US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hlinkClick r:id="rId4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herschel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/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 7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3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Picture 7" descr="Logo_ce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4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838" y="1263650"/>
            <a:ext cx="9047162" cy="72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W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hat ESA has in mind: something complex, connected to whole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environnement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(pipeline+ </a:t>
            </a:r>
            <a:r>
              <a:rPr lang="en-US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simulator+help</a:t>
            </a:r>
            <a:r>
              <a:rPr lang="en-US" dirty="0" smtClean="0">
                <a:solidFill>
                  <a:srgbClr val="17375E"/>
                </a:solidFill>
                <a:latin typeface="Times New Roman"/>
                <a:cs typeface="Times New Roman"/>
              </a:rPr>
              <a:t>+…)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2184400" y="-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1228725" y="304800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Writing Instrument Simulators: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pacs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8</a:t>
            </a:r>
            <a:endParaRPr lang="en-US" sz="24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Image 3" descr="swing8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49" y="2084258"/>
            <a:ext cx="4916021" cy="46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33844</TotalTime>
  <Words>2345</Words>
  <Application>Microsoft Macintosh PowerPoint</Application>
  <PresentationFormat>Présentation à l'écran (4:3)</PresentationFormat>
  <Paragraphs>328</Paragraphs>
  <Slides>28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END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in Image processing</dc:title>
  <dc:creator>Sandrine Pires</dc:creator>
  <cp:lastModifiedBy>René Gastaud</cp:lastModifiedBy>
  <cp:revision>1704</cp:revision>
  <dcterms:created xsi:type="dcterms:W3CDTF">2011-09-20T08:45:12Z</dcterms:created>
  <dcterms:modified xsi:type="dcterms:W3CDTF">2011-10-11T12:40:09Z</dcterms:modified>
</cp:coreProperties>
</file>