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</p:sldMasterIdLst>
  <p:notesMasterIdLst>
    <p:notesMasterId r:id="rId13"/>
  </p:notesMasterIdLst>
  <p:handoutMasterIdLst>
    <p:handoutMasterId r:id="rId14"/>
  </p:handoutMasterIdLst>
  <p:sldIdLst>
    <p:sldId id="360" r:id="rId2"/>
    <p:sldId id="364" r:id="rId3"/>
    <p:sldId id="362" r:id="rId4"/>
    <p:sldId id="365" r:id="rId5"/>
    <p:sldId id="368" r:id="rId6"/>
    <p:sldId id="376" r:id="rId7"/>
    <p:sldId id="377" r:id="rId8"/>
    <p:sldId id="379" r:id="rId9"/>
    <p:sldId id="372" r:id="rId10"/>
    <p:sldId id="380" r:id="rId11"/>
    <p:sldId id="375" r:id="rId12"/>
  </p:sldIdLst>
  <p:sldSz cx="9144000" cy="6858000" type="screen4x3"/>
  <p:notesSz cx="6946900" cy="10058400"/>
  <p:defaultTextStyle>
    <a:defPPr>
      <a:defRPr lang="ja-JP"/>
    </a:defPPr>
    <a:lvl1pPr algn="l" rtl="0" fontAlgn="base">
      <a:spcBef>
        <a:spcPct val="20000"/>
      </a:spcBef>
      <a:spcAft>
        <a:spcPct val="0"/>
      </a:spcAft>
      <a:buChar char="•"/>
      <a:defRPr kumimoji="1" sz="36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umimoji="1" sz="36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umimoji="1" sz="36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umimoji="1" sz="36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umimoji="1" sz="36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800000"/>
    <a:srgbClr val="00FF00"/>
    <a:srgbClr val="99FFCC"/>
    <a:srgbClr val="FFFFCC"/>
    <a:srgbClr val="FF99FF"/>
    <a:srgbClr val="FF99CC"/>
    <a:srgbClr val="FF9999"/>
    <a:srgbClr val="CCFF99"/>
    <a:srgbClr val="FFCC99"/>
    <a:srgbClr val="06EE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9634" autoAdjust="0"/>
  </p:normalViewPr>
  <p:slideViewPr>
    <p:cSldViewPr>
      <p:cViewPr varScale="1">
        <p:scale>
          <a:sx n="113" d="100"/>
          <a:sy n="113" d="100"/>
        </p:scale>
        <p:origin x="-2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3168"/>
        <p:guide pos="2188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defTabSz="971550">
              <a:spcBef>
                <a:spcPct val="0"/>
              </a:spcBef>
              <a:buFontTx/>
              <a:buNone/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buFontTx/>
              <a:buNone/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defTabSz="971550">
              <a:spcBef>
                <a:spcPct val="0"/>
              </a:spcBef>
              <a:buFontTx/>
              <a:buNone/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53575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buFontTx/>
              <a:buNone/>
              <a:defRPr sz="1300" smtClean="0"/>
            </a:lvl1pPr>
          </a:lstStyle>
          <a:p>
            <a:pPr>
              <a:defRPr/>
            </a:pPr>
            <a:fld id="{B1E327CD-EC6A-4587-A1DF-3AF1BE8BE76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defTabSz="971550">
              <a:spcBef>
                <a:spcPct val="0"/>
              </a:spcBef>
              <a:buFontTx/>
              <a:buNone/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buFontTx/>
              <a:buNone/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8850" y="754063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778375"/>
            <a:ext cx="5556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3575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defTabSz="971550">
              <a:spcBef>
                <a:spcPct val="0"/>
              </a:spcBef>
              <a:buFontTx/>
              <a:buNone/>
              <a:defRPr sz="13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9553575"/>
            <a:ext cx="30099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buFontTx/>
              <a:buNone/>
              <a:defRPr sz="1300" smtClean="0"/>
            </a:lvl1pPr>
          </a:lstStyle>
          <a:p>
            <a:pPr>
              <a:defRPr/>
            </a:pPr>
            <a:fld id="{8E41D030-72E4-4BF5-B204-68D873982C9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ABEDF-5281-47C6-BC74-135F1A5D8B27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4801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4801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6477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16412" cy="56880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6880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6477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16412" cy="56880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981075"/>
            <a:ext cx="4316413" cy="276701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00488"/>
            <a:ext cx="4316413" cy="2768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0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78522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BFFA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BFFA9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BFFA9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BFFA9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ABFFA9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ABFFA9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ABFFA9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ABFFA9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ABFFA9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CFE7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rgbClr val="FFCBCB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FFFDB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kumimoji="0" lang="en-US" altLang="ja-JP" sz="4000" b="1" dirty="0" smtClean="0">
                <a:solidFill>
                  <a:srgbClr val="CFE298"/>
                </a:solidFill>
              </a:rPr>
              <a:t>Anisotropic Clustering of Galaxies in High-z Universe as a Probe of Dark Energy</a:t>
            </a:r>
            <a:endParaRPr lang="en-US" altLang="ja-JP" sz="3200" b="1" dirty="0" smtClean="0">
              <a:solidFill>
                <a:srgbClr val="FFCE9D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163"/>
            <a:ext cx="6400800" cy="1752600"/>
          </a:xfrm>
        </p:spPr>
        <p:txBody>
          <a:bodyPr/>
          <a:lstStyle/>
          <a:p>
            <a:pPr eaLnBrk="1" hangingPunct="1"/>
            <a:endParaRPr lang="en-US" altLang="ja-JP" b="1" smtClean="0">
              <a:solidFill>
                <a:srgbClr val="663300"/>
              </a:solidFill>
            </a:endParaRPr>
          </a:p>
          <a:p>
            <a:pPr eaLnBrk="1" hangingPunct="1"/>
            <a:r>
              <a:rPr lang="en-US" altLang="ja-JP" smtClean="0">
                <a:solidFill>
                  <a:srgbClr val="E1E1FF"/>
                </a:solidFill>
              </a:rPr>
              <a:t>Taka Matsubara (Nagoya Univ.)</a:t>
            </a:r>
          </a:p>
          <a:p>
            <a:pPr eaLnBrk="1" hangingPunct="1"/>
            <a:endParaRPr lang="en-US" altLang="ja-JP" b="1" smtClean="0">
              <a:solidFill>
                <a:srgbClr val="6633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1058" y="5607050"/>
            <a:ext cx="8549072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altLang="ja-JP" sz="2800" dirty="0" smtClean="0">
                <a:solidFill>
                  <a:srgbClr val="66FF33"/>
                </a:solidFill>
              </a:rPr>
              <a:t>“Decrypting the Universe: Large Surveys for Cosmology”</a:t>
            </a:r>
            <a:endParaRPr lang="en-US" altLang="ja-JP" sz="2800" dirty="0">
              <a:solidFill>
                <a:srgbClr val="66FF33"/>
              </a:solidFill>
            </a:endParaRPr>
          </a:p>
          <a:p>
            <a:pPr algn="ctr">
              <a:buFontTx/>
              <a:buNone/>
            </a:pPr>
            <a:r>
              <a:rPr lang="en-US" altLang="ja-JP" sz="2800" dirty="0" smtClean="0">
                <a:solidFill>
                  <a:srgbClr val="66FF33"/>
                </a:solidFill>
              </a:rPr>
              <a:t>(Edinburgh, Scotland)</a:t>
            </a:r>
            <a:r>
              <a:rPr lang="ja-JP" altLang="en-US" sz="2800" dirty="0">
                <a:solidFill>
                  <a:srgbClr val="66FF33"/>
                </a:solidFill>
              </a:rPr>
              <a:t>　</a:t>
            </a:r>
            <a:r>
              <a:rPr lang="en-US" altLang="ja-JP" sz="2800" dirty="0" smtClean="0">
                <a:solidFill>
                  <a:srgbClr val="66FF33"/>
                </a:solidFill>
              </a:rPr>
              <a:t>10/24/2007</a:t>
            </a:r>
            <a:endParaRPr lang="en-US" altLang="ja-JP" sz="28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608013" y="1339850"/>
          <a:ext cx="3756025" cy="395287"/>
        </p:xfrm>
        <a:graphic>
          <a:graphicData uri="http://schemas.openxmlformats.org/presentationml/2006/ole">
            <p:oleObj spid="_x0000_s27650" name="数式" r:id="rId3" imgW="2171520" imgH="228600" progId="Equation.3">
              <p:embed/>
            </p:oleObj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5372100" y="2006600"/>
          <a:ext cx="3391911" cy="666750"/>
        </p:xfrm>
        <a:graphic>
          <a:graphicData uri="http://schemas.openxmlformats.org/presentationml/2006/ole">
            <p:oleObj spid="_x0000_s27651" name="数式" r:id="rId4" imgW="2323800" imgH="457200" progId="Equation.3">
              <p:embed/>
            </p:oleObj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5416550" y="1384300"/>
          <a:ext cx="3512777" cy="577850"/>
        </p:xfrm>
        <a:graphic>
          <a:graphicData uri="http://schemas.openxmlformats.org/presentationml/2006/ole">
            <p:oleObj spid="_x0000_s27652" name="数式" r:id="rId5" imgW="2082600" imgH="342720" progId="Equation.3">
              <p:embed/>
            </p:oleObj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636588" y="1854200"/>
          <a:ext cx="3007425" cy="463550"/>
        </p:xfrm>
        <a:graphic>
          <a:graphicData uri="http://schemas.openxmlformats.org/presentationml/2006/ole">
            <p:oleObj spid="_x0000_s27653" name="数式" r:id="rId6" imgW="1815840" imgH="279360" progId="Equation.3">
              <p:embed/>
            </p:oleObj>
          </a:graphicData>
        </a:graphic>
      </p:graphicFrame>
      <p:pic>
        <p:nvPicPr>
          <p:cNvPr id="111624" name="Picture 8" descr="fig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09900"/>
            <a:ext cx="4206875" cy="3848100"/>
          </a:xfrm>
          <a:prstGeom prst="rect">
            <a:avLst/>
          </a:prstGeom>
          <a:noFill/>
        </p:spPr>
      </p:pic>
      <p:pic>
        <p:nvPicPr>
          <p:cNvPr id="111625" name="Picture 9" descr="fig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6450" y="2982913"/>
            <a:ext cx="4032250" cy="3875087"/>
          </a:xfrm>
          <a:prstGeom prst="rect">
            <a:avLst/>
          </a:prstGeom>
          <a:noFill/>
        </p:spPr>
      </p:pic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304800" y="139700"/>
            <a:ext cx="5200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800" b="1" u="sng" dirty="0" smtClean="0">
                <a:solidFill>
                  <a:srgbClr val="FF0000"/>
                </a:solidFill>
              </a:rPr>
              <a:t>From 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Takahashi-sa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n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’s 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POSTER</a:t>
            </a:r>
            <a:r>
              <a:rPr lang="ja-JP" altLang="en-US" sz="2800" b="1" u="sng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615950" y="762000"/>
            <a:ext cx="4311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800" b="1" dirty="0"/>
              <a:t>Growth rate of each mode 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1382713" y="2498725"/>
            <a:ext cx="224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/>
              <a:t>500 </a:t>
            </a:r>
            <a:r>
              <a:rPr lang="en-US" altLang="ja-JP" sz="1800" b="1" dirty="0" err="1"/>
              <a:t>Mpc</a:t>
            </a:r>
            <a:r>
              <a:rPr lang="en-US" altLang="ja-JP" sz="1800" b="1" dirty="0"/>
              <a:t>/h    256^3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Galaxy clustering in high-z universe constrains the dark energy</a:t>
            </a:r>
          </a:p>
          <a:p>
            <a:pPr lvl="1"/>
            <a:r>
              <a:rPr kumimoji="1" lang="en-US" altLang="ja-JP" dirty="0" smtClean="0"/>
              <a:t>Geometrical effects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BAO as a standard ruler</a:t>
            </a:r>
          </a:p>
          <a:p>
            <a:pPr lvl="1"/>
            <a:r>
              <a:rPr lang="en-US" altLang="ja-JP" dirty="0" smtClean="0"/>
              <a:t>Analysis of 2D correlation function</a:t>
            </a:r>
          </a:p>
          <a:p>
            <a:r>
              <a:rPr kumimoji="1" lang="en-US" altLang="ja-JP" dirty="0" smtClean="0"/>
              <a:t>Nonlinear effects and </a:t>
            </a:r>
            <a:r>
              <a:rPr kumimoji="1" lang="en-US" altLang="ja-JP" dirty="0" err="1" smtClean="0"/>
              <a:t>Redshift</a:t>
            </a:r>
            <a:r>
              <a:rPr kumimoji="1" lang="en-US" altLang="ja-JP" dirty="0" smtClean="0"/>
              <a:t>-space distortions</a:t>
            </a:r>
          </a:p>
          <a:p>
            <a:pPr lvl="1"/>
            <a:r>
              <a:rPr lang="en-US" altLang="ja-JP" dirty="0" smtClean="0"/>
              <a:t>A new theory with a </a:t>
            </a:r>
            <a:r>
              <a:rPr lang="en-US" altLang="ja-JP" dirty="0" err="1" smtClean="0"/>
              <a:t>resummation</a:t>
            </a:r>
            <a:r>
              <a:rPr lang="en-US" altLang="ja-JP" dirty="0" smtClean="0"/>
              <a:t> technique via </a:t>
            </a:r>
            <a:r>
              <a:rPr lang="en-US" altLang="ja-JP" dirty="0" err="1" smtClean="0"/>
              <a:t>Lagrangian</a:t>
            </a:r>
            <a:r>
              <a:rPr lang="en-US" altLang="ja-JP" dirty="0" smtClean="0"/>
              <a:t> picture</a:t>
            </a:r>
          </a:p>
          <a:p>
            <a:r>
              <a:rPr lang="en-US" altLang="ja-JP" dirty="0" smtClean="0"/>
              <a:t>Beyond </a:t>
            </a:r>
            <a:r>
              <a:rPr lang="en-US" altLang="ja-JP" i="1" dirty="0" smtClean="0"/>
              <a:t>P(k), </a:t>
            </a:r>
            <a:r>
              <a:rPr lang="en-US" altLang="ja-JP" i="1" dirty="0" smtClean="0">
                <a:latin typeface="Symbol" pitchFamily="18" charset="2"/>
              </a:rPr>
              <a:t>x</a:t>
            </a:r>
            <a:r>
              <a:rPr lang="en-US" altLang="ja-JP" i="1" dirty="0" smtClean="0"/>
              <a:t>(r) </a:t>
            </a:r>
            <a:r>
              <a:rPr lang="en-US" altLang="ja-JP" dirty="0" smtClean="0"/>
              <a:t>?</a:t>
            </a:r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How to constrain dark energy by galaxy surveys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Anisotropy </a:t>
            </a:r>
            <a:r>
              <a:rPr lang="en-US" altLang="ja-JP" dirty="0" smtClean="0"/>
              <a:t>in the galaxy c</a:t>
            </a:r>
            <a:r>
              <a:rPr kumimoji="1" lang="en-US" altLang="ja-JP" dirty="0" smtClean="0"/>
              <a:t>lustering constrains dark energy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0350" y="2273300"/>
            <a:ext cx="8640762" cy="4007251"/>
          </a:xfrm>
          <a:prstGeom prst="rect">
            <a:avLst/>
          </a:prstGeom>
          <a:solidFill>
            <a:srgbClr val="FFFDBB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ja-JP" altLang="en-US" sz="2400" dirty="0"/>
              <a:t>　　                         </a:t>
            </a:r>
            <a:r>
              <a:rPr lang="en-US" altLang="ja-JP" sz="2400" dirty="0" err="1"/>
              <a:t>comoving</a:t>
            </a:r>
            <a:r>
              <a:rPr lang="en-US" altLang="ja-JP" sz="2400" dirty="0"/>
              <a:t> space</a:t>
            </a:r>
            <a:r>
              <a:rPr lang="ja-JP" altLang="en-US" sz="2400" dirty="0">
                <a:solidFill>
                  <a:srgbClr val="990033"/>
                </a:solidFill>
              </a:rPr>
              <a:t>　   </a:t>
            </a:r>
            <a:r>
              <a:rPr lang="en-US" altLang="ja-JP" sz="2400" dirty="0" err="1">
                <a:solidFill>
                  <a:srgbClr val="990033"/>
                </a:solidFill>
              </a:rPr>
              <a:t>redshift</a:t>
            </a:r>
            <a:r>
              <a:rPr lang="en-US" altLang="ja-JP" sz="2400" dirty="0">
                <a:solidFill>
                  <a:srgbClr val="990033"/>
                </a:solidFill>
              </a:rPr>
              <a:t> </a:t>
            </a:r>
            <a:r>
              <a:rPr lang="en-US" altLang="ja-JP" sz="2400" dirty="0" smtClean="0">
                <a:solidFill>
                  <a:srgbClr val="990033"/>
                </a:solidFill>
              </a:rPr>
              <a:t>space (</a:t>
            </a:r>
            <a:r>
              <a:rPr lang="en-US" altLang="ja-JP" sz="2400" dirty="0">
                <a:solidFill>
                  <a:srgbClr val="990033"/>
                </a:solidFill>
              </a:rPr>
              <a:t>z-space)</a:t>
            </a:r>
          </a:p>
          <a:p>
            <a:pPr>
              <a:buFontTx/>
              <a:buNone/>
            </a:pPr>
            <a:endParaRPr lang="en-US" altLang="ja-JP" sz="2400" dirty="0"/>
          </a:p>
          <a:p>
            <a:pPr>
              <a:buFontTx/>
              <a:buNone/>
            </a:pPr>
            <a:r>
              <a:rPr lang="en-US" altLang="ja-JP" sz="2400" dirty="0"/>
              <a:t>        observer</a:t>
            </a:r>
          </a:p>
          <a:p>
            <a:pPr>
              <a:buFontTx/>
              <a:buNone/>
            </a:pPr>
            <a:endParaRPr lang="en-US" altLang="ja-JP" sz="2400" dirty="0"/>
          </a:p>
          <a:p>
            <a:pPr>
              <a:buFontTx/>
              <a:buNone/>
            </a:pPr>
            <a:endParaRPr lang="en-US" altLang="ja-JP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ja-JP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ja-JP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ja-JP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470025" y="3652838"/>
            <a:ext cx="304800" cy="304800"/>
          </a:xfrm>
          <a:prstGeom prst="smileyFace">
            <a:avLst>
              <a:gd name="adj" fmla="val 4653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03625" y="3500438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27625" y="304323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5203825" y="3348038"/>
            <a:ext cx="12954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767513" y="2892425"/>
          <a:ext cx="915987" cy="363538"/>
        </p:xfrm>
        <a:graphic>
          <a:graphicData uri="http://schemas.openxmlformats.org/presentationml/2006/ole">
            <p:oleObj spid="_x0000_s2050" name="数式" r:id="rId3" imgW="507960" imgH="203040" progId="Equation.3">
              <p:embed/>
            </p:oleObj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956425" y="334803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7085013" y="3602038"/>
          <a:ext cx="1314450" cy="412750"/>
        </p:xfrm>
        <a:graphic>
          <a:graphicData uri="http://schemas.openxmlformats.org/presentationml/2006/ole">
            <p:oleObj spid="_x0000_s2051" name="数式" r:id="rId4" imgW="685800" imgH="215640" progId="Equation.3">
              <p:embed/>
            </p:oleObj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493713" y="6289675"/>
            <a:ext cx="8022837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2310" dirty="0" err="1" smtClean="0">
                <a:solidFill>
                  <a:srgbClr val="FFCC66"/>
                </a:solidFill>
              </a:rPr>
              <a:t>Alcock</a:t>
            </a:r>
            <a:r>
              <a:rPr kumimoji="1" lang="en-US" altLang="ja-JP" sz="2310" dirty="0" smtClean="0">
                <a:solidFill>
                  <a:srgbClr val="FFCC66"/>
                </a:solidFill>
              </a:rPr>
              <a:t> &amp; </a:t>
            </a:r>
            <a:r>
              <a:rPr kumimoji="1" lang="en-US" altLang="ja-JP" sz="2310" dirty="0" err="1" smtClean="0">
                <a:solidFill>
                  <a:srgbClr val="FFCC66"/>
                </a:solidFill>
              </a:rPr>
              <a:t>Paczynski</a:t>
            </a:r>
            <a:r>
              <a:rPr kumimoji="1" lang="en-US" altLang="ja-JP" sz="2310" dirty="0" smtClean="0">
                <a:solidFill>
                  <a:srgbClr val="FFCC66"/>
                </a:solidFill>
              </a:rPr>
              <a:t> 1979; Ballinger et al. 1996; TM &amp; </a:t>
            </a:r>
            <a:r>
              <a:rPr kumimoji="1" lang="en-US" altLang="ja-JP" sz="2310" dirty="0" err="1" smtClean="0">
                <a:solidFill>
                  <a:srgbClr val="FFCC66"/>
                </a:solidFill>
              </a:rPr>
              <a:t>Suto</a:t>
            </a:r>
            <a:r>
              <a:rPr kumimoji="1" lang="en-US" altLang="ja-JP" sz="2310" dirty="0" smtClean="0">
                <a:solidFill>
                  <a:srgbClr val="FFCC66"/>
                </a:solidFill>
              </a:rPr>
              <a:t> 1996</a:t>
            </a:r>
            <a:endParaRPr kumimoji="1" lang="ja-JP" altLang="en-US" sz="2310" dirty="0">
              <a:solidFill>
                <a:srgbClr val="FFCC66"/>
              </a:solidFill>
            </a:endParaRPr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1549400" y="4540250"/>
          <a:ext cx="6537325" cy="781452"/>
        </p:xfrm>
        <a:graphic>
          <a:graphicData uri="http://schemas.openxmlformats.org/presentationml/2006/ole">
            <p:oleObj spid="_x0000_s2054" name="数式" r:id="rId5" imgW="4038480" imgH="482400" progId="Equation.3">
              <p:embed/>
            </p:oleObj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2660649" y="5473700"/>
          <a:ext cx="3983121" cy="749300"/>
        </p:xfrm>
        <a:graphic>
          <a:graphicData uri="http://schemas.openxmlformats.org/presentationml/2006/ole">
            <p:oleObj spid="_x0000_s2055" name="数式" r:id="rId6" imgW="256536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BAO: a standard ruler in the large-scale structure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1450" y="984250"/>
            <a:ext cx="8667750" cy="5688013"/>
          </a:xfrm>
        </p:spPr>
        <p:txBody>
          <a:bodyPr/>
          <a:lstStyle/>
          <a:p>
            <a:r>
              <a:rPr kumimoji="1" lang="en-US" altLang="ja-JP" dirty="0" smtClean="0"/>
              <a:t>Baryon Acoustic Oscillations: BAO</a:t>
            </a:r>
          </a:p>
          <a:p>
            <a:pPr lvl="1"/>
            <a:r>
              <a:rPr lang="en-US" altLang="ja-JP" dirty="0" smtClean="0"/>
              <a:t>Acoustic scales determined by physics in the early universe</a:t>
            </a:r>
          </a:p>
          <a:p>
            <a:pPr lvl="2">
              <a:buNone/>
            </a:pPr>
            <a:r>
              <a:rPr kumimoji="1" lang="ja-JP" altLang="en-US" dirty="0" smtClean="0"/>
              <a:t>⇒</a:t>
            </a:r>
            <a:r>
              <a:rPr kumimoji="1" lang="en-US" altLang="ja-JP" dirty="0" smtClean="0"/>
              <a:t> A standard ruler : ideally spherical object in the universe</a:t>
            </a:r>
          </a:p>
        </p:txBody>
      </p:sp>
      <p:pic>
        <p:nvPicPr>
          <p:cNvPr id="1026" name="Picture 2" descr="C:\Documents and Settings\tmc\デスクトップ\SDSSp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3095912"/>
            <a:ext cx="3022600" cy="3395548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5238750" y="6410185"/>
            <a:ext cx="3446777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2310" dirty="0" smtClean="0">
                <a:solidFill>
                  <a:srgbClr val="FFCC66"/>
                </a:solidFill>
              </a:rPr>
              <a:t>Percival et al. (SDSS) 2007</a:t>
            </a:r>
            <a:endParaRPr kumimoji="1" lang="ja-JP" altLang="en-US" sz="2310" dirty="0">
              <a:solidFill>
                <a:srgbClr val="FFCC66"/>
              </a:solidFill>
            </a:endParaRPr>
          </a:p>
        </p:txBody>
      </p:sp>
      <p:pic>
        <p:nvPicPr>
          <p:cNvPr id="6" name="Picture 4" descr="SDSS_bary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2650" y="3073400"/>
            <a:ext cx="3467100" cy="3349492"/>
          </a:xfrm>
          <a:prstGeom prst="rect">
            <a:avLst/>
          </a:prstGeom>
          <a:noFill/>
          <a:ln/>
        </p:spPr>
      </p:pic>
      <p:sp>
        <p:nvSpPr>
          <p:cNvPr id="7" name="テキスト ボックス 6"/>
          <p:cNvSpPr txBox="1"/>
          <p:nvPr/>
        </p:nvSpPr>
        <p:spPr>
          <a:xfrm>
            <a:off x="749300" y="6410185"/>
            <a:ext cx="369203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2310" dirty="0" smtClean="0">
                <a:solidFill>
                  <a:srgbClr val="FFCC66"/>
                </a:solidFill>
              </a:rPr>
              <a:t>Eisenstein et al. (SDSS) 2005</a:t>
            </a:r>
            <a:endParaRPr kumimoji="1" lang="ja-JP" altLang="en-US" sz="2310" dirty="0">
              <a:solidFill>
                <a:srgbClr val="FFCC66"/>
              </a:solidFill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4502150" y="3359150"/>
          <a:ext cx="139700" cy="139700"/>
        </p:xfrm>
        <a:graphic>
          <a:graphicData uri="http://schemas.openxmlformats.org/presentationml/2006/ole">
            <p:oleObj spid="_x0000_s24577" name="数式" r:id="rId5" imgW="139680" imgH="13968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927100" y="2628900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2400" dirty="0" smtClean="0">
                <a:solidFill>
                  <a:srgbClr val="CCFF99"/>
                </a:solidFill>
              </a:rPr>
              <a:t>In correlation function </a:t>
            </a:r>
            <a:r>
              <a:rPr kumimoji="1" lang="en-US" altLang="ja-JP" sz="2400" i="1" dirty="0" smtClean="0">
                <a:solidFill>
                  <a:srgbClr val="CCFF99"/>
                </a:solidFill>
                <a:latin typeface="Symbol" pitchFamily="18" charset="2"/>
              </a:rPr>
              <a:t>x</a:t>
            </a:r>
            <a:r>
              <a:rPr kumimoji="1" lang="en-US" altLang="ja-JP" sz="2400" i="1" dirty="0" smtClean="0">
                <a:solidFill>
                  <a:srgbClr val="CCFF99"/>
                </a:solidFill>
              </a:rPr>
              <a:t>(r)</a:t>
            </a:r>
            <a:endParaRPr kumimoji="1" lang="ja-JP" altLang="en-US" sz="2400" i="1" dirty="0">
              <a:solidFill>
                <a:srgbClr val="CCFF99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7650" y="2628900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ja-JP" sz="2400" dirty="0" smtClean="0">
                <a:solidFill>
                  <a:srgbClr val="CCFF99"/>
                </a:solidFill>
              </a:rPr>
              <a:t>In p</a:t>
            </a:r>
            <a:r>
              <a:rPr kumimoji="1" lang="en-US" altLang="ja-JP" sz="2400" dirty="0" smtClean="0">
                <a:solidFill>
                  <a:srgbClr val="CCFF99"/>
                </a:solidFill>
              </a:rPr>
              <a:t>ower spectrum </a:t>
            </a:r>
            <a:r>
              <a:rPr kumimoji="1" lang="en-US" altLang="ja-JP" sz="2400" i="1" dirty="0" smtClean="0">
                <a:solidFill>
                  <a:srgbClr val="CCFF99"/>
                </a:solidFill>
              </a:rPr>
              <a:t>P(k)</a:t>
            </a:r>
            <a:endParaRPr kumimoji="1" lang="ja-JP" altLang="en-US" sz="2400" i="1" dirty="0">
              <a:solidFill>
                <a:srgbClr val="CC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Anisotropic Correlation Function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Anisotropic </a:t>
            </a:r>
            <a:r>
              <a:rPr lang="en-US" altLang="ja-JP" dirty="0" smtClean="0"/>
              <a:t>clustering </a:t>
            </a:r>
            <a:r>
              <a:rPr kumimoji="1" lang="en-US" altLang="ja-JP" dirty="0" smtClean="0"/>
              <a:t>in observed z-space</a:t>
            </a:r>
          </a:p>
          <a:p>
            <a:pPr lvl="1"/>
            <a:r>
              <a:rPr lang="en-US" altLang="ja-JP" dirty="0" smtClean="0"/>
              <a:t>2D correlation function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Picture 5" descr="snapsho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2851150"/>
            <a:ext cx="8016158" cy="3099803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7594600" y="2184400"/>
            <a:ext cx="1292341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2310" dirty="0" smtClean="0">
                <a:solidFill>
                  <a:srgbClr val="FFCC66"/>
                </a:solidFill>
              </a:rPr>
              <a:t>TM 2004</a:t>
            </a:r>
            <a:endParaRPr kumimoji="1" lang="ja-JP" altLang="en-US" sz="2310" dirty="0">
              <a:solidFill>
                <a:srgbClr val="FFCC66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 rot="5400000" flipH="1" flipV="1">
            <a:off x="-183356" y="3472656"/>
            <a:ext cx="1600200" cy="1588"/>
          </a:xfrm>
          <a:prstGeom prst="straightConnector1">
            <a:avLst/>
          </a:prstGeom>
          <a:noFill/>
          <a:ln w="50800" cap="flat" cmpd="sng" algn="ctr">
            <a:solidFill>
              <a:srgbClr val="FFFFCC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0" name="テキスト ボックス 9"/>
          <p:cNvSpPr txBox="1"/>
          <p:nvPr/>
        </p:nvSpPr>
        <p:spPr>
          <a:xfrm>
            <a:off x="215900" y="2184400"/>
            <a:ext cx="1810111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2310" dirty="0" smtClean="0">
                <a:solidFill>
                  <a:srgbClr val="FFFF00"/>
                </a:solidFill>
              </a:rPr>
              <a:t>Lines of sight</a:t>
            </a:r>
            <a:endParaRPr kumimoji="1" lang="ja-JP" altLang="en-US" sz="2310" dirty="0">
              <a:solidFill>
                <a:srgbClr val="FFFF00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549401" y="4940300"/>
            <a:ext cx="266700" cy="1289050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82650" y="6184900"/>
            <a:ext cx="1517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None/>
            </a:pPr>
            <a:r>
              <a:rPr lang="en-US" altLang="ja-JP" sz="2800" dirty="0" smtClean="0">
                <a:solidFill>
                  <a:srgbClr val="FFFFCC"/>
                </a:solidFill>
                <a:latin typeface="Franklin Gothic Medium" pitchFamily="34" charset="0"/>
              </a:rPr>
              <a:t>BAO ring</a:t>
            </a:r>
            <a:endParaRPr kumimoji="1" lang="ja-JP" altLang="en-US" sz="2800" dirty="0">
              <a:solidFill>
                <a:srgbClr val="FFFFCC"/>
              </a:solidFill>
              <a:latin typeface="Franklin Gothic Medium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 flipV="1">
            <a:off x="2082800" y="4629149"/>
            <a:ext cx="933450" cy="1689096"/>
          </a:xfrm>
          <a:prstGeom prst="line">
            <a:avLst/>
          </a:prstGeom>
          <a:noFill/>
          <a:ln w="31750">
            <a:solidFill>
              <a:srgbClr val="99CC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616200" y="6273800"/>
            <a:ext cx="36004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None/>
            </a:pPr>
            <a:r>
              <a:rPr kumimoji="1" lang="en-US" altLang="ja-JP" sz="2000" dirty="0" smtClean="0">
                <a:solidFill>
                  <a:srgbClr val="FFFFCC"/>
                </a:solidFill>
                <a:latin typeface="Franklin Gothic Medium" pitchFamily="34" charset="0"/>
              </a:rPr>
              <a:t>(Kaiser</a:t>
            </a:r>
            <a:r>
              <a:rPr lang="en-US" altLang="ja-JP" sz="2000" dirty="0" smtClean="0">
                <a:solidFill>
                  <a:srgbClr val="FFFFCC"/>
                </a:solidFill>
                <a:latin typeface="Franklin Gothic Medium" pitchFamily="34" charset="0"/>
              </a:rPr>
              <a:t>’s squashing effect)</a:t>
            </a:r>
            <a:endParaRPr kumimoji="1" lang="ja-JP" altLang="en-US" sz="2000" dirty="0">
              <a:solidFill>
                <a:srgbClr val="FFFFCC"/>
              </a:solidFill>
              <a:latin typeface="Franklin Gothic Medium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27200" y="2673350"/>
            <a:ext cx="11112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en-US" altLang="ja-JP" sz="2400" dirty="0" smtClean="0">
                <a:solidFill>
                  <a:srgbClr val="800000"/>
                </a:solidFill>
              </a:rPr>
              <a:t> z = 0.3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27550" y="2673350"/>
            <a:ext cx="889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en-US" altLang="ja-JP" sz="2400" dirty="0" smtClean="0">
                <a:solidFill>
                  <a:srgbClr val="800000"/>
                </a:solidFill>
              </a:rPr>
              <a:t> z = 1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83450" y="2673350"/>
            <a:ext cx="889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en-US" altLang="ja-JP" sz="2400" dirty="0" smtClean="0">
                <a:solidFill>
                  <a:srgbClr val="800000"/>
                </a:solidFill>
              </a:rPr>
              <a:t> z = 3</a:t>
            </a:r>
            <a:endParaRPr kumimoji="1" lang="ja-JP" altLang="en-US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Anisotropic Correlation Function</a:t>
            </a:r>
            <a:endParaRPr lang="ja-JP" altLang="en-US" sz="32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4705350" y="1962150"/>
            <a:ext cx="4271687" cy="4184650"/>
            <a:chOff x="4705350" y="1784350"/>
            <a:chExt cx="4271687" cy="4184650"/>
          </a:xfrm>
        </p:grpSpPr>
        <p:pic>
          <p:nvPicPr>
            <p:cNvPr id="363523" name="Picture 3"/>
            <p:cNvPicPr>
              <a:picLocks noChangeAspect="1" noChangeArrowheads="1"/>
            </p:cNvPicPr>
            <p:nvPr/>
          </p:nvPicPr>
          <p:blipFill>
            <a:blip r:embed="rId3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4705350" y="1784350"/>
              <a:ext cx="4271687" cy="418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63524" name="Object 4"/>
            <p:cNvGraphicFramePr>
              <a:graphicFrameLocks noChangeAspect="1"/>
            </p:cNvGraphicFramePr>
            <p:nvPr/>
          </p:nvGraphicFramePr>
          <p:xfrm>
            <a:off x="6883400" y="2317750"/>
            <a:ext cx="2050397" cy="577850"/>
          </p:xfrm>
          <a:graphic>
            <a:graphicData uri="http://schemas.openxmlformats.org/presentationml/2006/ole">
              <p:oleObj spid="_x0000_s4098" name="数式" r:id="rId4" imgW="1625400" imgH="457200" progId="Equation.3">
                <p:embed/>
              </p:oleObj>
            </a:graphicData>
          </a:graphic>
        </p:graphicFrame>
        <p:sp>
          <p:nvSpPr>
            <p:cNvPr id="363525" name="Text Box 5"/>
            <p:cNvSpPr txBox="1">
              <a:spLocks noChangeArrowheads="1"/>
            </p:cNvSpPr>
            <p:nvPr/>
          </p:nvSpPr>
          <p:spPr bwMode="auto">
            <a:xfrm>
              <a:off x="7016750" y="1828800"/>
              <a:ext cx="1911350" cy="400110"/>
            </a:xfrm>
            <a:prstGeom prst="rect">
              <a:avLst/>
            </a:prstGeom>
            <a:solidFill>
              <a:srgbClr val="FFFFCC"/>
            </a:solidFill>
            <a:ln w="31750" algn="ctr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None/>
              </a:pPr>
              <a:r>
                <a:rPr kumimoji="1" lang="en-US" altLang="ja-JP" sz="2000" dirty="0">
                  <a:solidFill>
                    <a:srgbClr val="003300"/>
                  </a:solidFill>
                  <a:latin typeface="Microsoft Sans Serif" pitchFamily="34" charset="0"/>
                </a:rPr>
                <a:t>Dark energy, w</a:t>
              </a:r>
            </a:p>
          </p:txBody>
        </p:sp>
        <p:sp>
          <p:nvSpPr>
            <p:cNvPr id="363527" name="Text Box 7"/>
            <p:cNvSpPr txBox="1">
              <a:spLocks noChangeArrowheads="1"/>
            </p:cNvSpPr>
            <p:nvPr/>
          </p:nvSpPr>
          <p:spPr bwMode="auto">
            <a:xfrm>
              <a:off x="7105650" y="3028950"/>
              <a:ext cx="1733549" cy="70788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buNone/>
              </a:pPr>
              <a:r>
                <a:rPr kumimoji="1" lang="en-US" altLang="ja-JP" sz="1600" dirty="0">
                  <a:solidFill>
                    <a:srgbClr val="FF0000"/>
                  </a:solidFill>
                  <a:latin typeface="Microsoft Sans Serif" pitchFamily="34" charset="0"/>
                </a:rPr>
                <a:t>40&lt;s&lt;200Mpc/h</a:t>
              </a:r>
            </a:p>
            <a:p>
              <a:pPr eaLnBrk="1" hangingPunct="1">
                <a:spcBef>
                  <a:spcPct val="50000"/>
                </a:spcBef>
                <a:buNone/>
              </a:pPr>
              <a:r>
                <a:rPr kumimoji="1" lang="en-US" altLang="ja-JP" sz="1600" b="1" dirty="0">
                  <a:solidFill>
                    <a:srgbClr val="37CF4D"/>
                  </a:solidFill>
                  <a:latin typeface="Microsoft Sans Serif" pitchFamily="34" charset="0"/>
                </a:rPr>
                <a:t>60&lt;s&lt;150Mpc/h</a:t>
              </a:r>
            </a:p>
          </p:txBody>
        </p:sp>
        <p:graphicFrame>
          <p:nvGraphicFramePr>
            <p:cNvPr id="363534" name="Object 14"/>
            <p:cNvGraphicFramePr>
              <a:graphicFrameLocks noChangeAspect="1"/>
            </p:cNvGraphicFramePr>
            <p:nvPr/>
          </p:nvGraphicFramePr>
          <p:xfrm>
            <a:off x="5772150" y="3695700"/>
            <a:ext cx="272680" cy="201546"/>
          </p:xfrm>
          <a:graphic>
            <a:graphicData uri="http://schemas.openxmlformats.org/presentationml/2006/ole">
              <p:oleObj spid="_x0000_s4099" name="数式" r:id="rId5" imgW="291960" imgH="215640" progId="Equation.3">
                <p:embed/>
              </p:oleObj>
            </a:graphicData>
          </a:graphic>
        </p:graphicFrame>
        <p:graphicFrame>
          <p:nvGraphicFramePr>
            <p:cNvPr id="363535" name="Object 15"/>
            <p:cNvGraphicFramePr>
              <a:graphicFrameLocks noChangeAspect="1"/>
            </p:cNvGraphicFramePr>
            <p:nvPr/>
          </p:nvGraphicFramePr>
          <p:xfrm>
            <a:off x="5772150" y="5740400"/>
            <a:ext cx="272680" cy="201546"/>
          </p:xfrm>
          <a:graphic>
            <a:graphicData uri="http://schemas.openxmlformats.org/presentationml/2006/ole">
              <p:oleObj spid="_x0000_s4100" name="数式" r:id="rId6" imgW="291960" imgH="215640" progId="Equation.3">
                <p:embed/>
              </p:oleObj>
            </a:graphicData>
          </a:graphic>
        </p:graphicFrame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" y="2006600"/>
            <a:ext cx="4447438" cy="41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テキスト ボックス 17"/>
          <p:cNvSpPr txBox="1"/>
          <p:nvPr/>
        </p:nvSpPr>
        <p:spPr>
          <a:xfrm>
            <a:off x="3816350" y="6273800"/>
            <a:ext cx="515620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en-US" altLang="ja-JP" sz="2310" dirty="0" smtClean="0">
                <a:solidFill>
                  <a:srgbClr val="FFCC66"/>
                </a:solidFill>
              </a:rPr>
              <a:t>Okumura et al. (SDSS) 2007, submitted</a:t>
            </a:r>
            <a:endParaRPr kumimoji="1" lang="ja-JP" altLang="en-US" sz="2310" dirty="0">
              <a:solidFill>
                <a:srgbClr val="FFCC66"/>
              </a:solidFill>
            </a:endParaRPr>
          </a:p>
        </p:txBody>
      </p:sp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171450" y="984250"/>
            <a:ext cx="8667750" cy="5688013"/>
          </a:xfrm>
        </p:spPr>
        <p:txBody>
          <a:bodyPr/>
          <a:lstStyle/>
          <a:p>
            <a:r>
              <a:rPr lang="en-US" altLang="ja-JP" dirty="0" smtClean="0"/>
              <a:t>Measurement of 2D correlation function</a:t>
            </a:r>
            <a:endParaRPr kumimoji="1" lang="en-US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Nonlinear effects and </a:t>
            </a:r>
            <a:r>
              <a:rPr lang="en-US" altLang="ja-JP" sz="3200" dirty="0" err="1" smtClean="0"/>
              <a:t>r</a:t>
            </a:r>
            <a:r>
              <a:rPr kumimoji="1" lang="en-US" altLang="ja-JP" sz="3200" dirty="0" err="1" smtClean="0"/>
              <a:t>edshift</a:t>
            </a:r>
            <a:r>
              <a:rPr kumimoji="1" lang="en-US" altLang="ja-JP" sz="3200" dirty="0" smtClean="0"/>
              <a:t>-space distortions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388" y="984250"/>
            <a:ext cx="8785225" cy="5684838"/>
          </a:xfrm>
        </p:spPr>
        <p:txBody>
          <a:bodyPr/>
          <a:lstStyle/>
          <a:p>
            <a:r>
              <a:rPr kumimoji="1" lang="en-US" altLang="ja-JP" dirty="0" smtClean="0"/>
              <a:t>Nonlinear effects and </a:t>
            </a:r>
            <a:r>
              <a:rPr kumimoji="1" lang="en-US" altLang="ja-JP" dirty="0" err="1" smtClean="0"/>
              <a:t>redshift</a:t>
            </a:r>
            <a:r>
              <a:rPr kumimoji="1" lang="en-US" altLang="ja-JP" dirty="0" smtClean="0"/>
              <a:t>-space distortions</a:t>
            </a:r>
          </a:p>
          <a:p>
            <a:pPr lvl="1"/>
            <a:r>
              <a:rPr kumimoji="1" lang="en-US" altLang="ja-JP" dirty="0" smtClean="0"/>
              <a:t>Even though the BAO scale (~ 100 </a:t>
            </a:r>
            <a:r>
              <a:rPr lang="en-US" altLang="ja-JP" i="1" dirty="0" smtClean="0"/>
              <a:t>h</a:t>
            </a:r>
            <a:r>
              <a:rPr kumimoji="1" lang="en-US" altLang="ja-JP" baseline="30000" dirty="0" smtClean="0"/>
              <a:t>-1</a:t>
            </a:r>
            <a:r>
              <a:rPr kumimoji="1" lang="en-US" altLang="ja-JP" dirty="0" smtClean="0"/>
              <a:t>Mpc) is large, nonlinearity affects the BAO signals in </a:t>
            </a:r>
            <a:r>
              <a:rPr kumimoji="1" lang="en-US" altLang="ja-JP" i="1" dirty="0" smtClean="0"/>
              <a:t>P(k) </a:t>
            </a:r>
            <a:r>
              <a:rPr kumimoji="1" lang="en-US" altLang="ja-JP" dirty="0" smtClean="0"/>
              <a:t>and </a:t>
            </a:r>
            <a:r>
              <a:rPr kumimoji="1" lang="en-US" altLang="ja-JP" i="1" dirty="0" smtClean="0">
                <a:latin typeface="Symbol" pitchFamily="18" charset="2"/>
              </a:rPr>
              <a:t>x</a:t>
            </a:r>
            <a:r>
              <a:rPr lang="en-US" altLang="ja-JP" i="1" dirty="0" smtClean="0"/>
              <a:t>(r)</a:t>
            </a:r>
          </a:p>
          <a:p>
            <a:pPr lvl="1"/>
            <a:r>
              <a:rPr lang="en-US" altLang="ja-JP" dirty="0" smtClean="0"/>
              <a:t>Nonlinear </a:t>
            </a:r>
            <a:r>
              <a:rPr lang="en-US" altLang="ja-JP" dirty="0" err="1" smtClean="0"/>
              <a:t>redshift</a:t>
            </a:r>
            <a:r>
              <a:rPr lang="en-US" altLang="ja-JP" dirty="0" smtClean="0"/>
              <a:t>-space distortion effects on BAO</a:t>
            </a:r>
            <a:endParaRPr kumimoji="1" lang="ja-JP" altLang="en-US" dirty="0"/>
          </a:p>
        </p:txBody>
      </p:sp>
      <p:pic>
        <p:nvPicPr>
          <p:cNvPr id="30724" name="Picture 4" descr="C:\Documents and Settings\tmc\デスクトップ\ES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3150" y="3340100"/>
            <a:ext cx="4050737" cy="2878328"/>
          </a:xfrm>
          <a:prstGeom prst="rect">
            <a:avLst/>
          </a:prstGeom>
          <a:noFill/>
        </p:spPr>
      </p:pic>
      <p:pic>
        <p:nvPicPr>
          <p:cNvPr id="30726" name="Picture 6" descr="C:\Documents and Settings\tmc\デスクトップ\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40050"/>
            <a:ext cx="3911600" cy="3411715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638300" y="6410185"/>
            <a:ext cx="680085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kumimoji="1" lang="en-US" altLang="ja-JP" sz="2310" dirty="0" smtClean="0">
                <a:solidFill>
                  <a:srgbClr val="FFCC66"/>
                </a:solidFill>
              </a:rPr>
              <a:t>Eisenstein &amp; </a:t>
            </a:r>
            <a:r>
              <a:rPr kumimoji="1" lang="en-US" altLang="ja-JP" sz="2310" dirty="0" err="1" smtClean="0">
                <a:solidFill>
                  <a:srgbClr val="FFCC66"/>
                </a:solidFill>
              </a:rPr>
              <a:t>Seo</a:t>
            </a:r>
            <a:r>
              <a:rPr kumimoji="1" lang="en-US" altLang="ja-JP" sz="2310" dirty="0" smtClean="0">
                <a:solidFill>
                  <a:srgbClr val="FFCC66"/>
                </a:solidFill>
              </a:rPr>
              <a:t> 2005;  Eisenstein, </a:t>
            </a:r>
            <a:r>
              <a:rPr kumimoji="1" lang="en-US" altLang="ja-JP" sz="2310" dirty="0" err="1" smtClean="0">
                <a:solidFill>
                  <a:srgbClr val="FFCC66"/>
                </a:solidFill>
              </a:rPr>
              <a:t>Seo</a:t>
            </a:r>
            <a:r>
              <a:rPr kumimoji="1" lang="en-US" altLang="ja-JP" sz="2310" dirty="0" smtClean="0">
                <a:solidFill>
                  <a:srgbClr val="FFCC66"/>
                </a:solidFill>
              </a:rPr>
              <a:t> &amp; White 2007</a:t>
            </a:r>
            <a:endParaRPr kumimoji="1" lang="ja-JP" altLang="en-US" sz="2310" dirty="0">
              <a:solidFill>
                <a:srgbClr val="FFCC66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05700" y="36068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ja-JP" sz="2400" dirty="0" smtClean="0"/>
              <a:t> z = 0.3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Resummation</a:t>
            </a:r>
            <a:r>
              <a:rPr kumimoji="1" lang="en-US" altLang="ja-JP" dirty="0" smtClean="0"/>
              <a:t> in perturbation theory (PT)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5901" y="850900"/>
            <a:ext cx="5422899" cy="5867400"/>
          </a:xfrm>
        </p:spPr>
        <p:txBody>
          <a:bodyPr/>
          <a:lstStyle/>
          <a:p>
            <a:r>
              <a:rPr lang="en-US" altLang="ja-JP" sz="2400" dirty="0" smtClean="0"/>
              <a:t>Standard 2</a:t>
            </a:r>
            <a:r>
              <a:rPr lang="en-US" altLang="ja-JP" sz="2400" baseline="30000" dirty="0" smtClean="0"/>
              <a:t>nd</a:t>
            </a:r>
            <a:r>
              <a:rPr lang="en-US" altLang="ja-JP" sz="2400" dirty="0" smtClean="0"/>
              <a:t> order PT does not work well on BAO scales (z ~ 0 - 3)</a:t>
            </a:r>
          </a:p>
          <a:p>
            <a:r>
              <a:rPr kumimoji="1" lang="en-US" altLang="ja-JP" sz="2400" dirty="0" smtClean="0"/>
              <a:t>Attempts to improve the standard PT</a:t>
            </a:r>
          </a:p>
          <a:p>
            <a:pPr lvl="1"/>
            <a:r>
              <a:rPr lang="en-US" altLang="ja-JP" sz="1800" dirty="0" smtClean="0"/>
              <a:t>Partial inclusions of higher-order terms</a:t>
            </a:r>
            <a:endParaRPr kumimoji="1" lang="en-US" altLang="ja-JP" sz="1800" dirty="0" smtClean="0"/>
          </a:p>
          <a:p>
            <a:pPr lvl="2"/>
            <a:r>
              <a:rPr lang="en-US" altLang="ja-JP" sz="1600" dirty="0" smtClean="0"/>
              <a:t>Renormalized PT (</a:t>
            </a:r>
            <a:r>
              <a:rPr lang="en-US" altLang="ja-JP" sz="1600" dirty="0" err="1" smtClean="0"/>
              <a:t>Crocce</a:t>
            </a:r>
            <a:r>
              <a:rPr lang="en-US" altLang="ja-JP" sz="1600" dirty="0" smtClean="0"/>
              <a:t> &amp; </a:t>
            </a:r>
            <a:r>
              <a:rPr lang="en-US" altLang="ja-JP" sz="1600" dirty="0" err="1" smtClean="0"/>
              <a:t>Scoccimarro</a:t>
            </a:r>
            <a:r>
              <a:rPr lang="en-US" altLang="ja-JP" sz="1600" dirty="0" smtClean="0"/>
              <a:t>)</a:t>
            </a:r>
          </a:p>
          <a:p>
            <a:pPr lvl="2"/>
            <a:r>
              <a:rPr lang="en-US" altLang="ja-JP" sz="1600" dirty="0" smtClean="0"/>
              <a:t>Large N expansions (</a:t>
            </a:r>
            <a:r>
              <a:rPr lang="en-US" altLang="ja-JP" sz="1600" dirty="0" err="1" smtClean="0"/>
              <a:t>Valageas</a:t>
            </a:r>
            <a:r>
              <a:rPr lang="en-US" altLang="ja-JP" sz="1600" dirty="0" smtClean="0"/>
              <a:t>)</a:t>
            </a:r>
          </a:p>
          <a:p>
            <a:pPr lvl="2"/>
            <a:r>
              <a:rPr lang="en-US" altLang="ja-JP" sz="1600" dirty="0" smtClean="0"/>
              <a:t>Renormalization group method (</a:t>
            </a:r>
            <a:r>
              <a:rPr lang="en-US" altLang="ja-JP" sz="1600" dirty="0" err="1" smtClean="0"/>
              <a:t>Matarrese</a:t>
            </a:r>
            <a:r>
              <a:rPr lang="en-US" altLang="ja-JP" sz="1600" dirty="0" smtClean="0"/>
              <a:t> &amp; </a:t>
            </a:r>
            <a:r>
              <a:rPr lang="en-US" altLang="ja-JP" sz="1600" dirty="0" err="1" smtClean="0"/>
              <a:t>Pietroni</a:t>
            </a:r>
            <a:r>
              <a:rPr lang="en-US" altLang="ja-JP" sz="1600" dirty="0" smtClean="0"/>
              <a:t>)</a:t>
            </a:r>
          </a:p>
          <a:p>
            <a:pPr lvl="2"/>
            <a:r>
              <a:rPr lang="en-US" altLang="ja-JP" sz="1600" dirty="0" smtClean="0"/>
              <a:t>Closure theory (</a:t>
            </a:r>
            <a:r>
              <a:rPr lang="en-US" altLang="ja-JP" sz="1600" dirty="0" err="1" smtClean="0"/>
              <a:t>Taruya</a:t>
            </a:r>
            <a:r>
              <a:rPr lang="en-US" altLang="ja-JP" sz="1600" dirty="0" smtClean="0"/>
              <a:t> &amp; </a:t>
            </a:r>
            <a:r>
              <a:rPr lang="en-US" altLang="ja-JP" sz="1600" dirty="0" err="1" smtClean="0"/>
              <a:t>Hiramatsu</a:t>
            </a:r>
            <a:r>
              <a:rPr lang="en-US" altLang="ja-JP" sz="1600" dirty="0" smtClean="0"/>
              <a:t>),…</a:t>
            </a:r>
            <a:endParaRPr kumimoji="1" lang="en-US" altLang="ja-JP" sz="1600" dirty="0" smtClean="0"/>
          </a:p>
          <a:p>
            <a:r>
              <a:rPr kumimoji="1" lang="en-US" altLang="ja-JP" sz="2400" dirty="0" smtClean="0"/>
              <a:t>A new </a:t>
            </a:r>
            <a:r>
              <a:rPr kumimoji="1" lang="en-US" altLang="ja-JP" sz="2400" dirty="0" err="1" smtClean="0"/>
              <a:t>resummation</a:t>
            </a:r>
            <a:r>
              <a:rPr kumimoji="1" lang="en-US" altLang="ja-JP" sz="2400" dirty="0" smtClean="0"/>
              <a:t> technique         (TM 2007, submitted)</a:t>
            </a:r>
          </a:p>
          <a:p>
            <a:pPr lvl="1"/>
            <a:r>
              <a:rPr lang="en-US" altLang="ja-JP" sz="1800" dirty="0" smtClean="0"/>
              <a:t>Starting from </a:t>
            </a:r>
            <a:r>
              <a:rPr lang="en-US" altLang="ja-JP" sz="1800" dirty="0" err="1" smtClean="0"/>
              <a:t>Lagrangian</a:t>
            </a:r>
            <a:r>
              <a:rPr lang="en-US" altLang="ja-JP" sz="1800" dirty="0" smtClean="0"/>
              <a:t> picture</a:t>
            </a:r>
          </a:p>
          <a:p>
            <a:pPr lvl="1"/>
            <a:endParaRPr lang="en-US" altLang="ja-JP" sz="1800" dirty="0" smtClean="0"/>
          </a:p>
          <a:p>
            <a:pPr lvl="1"/>
            <a:endParaRPr lang="en-US" altLang="ja-JP" sz="1800" dirty="0" smtClean="0"/>
          </a:p>
          <a:p>
            <a:pPr lvl="1"/>
            <a:r>
              <a:rPr lang="en-US" altLang="ja-JP" sz="1800" dirty="0" smtClean="0"/>
              <a:t>Better </a:t>
            </a:r>
            <a:r>
              <a:rPr lang="en-US" altLang="ja-JP" sz="1800" dirty="0" smtClean="0"/>
              <a:t>than standard PT</a:t>
            </a:r>
          </a:p>
          <a:p>
            <a:pPr lvl="1"/>
            <a:r>
              <a:rPr lang="en-US" altLang="ja-JP" sz="1800" dirty="0" smtClean="0"/>
              <a:t>Capable of calculating  nonlinear </a:t>
            </a:r>
            <a:r>
              <a:rPr lang="en-US" altLang="ja-JP" sz="1800" i="1" dirty="0" smtClean="0"/>
              <a:t>P(k)</a:t>
            </a:r>
            <a:r>
              <a:rPr lang="en-US" altLang="ja-JP" sz="1800" dirty="0" smtClean="0"/>
              <a:t> and </a:t>
            </a:r>
            <a:r>
              <a:rPr lang="en-US" altLang="ja-JP" sz="1800" i="1" dirty="0" smtClean="0">
                <a:latin typeface="Symbol" pitchFamily="18" charset="2"/>
              </a:rPr>
              <a:t>x</a:t>
            </a:r>
            <a:r>
              <a:rPr lang="en-US" altLang="ja-JP" sz="1800" i="1" dirty="0" smtClean="0"/>
              <a:t>(r)</a:t>
            </a:r>
            <a:r>
              <a:rPr lang="en-US" altLang="ja-JP" sz="1800" dirty="0" smtClean="0"/>
              <a:t> </a:t>
            </a:r>
            <a:r>
              <a:rPr lang="en-US" altLang="ja-JP" sz="1800" b="1" i="1" dirty="0" smtClean="0">
                <a:solidFill>
                  <a:srgbClr val="FFFFCC"/>
                </a:solidFill>
              </a:rPr>
              <a:t>in </a:t>
            </a:r>
            <a:r>
              <a:rPr lang="en-US" altLang="ja-JP" sz="1800" b="1" i="1" dirty="0" err="1" smtClean="0">
                <a:solidFill>
                  <a:srgbClr val="FFFFCC"/>
                </a:solidFill>
              </a:rPr>
              <a:t>redshift</a:t>
            </a:r>
            <a:r>
              <a:rPr lang="en-US" altLang="ja-JP" sz="1800" b="1" i="1" dirty="0" smtClean="0">
                <a:solidFill>
                  <a:srgbClr val="FFFFCC"/>
                </a:solidFill>
              </a:rPr>
              <a:t> space</a:t>
            </a:r>
          </a:p>
          <a:p>
            <a:pPr lvl="1"/>
            <a:endParaRPr kumimoji="1" lang="ja-JP" altLang="en-US" sz="1800" dirty="0"/>
          </a:p>
        </p:txBody>
      </p:sp>
      <p:pic>
        <p:nvPicPr>
          <p:cNvPr id="27650" name="Picture 2" descr="C:\Documents and Settings\tmc\デスクトップ\fd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8850" y="1117600"/>
            <a:ext cx="2933700" cy="4438161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5727700" y="5651500"/>
            <a:ext cx="324485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Disconnected b</a:t>
            </a:r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ubble diagrams are </a:t>
            </a:r>
            <a:r>
              <a:rPr kumimoji="1" lang="en-US" altLang="ja-JP" sz="2000" b="1" dirty="0" err="1" smtClean="0">
                <a:solidFill>
                  <a:schemeClr val="accent6">
                    <a:lumMod val="50000"/>
                  </a:schemeClr>
                </a:solidFill>
              </a:rPr>
              <a:t>resummed</a:t>
            </a:r>
            <a:endParaRPr lang="en-US" altLang="ja-JP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(via</a:t>
            </a:r>
            <a:r>
              <a:rPr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1" lang="en-US" altLang="ja-JP" sz="2000" b="1" dirty="0" err="1" smtClean="0">
                <a:solidFill>
                  <a:schemeClr val="accent6">
                    <a:lumMod val="50000"/>
                  </a:schemeClr>
                </a:solidFill>
              </a:rPr>
              <a:t>Lagrangian</a:t>
            </a:r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 picture)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8" name="カギ線コネクタ 17"/>
          <p:cNvCxnSpPr/>
          <p:nvPr/>
        </p:nvCxnSpPr>
        <p:spPr bwMode="auto">
          <a:xfrm rot="5400000" flipH="1" flipV="1">
            <a:off x="4105275" y="3273425"/>
            <a:ext cx="4133850" cy="622300"/>
          </a:xfrm>
          <a:prstGeom prst="bentConnector3">
            <a:avLst>
              <a:gd name="adj1" fmla="val 100000"/>
            </a:avLst>
          </a:prstGeom>
          <a:noFill/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450" y="5118100"/>
            <a:ext cx="1822450" cy="34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4050" y="5118100"/>
            <a:ext cx="2400300" cy="3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Resummation</a:t>
            </a:r>
            <a:r>
              <a:rPr kumimoji="1" lang="en-US" altLang="ja-JP" dirty="0" smtClean="0"/>
              <a:t> via </a:t>
            </a:r>
            <a:r>
              <a:rPr kumimoji="1" lang="en-US" altLang="ja-JP" dirty="0" err="1" smtClean="0"/>
              <a:t>Lagrangian</a:t>
            </a:r>
            <a:r>
              <a:rPr kumimoji="1" lang="en-US" altLang="ja-JP" dirty="0" smtClean="0"/>
              <a:t> picture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5900" y="850900"/>
            <a:ext cx="8785225" cy="5688013"/>
          </a:xfrm>
        </p:spPr>
        <p:txBody>
          <a:bodyPr/>
          <a:lstStyle/>
          <a:p>
            <a:r>
              <a:rPr kumimoji="1" lang="en-US" altLang="ja-JP" sz="2800" dirty="0" smtClean="0"/>
              <a:t>A new </a:t>
            </a:r>
            <a:r>
              <a:rPr kumimoji="1" lang="en-US" altLang="ja-JP" sz="2800" dirty="0" err="1" smtClean="0"/>
              <a:t>resummation</a:t>
            </a:r>
            <a:r>
              <a:rPr kumimoji="1" lang="en-US" altLang="ja-JP" sz="2800" dirty="0" smtClean="0"/>
              <a:t> technique via </a:t>
            </a:r>
            <a:r>
              <a:rPr kumimoji="1" lang="en-US" altLang="ja-JP" sz="2800" dirty="0" err="1" smtClean="0"/>
              <a:t>Lagrangian</a:t>
            </a:r>
            <a:r>
              <a:rPr kumimoji="1" lang="en-US" altLang="ja-JP" sz="2800" dirty="0" smtClean="0"/>
              <a:t> picture</a:t>
            </a:r>
          </a:p>
          <a:p>
            <a:pPr lvl="1"/>
            <a:r>
              <a:rPr lang="en-US" altLang="ja-JP" sz="2000" dirty="0" smtClean="0"/>
              <a:t>Good agreements with N-body simulations</a:t>
            </a:r>
          </a:p>
          <a:p>
            <a:pPr lvl="1"/>
            <a:r>
              <a:rPr lang="en-US" altLang="ja-JP" sz="2000" i="1" dirty="0" smtClean="0"/>
              <a:t>P(k)</a:t>
            </a:r>
            <a:r>
              <a:rPr lang="en-US" altLang="ja-JP" sz="2000" dirty="0" smtClean="0"/>
              <a:t> and </a:t>
            </a:r>
            <a:r>
              <a:rPr lang="en-US" altLang="ja-JP" sz="2000" i="1" dirty="0" smtClean="0">
                <a:latin typeface="Symbol" pitchFamily="18" charset="2"/>
              </a:rPr>
              <a:t>x</a:t>
            </a:r>
            <a:r>
              <a:rPr lang="en-US" altLang="ja-JP" sz="2000" i="1" dirty="0" smtClean="0"/>
              <a:t>(r)</a:t>
            </a:r>
            <a:r>
              <a:rPr lang="en-US" altLang="ja-JP" sz="2000" dirty="0" smtClean="0"/>
              <a:t> in real space and in </a:t>
            </a:r>
            <a:r>
              <a:rPr lang="en-US" altLang="ja-JP" sz="2000" dirty="0" err="1" smtClean="0"/>
              <a:t>redshift</a:t>
            </a:r>
            <a:r>
              <a:rPr lang="en-US" altLang="ja-JP" sz="2000" dirty="0" smtClean="0"/>
              <a:t> space</a:t>
            </a:r>
            <a:endParaRPr kumimoji="1" lang="en-US" altLang="ja-JP" sz="2000" dirty="0" smtClean="0"/>
          </a:p>
        </p:txBody>
      </p:sp>
      <p:pic>
        <p:nvPicPr>
          <p:cNvPr id="4" name="Picture 2" descr="C:\Documents and Settings\tmc\デスクトップ\baop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2362200"/>
            <a:ext cx="4006737" cy="3956274"/>
          </a:xfrm>
          <a:prstGeom prst="rect">
            <a:avLst/>
          </a:prstGeom>
          <a:noFill/>
        </p:spPr>
      </p:pic>
      <p:pic>
        <p:nvPicPr>
          <p:cNvPr id="5" name="Picture 3" descr="C:\Documents and Settings\tmc\デスクトップ\baox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2362200"/>
            <a:ext cx="4005943" cy="3965478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571500" y="6396335"/>
            <a:ext cx="831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400" dirty="0" smtClean="0">
                <a:solidFill>
                  <a:srgbClr val="FFCC66"/>
                </a:solidFill>
              </a:rPr>
              <a:t>TM 2007, submitted (points from N-body simulation of ES 2005) 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2616200" y="4362450"/>
            <a:ext cx="1155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400" dirty="0" smtClean="0">
                <a:solidFill>
                  <a:srgbClr val="FF0000"/>
                </a:solidFill>
              </a:rPr>
              <a:t>Linear theory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71800" y="4673600"/>
            <a:ext cx="1225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400" dirty="0" smtClean="0">
                <a:solidFill>
                  <a:srgbClr val="00FF00"/>
                </a:solidFill>
              </a:rPr>
              <a:t>2</a:t>
            </a:r>
            <a:r>
              <a:rPr lang="en-US" altLang="ja-JP" sz="1400" baseline="30000" dirty="0" smtClean="0">
                <a:solidFill>
                  <a:srgbClr val="00FF00"/>
                </a:solidFill>
              </a:rPr>
              <a:t>nd</a:t>
            </a:r>
            <a:r>
              <a:rPr lang="en-US" altLang="ja-JP" sz="1400" dirty="0" smtClean="0">
                <a:solidFill>
                  <a:srgbClr val="00FF00"/>
                </a:solidFill>
              </a:rPr>
              <a:t>  order PT</a:t>
            </a:r>
            <a:endParaRPr lang="ja-JP" altLang="en-US" sz="1400" dirty="0">
              <a:solidFill>
                <a:srgbClr val="00FF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16050" y="5518150"/>
            <a:ext cx="75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400" dirty="0" smtClean="0"/>
              <a:t>N-body</a:t>
            </a:r>
            <a:endParaRPr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2216150" y="5384800"/>
            <a:ext cx="933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400" dirty="0" smtClean="0"/>
              <a:t>This work</a:t>
            </a:r>
            <a:endParaRPr lang="ja-JP" altLang="en-US" sz="1400" dirty="0"/>
          </a:p>
        </p:txBody>
      </p:sp>
      <p:cxnSp>
        <p:nvCxnSpPr>
          <p:cNvPr id="12" name="直線矢印コネクタ 11"/>
          <p:cNvCxnSpPr/>
          <p:nvPr/>
        </p:nvCxnSpPr>
        <p:spPr bwMode="auto">
          <a:xfrm rot="10800000" flipV="1">
            <a:off x="2882900" y="4629150"/>
            <a:ext cx="177800" cy="13335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" name="直線矢印コネクタ 14"/>
          <p:cNvCxnSpPr/>
          <p:nvPr/>
        </p:nvCxnSpPr>
        <p:spPr bwMode="auto">
          <a:xfrm rot="10800000" flipV="1">
            <a:off x="3016250" y="4940300"/>
            <a:ext cx="266700" cy="133350"/>
          </a:xfrm>
          <a:prstGeom prst="straightConnector1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" name="直線矢印コネクタ 17"/>
          <p:cNvCxnSpPr/>
          <p:nvPr/>
        </p:nvCxnSpPr>
        <p:spPr bwMode="auto">
          <a:xfrm flipV="1">
            <a:off x="2838450" y="5295900"/>
            <a:ext cx="266700" cy="1333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rot="5400000" flipH="1" flipV="1">
            <a:off x="1882775" y="5362575"/>
            <a:ext cx="266700" cy="1333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0" name="正方形/長方形 29"/>
          <p:cNvSpPr/>
          <p:nvPr/>
        </p:nvSpPr>
        <p:spPr>
          <a:xfrm>
            <a:off x="7239000" y="4940300"/>
            <a:ext cx="933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400" dirty="0" smtClean="0"/>
              <a:t>This work</a:t>
            </a:r>
            <a:endParaRPr lang="ja-JP" altLang="en-US" sz="1400" dirty="0"/>
          </a:p>
        </p:txBody>
      </p:sp>
      <p:cxnSp>
        <p:nvCxnSpPr>
          <p:cNvPr id="31" name="直線矢印コネクタ 30"/>
          <p:cNvCxnSpPr/>
          <p:nvPr/>
        </p:nvCxnSpPr>
        <p:spPr bwMode="auto">
          <a:xfrm rot="5400000">
            <a:off x="7372350" y="5384800"/>
            <a:ext cx="444500" cy="889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3" name="正方形/長方形 32"/>
          <p:cNvSpPr/>
          <p:nvPr/>
        </p:nvSpPr>
        <p:spPr>
          <a:xfrm>
            <a:off x="5772150" y="4584700"/>
            <a:ext cx="755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400" dirty="0" smtClean="0"/>
              <a:t>N-body</a:t>
            </a:r>
            <a:endParaRPr lang="ja-JP" altLang="en-US" sz="1400" dirty="0"/>
          </a:p>
        </p:txBody>
      </p:sp>
      <p:cxnSp>
        <p:nvCxnSpPr>
          <p:cNvPr id="34" name="直線矢印コネクタ 33"/>
          <p:cNvCxnSpPr/>
          <p:nvPr/>
        </p:nvCxnSpPr>
        <p:spPr bwMode="auto">
          <a:xfrm rot="5400000">
            <a:off x="5772150" y="4895850"/>
            <a:ext cx="355600" cy="2667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6" name="正方形/長方形 35"/>
          <p:cNvSpPr/>
          <p:nvPr/>
        </p:nvSpPr>
        <p:spPr>
          <a:xfrm>
            <a:off x="5194300" y="5518150"/>
            <a:ext cx="1155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400" dirty="0" smtClean="0">
                <a:solidFill>
                  <a:srgbClr val="FF0000"/>
                </a:solidFill>
              </a:rPr>
              <a:t>Linear theory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37" name="直線矢印コネクタ 36"/>
          <p:cNvCxnSpPr/>
          <p:nvPr/>
        </p:nvCxnSpPr>
        <p:spPr bwMode="auto">
          <a:xfrm flipV="1">
            <a:off x="5683250" y="5429250"/>
            <a:ext cx="266700" cy="1778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2" name="正方形/長方形 41"/>
          <p:cNvSpPr/>
          <p:nvPr/>
        </p:nvSpPr>
        <p:spPr bwMode="auto">
          <a:xfrm>
            <a:off x="6883400" y="2762250"/>
            <a:ext cx="1066800" cy="2667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6883400" y="4362450"/>
            <a:ext cx="1422400" cy="2667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971550" y="4362450"/>
            <a:ext cx="1422400" cy="2667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971550" y="2762250"/>
            <a:ext cx="1066800" cy="2667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Technical Issues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Statistical analysis of BAO is delicate</a:t>
            </a:r>
          </a:p>
          <a:p>
            <a:pPr lvl="1"/>
            <a:r>
              <a:rPr lang="en-US" altLang="ja-JP" dirty="0" smtClean="0"/>
              <a:t>Estimating the power spectrum is not a trivial task</a:t>
            </a:r>
          </a:p>
          <a:p>
            <a:pPr lvl="2">
              <a:buNone/>
            </a:pPr>
            <a:r>
              <a:rPr lang="en-US" altLang="ja-JP" dirty="0" smtClean="0"/>
              <a:t>e.g., each Fourier mode is randomly distributed around a theoretical power spectrum</a:t>
            </a:r>
          </a:p>
          <a:p>
            <a:pPr lvl="1"/>
            <a:r>
              <a:rPr lang="en-US" altLang="ja-JP" dirty="0" smtClean="0"/>
              <a:t>Proper analysis of the data correlations is required</a:t>
            </a:r>
          </a:p>
          <a:p>
            <a:pPr lvl="1"/>
            <a:endParaRPr kumimoji="1" lang="ja-JP" altLang="en-US" dirty="0"/>
          </a:p>
        </p:txBody>
      </p:sp>
      <p:pic>
        <p:nvPicPr>
          <p:cNvPr id="8194" name="Picture 2" descr="C:\Documents and Settings\tmc\デスクトップ\Yoshida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311530"/>
            <a:ext cx="3556000" cy="3238414"/>
          </a:xfrm>
          <a:prstGeom prst="rect">
            <a:avLst/>
          </a:prstGeom>
          <a:noFill/>
        </p:spPr>
      </p:pic>
      <p:pic>
        <p:nvPicPr>
          <p:cNvPr id="8195" name="Picture 3" descr="C:\Documents and Settings\tmc\デスクトップ\Yoshida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100" y="3340100"/>
            <a:ext cx="3502418" cy="3170563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4438650" y="6488668"/>
            <a:ext cx="441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ja-JP" sz="1800" dirty="0" smtClean="0">
                <a:solidFill>
                  <a:srgbClr val="FFCC66"/>
                </a:solidFill>
              </a:rPr>
              <a:t>Millennium Simulation (courtesy N. Yoshida)</a:t>
            </a:r>
            <a:endParaRPr kumimoji="1" lang="ja-JP" altLang="en-US" sz="1800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マスタ１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マスタ１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マスタ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マスタ１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マスタ１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マスタ１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マスタ１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マスタ１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マスタ１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14740</TotalTime>
  <Words>497</Words>
  <Application>Microsoft PowerPoint</Application>
  <PresentationFormat>画面に合わせる (4:3)</PresentationFormat>
  <Paragraphs>91</Paragraphs>
  <Slides>11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マスタ１</vt:lpstr>
      <vt:lpstr>数式</vt:lpstr>
      <vt:lpstr>Anisotropic Clustering of Galaxies in High-z Universe as a Probe of Dark Energy</vt:lpstr>
      <vt:lpstr>How to constrain dark energy by galaxy surveys</vt:lpstr>
      <vt:lpstr>BAO: a standard ruler in the large-scale structure</vt:lpstr>
      <vt:lpstr>Anisotropic Correlation Function</vt:lpstr>
      <vt:lpstr>Anisotropic Correlation Function</vt:lpstr>
      <vt:lpstr>Nonlinear effects and redshift-space distortions</vt:lpstr>
      <vt:lpstr>Resummation in perturbation theory (PT)</vt:lpstr>
      <vt:lpstr>Resummation via Lagrangian picture</vt:lpstr>
      <vt:lpstr>Technical Issues</vt:lpstr>
      <vt:lpstr>スライド 10</vt:lpstr>
      <vt:lpstr>Summary</vt:lpstr>
    </vt:vector>
  </TitlesOfParts>
  <Company>名古屋大学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松原　隆彦</dc:creator>
  <cp:lastModifiedBy>tmc</cp:lastModifiedBy>
  <cp:revision>306</cp:revision>
  <dcterms:created xsi:type="dcterms:W3CDTF">2001-10-16T01:12:11Z</dcterms:created>
  <dcterms:modified xsi:type="dcterms:W3CDTF">2007-10-24T01:54:01Z</dcterms:modified>
</cp:coreProperties>
</file>