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99" r:id="rId5"/>
    <p:sldId id="285" r:id="rId6"/>
    <p:sldId id="304" r:id="rId7"/>
    <p:sldId id="305" r:id="rId8"/>
    <p:sldId id="306" r:id="rId9"/>
    <p:sldId id="308" r:id="rId10"/>
    <p:sldId id="266" r:id="rId11"/>
    <p:sldId id="274" r:id="rId12"/>
    <p:sldId id="302" r:id="rId1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2" autoAdjust="0"/>
    <p:restoredTop sz="94660"/>
  </p:normalViewPr>
  <p:slideViewPr>
    <p:cSldViewPr snapToGrid="0" snapToObjects="1">
      <p:cViewPr>
        <p:scale>
          <a:sx n="85" d="100"/>
          <a:sy n="85" d="100"/>
        </p:scale>
        <p:origin x="-1440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CE8B0-97C7-C249-B3D5-7557358F313F}" type="datetime1">
              <a:rPr lang="en-GB" smtClean="0"/>
              <a:t>16/07/2013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7AB3E-E6C0-5645-8962-332F6274A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56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D22C3-203F-8C4D-83C3-90EBFE722919}" type="datetime1">
              <a:rPr lang="en-GB" smtClean="0"/>
              <a:t>16/07/2013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545CF-0466-E94B-92CB-F4F1C4B75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897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Axes</a:t>
            </a:r>
          </a:p>
          <a:p>
            <a:r>
              <a:rPr lang="en-US" dirty="0" err="1" smtClean="0"/>
              <a:t>Obs</a:t>
            </a:r>
            <a:r>
              <a:rPr lang="en-US" baseline="0" dirty="0" smtClean="0"/>
              <a:t> data</a:t>
            </a:r>
          </a:p>
          <a:p>
            <a:r>
              <a:rPr lang="en-US" baseline="0" dirty="0" smtClean="0"/>
              <a:t>Comparison to simulation</a:t>
            </a:r>
          </a:p>
          <a:p>
            <a:r>
              <a:rPr lang="en-US" baseline="0" dirty="0" smtClean="0"/>
              <a:t>50Mpc box?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r>
              <a:rPr lang="en-US" baseline="0" dirty="0" smtClean="0"/>
              <a:t> PLOTS!</a:t>
            </a:r>
            <a:endParaRPr lang="en-US" dirty="0" smtClean="0"/>
          </a:p>
          <a:p>
            <a:r>
              <a:rPr lang="en-US" dirty="0" smtClean="0"/>
              <a:t>GSMF, different redshifts</a:t>
            </a:r>
          </a:p>
          <a:p>
            <a:r>
              <a:rPr lang="en-US" dirty="0" smtClean="0"/>
              <a:t>Simulation</a:t>
            </a:r>
            <a:r>
              <a:rPr lang="en-US" baseline="0" dirty="0" smtClean="0"/>
              <a:t> data and different </a:t>
            </a:r>
            <a:r>
              <a:rPr lang="en-US" baseline="0" dirty="0" err="1" smtClean="0"/>
              <a:t>colours</a:t>
            </a:r>
            <a:endParaRPr lang="en-US" baseline="0" dirty="0" smtClean="0"/>
          </a:p>
          <a:p>
            <a:r>
              <a:rPr lang="en-US" baseline="0" dirty="0" smtClean="0"/>
              <a:t>Datasets shown and </a:t>
            </a:r>
            <a:r>
              <a:rPr lang="en-US" baseline="0" dirty="0" err="1" smtClean="0"/>
              <a:t>colours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Axes,</a:t>
            </a:r>
            <a:r>
              <a:rPr lang="en-US" baseline="0" dirty="0" smtClean="0"/>
              <a:t> dotted line, redshift</a:t>
            </a:r>
          </a:p>
          <a:p>
            <a:r>
              <a:rPr lang="en-US" baseline="0" dirty="0" smtClean="0"/>
              <a:t>Different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lines</a:t>
            </a:r>
          </a:p>
          <a:p>
            <a:r>
              <a:rPr lang="en-US" baseline="0" dirty="0" smtClean="0"/>
              <a:t>Model used (</a:t>
            </a:r>
            <a:r>
              <a:rPr lang="en-US" baseline="0" dirty="0" err="1" smtClean="0"/>
              <a:t>Zdep</a:t>
            </a:r>
            <a:r>
              <a:rPr lang="en-US" baseline="0" dirty="0" smtClean="0"/>
              <a:t> 0.2, width 1.0, max 2.0, min 0.5)</a:t>
            </a:r>
          </a:p>
          <a:p>
            <a:r>
              <a:rPr lang="en-US" baseline="0" dirty="0" smtClean="0"/>
              <a:t>Comparison with data – as Rob already did…, one object per bin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Axes, redshift</a:t>
            </a:r>
          </a:p>
          <a:p>
            <a:r>
              <a:rPr lang="en-US" dirty="0" smtClean="0"/>
              <a:t>Points, </a:t>
            </a:r>
            <a:r>
              <a:rPr lang="en-US" dirty="0" err="1" smtClean="0"/>
              <a:t>colours</a:t>
            </a:r>
            <a:r>
              <a:rPr lang="en-US" dirty="0" smtClean="0"/>
              <a:t>, mean</a:t>
            </a:r>
          </a:p>
          <a:p>
            <a:r>
              <a:rPr lang="en-US" dirty="0" err="1" smtClean="0"/>
              <a:t>Obs</a:t>
            </a:r>
            <a:r>
              <a:rPr lang="en-US" dirty="0" smtClean="0"/>
              <a:t> data + comparison</a:t>
            </a:r>
          </a:p>
          <a:p>
            <a:r>
              <a:rPr lang="en-US" dirty="0" smtClean="0"/>
              <a:t>Passive</a:t>
            </a:r>
            <a:r>
              <a:rPr lang="en-US" baseline="0" dirty="0" smtClean="0"/>
              <a:t> fraction splitting SSFR along SF limit</a:t>
            </a:r>
          </a:p>
          <a:p>
            <a:r>
              <a:rPr lang="en-US" baseline="0" dirty="0" smtClean="0"/>
              <a:t>Above res limit…..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545CF-0466-E94B-92CB-F4F1C4B75D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E139-3CA0-CA4D-B227-F77FDE861972}" type="datetime1">
              <a:rPr lang="en-GB" smtClean="0"/>
              <a:t>16/07/2013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94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4A04-631A-D640-917B-7EE0A288201A}" type="datetime1">
              <a:rPr lang="en-GB" smtClean="0"/>
              <a:t>16/07/2013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5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8098-B08E-014D-AA73-68D652069F41}" type="datetime1">
              <a:rPr lang="en-GB" smtClean="0"/>
              <a:t>16/07/2013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AAF4-8B32-3C40-BAF9-75DB70309A95}" type="datetime1">
              <a:rPr lang="en-GB" smtClean="0"/>
              <a:t>16/07/2013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6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5459-915F-2F4E-A4F5-6E097DB02BFA}" type="datetime1">
              <a:rPr lang="en-GB" smtClean="0"/>
              <a:t>16/07/2013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8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DB7-F7A6-9944-A20A-351EB27E945B}" type="datetime1">
              <a:rPr lang="en-GB" smtClean="0"/>
              <a:t>16/07/2013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4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6928-E95C-FD45-8210-A4C6A8D50A7D}" type="datetime1">
              <a:rPr lang="en-GB" smtClean="0"/>
              <a:t>16/07/2013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6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BBC9-59FE-8E46-A191-9BE3D91D047D}" type="datetime1">
              <a:rPr lang="en-GB" smtClean="0"/>
              <a:t>16/07/2013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3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9FD4-36C3-AB41-9E9E-80E6EF6FDF4C}" type="datetime1">
              <a:rPr lang="en-GB" smtClean="0"/>
              <a:t>16/07/2013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0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82689-06D4-0646-86F0-6C70A8ECD4D4}" type="datetime1">
              <a:rPr lang="en-GB" smtClean="0"/>
              <a:t>16/07/2013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9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29FA8-489E-624D-AD86-C64DE635E12C}" type="datetime1">
              <a:rPr lang="en-GB" smtClean="0"/>
              <a:t>16/07/2013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7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49640-9ABA-594B-99A1-5D1966640DC2}" type="datetime1">
              <a:rPr lang="en-GB" smtClean="0"/>
              <a:t>16/07/2013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Virgo June 2013 - EAGLE: Comparison with Observations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0E5B-9ECE-F842-81E4-140899F9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6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gif"/><Relationship Id="rId5" Type="http://schemas.openxmlformats.org/officeDocument/2006/relationships/image" Target="../media/image3.gif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7512"/>
            <a:ext cx="7772400" cy="18827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Quenching of Galaxies in Hydro-Simulations:</a:t>
            </a:r>
            <a:br>
              <a:rPr lang="en-US" dirty="0" smtClean="0"/>
            </a:br>
            <a:r>
              <a:rPr lang="en-US" dirty="0" smtClean="0"/>
              <a:t>The Eagle Simulation Suite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81613"/>
            <a:ext cx="77724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Michelle Furlong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Durham: Richard Bower,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Yetli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Rosas-Guevara, Matthieu Schaller, Tom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Theuns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Carlos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Frenk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John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Helly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Adrian Jenkins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Leiden: Rob Crain,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Joop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Schaye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(PI)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Claudio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Dalla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Vecchia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Ian McCarthy, Craig Booth…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1" name="Picture 40" descr="CC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26" y="5614943"/>
            <a:ext cx="1459962" cy="832579"/>
          </a:xfrm>
          <a:prstGeom prst="rect">
            <a:avLst/>
          </a:prstGeom>
        </p:spPr>
      </p:pic>
      <p:pic>
        <p:nvPicPr>
          <p:cNvPr id="42" name="Picture 41" descr="fp7-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47" y="5731723"/>
            <a:ext cx="899708" cy="733608"/>
          </a:xfrm>
          <a:prstGeom prst="rect">
            <a:avLst/>
          </a:prstGeom>
        </p:spPr>
      </p:pic>
      <p:pic>
        <p:nvPicPr>
          <p:cNvPr id="44" name="Picture 43" descr="icc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85" y="5700706"/>
            <a:ext cx="1217939" cy="764625"/>
          </a:xfrm>
          <a:prstGeom prst="rect">
            <a:avLst/>
          </a:prstGeom>
        </p:spPr>
      </p:pic>
      <p:pic>
        <p:nvPicPr>
          <p:cNvPr id="46" name="Picture 45" descr="dira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7" y="5919737"/>
            <a:ext cx="1667971" cy="497852"/>
          </a:xfrm>
          <a:prstGeom prst="rect">
            <a:avLst/>
          </a:prstGeom>
        </p:spPr>
      </p:pic>
      <p:pic>
        <p:nvPicPr>
          <p:cNvPr id="5" name="Picture 4" descr="Virgo_Logo_s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4" y="5700705"/>
            <a:ext cx="962259" cy="71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7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 Formation Rates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2968" y="1417638"/>
            <a:ext cx="23069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Matches high-z data.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Correct shape for star formation rate history.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Peak around redshift 2.</a:t>
            </a:r>
          </a:p>
        </p:txBody>
      </p:sp>
      <p:pic>
        <p:nvPicPr>
          <p:cNvPr id="5" name="Picture 4" descr="mad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47" y="853404"/>
            <a:ext cx="7315322" cy="5486492"/>
          </a:xfrm>
          <a:prstGeom prst="rect">
            <a:avLst/>
          </a:prstGeom>
        </p:spPr>
      </p:pic>
      <p:sp>
        <p:nvSpPr>
          <p:cNvPr id="13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456764" y="3451845"/>
            <a:ext cx="24055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ρ</a:t>
            </a:r>
            <a:r>
              <a:rPr lang="en-US" baseline="-25000" dirty="0" err="1" smtClean="0"/>
              <a:t>sfr</a:t>
            </a:r>
            <a:r>
              <a:rPr lang="en-US" dirty="0" smtClean="0"/>
              <a:t> [M</a:t>
            </a:r>
            <a:r>
              <a:rPr lang="en-US" baseline="-25000" dirty="0" smtClean="0"/>
              <a:t>o</a:t>
            </a:r>
            <a:r>
              <a:rPr lang="en-US" dirty="0" smtClean="0"/>
              <a:t>yr</a:t>
            </a:r>
            <a:r>
              <a:rPr lang="en-US" baseline="30000" dirty="0" smtClean="0"/>
              <a:t>-1</a:t>
            </a:r>
            <a:r>
              <a:rPr lang="en-US" dirty="0" smtClean="0"/>
              <a:t>Mpc</a:t>
            </a:r>
            <a:r>
              <a:rPr lang="en-US" baseline="30000" dirty="0" smtClean="0"/>
              <a:t>-3</a:t>
            </a:r>
            <a:r>
              <a:rPr lang="en-US" dirty="0" smtClean="0"/>
              <a:t>dex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17882" y="5989211"/>
            <a:ext cx="7814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z</a:t>
            </a:r>
            <a:endParaRPr lang="en-US" dirty="0" err="1" smtClean="0"/>
          </a:p>
        </p:txBody>
      </p:sp>
      <p:sp>
        <p:nvSpPr>
          <p:cNvPr id="9" name="TextBox 8"/>
          <p:cNvSpPr txBox="1"/>
          <p:nvPr/>
        </p:nvSpPr>
        <p:spPr>
          <a:xfrm>
            <a:off x="7111998" y="1452718"/>
            <a:ext cx="16724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94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High-z </a:t>
            </a:r>
            <a:r>
              <a:rPr lang="en-US" dirty="0"/>
              <a:t>Comparison of GSMF to Observations</a:t>
            </a:r>
          </a:p>
        </p:txBody>
      </p:sp>
      <p:pic>
        <p:nvPicPr>
          <p:cNvPr id="7" name="Picture 6" descr="smf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446" y="1462461"/>
            <a:ext cx="3600000" cy="2700000"/>
          </a:xfrm>
          <a:prstGeom prst="rect">
            <a:avLst/>
          </a:prstGeom>
        </p:spPr>
      </p:pic>
      <p:pic>
        <p:nvPicPr>
          <p:cNvPr id="8" name="Picture 7" descr="smf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76" y="1462461"/>
            <a:ext cx="3600000" cy="2700000"/>
          </a:xfrm>
          <a:prstGeom prst="rect">
            <a:avLst/>
          </a:prstGeom>
        </p:spPr>
      </p:pic>
      <p:pic>
        <p:nvPicPr>
          <p:cNvPr id="2" name="Picture 1" descr="smf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96" y="3616512"/>
            <a:ext cx="3600000" cy="2700000"/>
          </a:xfrm>
          <a:prstGeom prst="rect">
            <a:avLst/>
          </a:prstGeom>
        </p:spPr>
      </p:pic>
      <p:pic>
        <p:nvPicPr>
          <p:cNvPr id="3" name="Picture 2" descr="smf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93" y="3616512"/>
            <a:ext cx="3600000" cy="2700000"/>
          </a:xfrm>
          <a:prstGeom prst="rect">
            <a:avLst/>
          </a:prstGeom>
        </p:spPr>
      </p:pic>
      <p:pic>
        <p:nvPicPr>
          <p:cNvPr id="5" name="Picture 4" descr="smf3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" y="3616512"/>
            <a:ext cx="3600000" cy="2700000"/>
          </a:xfrm>
          <a:prstGeom prst="rect">
            <a:avLst/>
          </a:prstGeom>
        </p:spPr>
      </p:pic>
      <p:sp>
        <p:nvSpPr>
          <p:cNvPr id="22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1598" y="3941532"/>
            <a:ext cx="799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z=2.0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9551" y="3928664"/>
            <a:ext cx="780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z=1.0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33644" y="3926591"/>
            <a:ext cx="7990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z=3.0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5620" y="1786970"/>
            <a:ext cx="8080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z=0.5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3416" y="1786970"/>
            <a:ext cx="895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z=0.1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9243" y="1758431"/>
            <a:ext cx="840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27434" y="1757088"/>
            <a:ext cx="840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26280" y="3917766"/>
            <a:ext cx="840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18483" y="3907597"/>
            <a:ext cx="840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010725" y="3908941"/>
            <a:ext cx="840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9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object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8972" y="349628"/>
            <a:ext cx="4341906" cy="3430490"/>
          </a:xfrm>
          <a:prstGeom prst="rect">
            <a:avLst/>
          </a:prstGeom>
        </p:spPr>
      </p:pic>
      <p:pic>
        <p:nvPicPr>
          <p:cNvPr id="8" name="object7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066" y="349628"/>
            <a:ext cx="4341906" cy="343049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4172" y="3854829"/>
            <a:ext cx="8229600" cy="2599135"/>
          </a:xfrm>
          <a:solidFill>
            <a:schemeClr val="bg1"/>
          </a:solidFill>
        </p:spPr>
        <p:txBody>
          <a:bodyPr numCol="2">
            <a:noAutofit/>
          </a:bodyPr>
          <a:lstStyle/>
          <a:p>
            <a:r>
              <a:rPr lang="en-US" sz="2400" dirty="0" smtClean="0"/>
              <a:t>Simulations reproduce many real Universe properties </a:t>
            </a:r>
          </a:p>
          <a:p>
            <a:r>
              <a:rPr lang="en-US" sz="2400" dirty="0" smtClean="0"/>
              <a:t>Large numbers of galaxies to study statistics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racking of individual objects, understand galaxy histories</a:t>
            </a:r>
          </a:p>
          <a:p>
            <a:r>
              <a:rPr lang="en-US" sz="2400" dirty="0" smtClean="0"/>
              <a:t>Environmental quenching important for satellite galaxies</a:t>
            </a:r>
          </a:p>
          <a:p>
            <a:r>
              <a:rPr lang="en-US" sz="2400" dirty="0" smtClean="0"/>
              <a:t>AGN feedback crucial for quenching central galaxies</a:t>
            </a:r>
          </a:p>
          <a:p>
            <a:r>
              <a:rPr lang="en-US" sz="2400" dirty="0" smtClean="0"/>
              <a:t>Not all galaxies conform…</a:t>
            </a:r>
            <a:endParaRPr lang="en-US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4172" y="219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Summary / Future Work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5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overview of the Eagle project</a:t>
            </a:r>
          </a:p>
          <a:p>
            <a:r>
              <a:rPr lang="en-US" dirty="0" smtClean="0"/>
              <a:t>Verification of the Model</a:t>
            </a:r>
          </a:p>
          <a:p>
            <a:pPr lvl="1"/>
            <a:r>
              <a:rPr lang="en-US" dirty="0" smtClean="0"/>
              <a:t>Local Universe</a:t>
            </a:r>
          </a:p>
          <a:p>
            <a:r>
              <a:rPr lang="en-US" dirty="0" smtClean="0"/>
              <a:t>Quenching </a:t>
            </a:r>
            <a:r>
              <a:rPr lang="en-US" dirty="0"/>
              <a:t>through environment or feedback?</a:t>
            </a:r>
          </a:p>
          <a:p>
            <a:r>
              <a:rPr lang="en-US" dirty="0"/>
              <a:t>Verification of the </a:t>
            </a:r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Evolution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14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9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Eagle Project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226675"/>
            <a:ext cx="4038600" cy="5217808"/>
          </a:xfrm>
        </p:spPr>
        <p:txBody>
          <a:bodyPr>
            <a:noAutofit/>
          </a:bodyPr>
          <a:lstStyle/>
          <a:p>
            <a:r>
              <a:rPr lang="en-US" sz="2400" dirty="0" smtClean="0"/>
              <a:t>Gadget-3 + Anarchy</a:t>
            </a:r>
          </a:p>
          <a:p>
            <a:r>
              <a:rPr lang="en-US" sz="2400" dirty="0"/>
              <a:t>Planck </a:t>
            </a:r>
            <a:r>
              <a:rPr lang="en-US" sz="2400" dirty="0" smtClean="0"/>
              <a:t>Cosmology</a:t>
            </a:r>
          </a:p>
          <a:p>
            <a:r>
              <a:rPr lang="en-US" sz="2400" smtClean="0"/>
              <a:t>Resolution 10</a:t>
            </a:r>
            <a:r>
              <a:rPr lang="en-US" sz="2400" baseline="30000" smtClean="0"/>
              <a:t>6</a:t>
            </a:r>
            <a:r>
              <a:rPr lang="en-US" sz="2400" smtClean="0"/>
              <a:t> </a:t>
            </a:r>
            <a:r>
              <a:rPr lang="en-US" sz="2400" dirty="0" smtClean="0"/>
              <a:t>solar masses</a:t>
            </a:r>
          </a:p>
          <a:p>
            <a:r>
              <a:rPr lang="en-US" sz="2400" dirty="0" smtClean="0"/>
              <a:t>25, 50 and 100 </a:t>
            </a:r>
            <a:r>
              <a:rPr lang="en-US" sz="2400" dirty="0" err="1" smtClean="0"/>
              <a:t>Mpc</a:t>
            </a:r>
            <a:r>
              <a:rPr lang="en-US" sz="2400" dirty="0"/>
              <a:t> </a:t>
            </a:r>
            <a:r>
              <a:rPr lang="en-US" sz="2400" dirty="0" smtClean="0"/>
              <a:t>boxes, with up to 10</a:t>
            </a:r>
            <a:r>
              <a:rPr lang="en-US" sz="2400" baseline="30000" dirty="0"/>
              <a:t>4</a:t>
            </a:r>
            <a:r>
              <a:rPr lang="en-US" sz="2400" dirty="0" smtClean="0"/>
              <a:t> MW galaxies</a:t>
            </a:r>
          </a:p>
          <a:p>
            <a:r>
              <a:rPr lang="en-US" sz="2400" dirty="0"/>
              <a:t>Advanced </a:t>
            </a:r>
            <a:r>
              <a:rPr lang="en-US" sz="2400" dirty="0" err="1"/>
              <a:t>subgrid</a:t>
            </a:r>
            <a:r>
              <a:rPr lang="en-US" sz="2400" dirty="0"/>
              <a:t> physics </a:t>
            </a:r>
            <a:r>
              <a:rPr lang="en-US" sz="2400" dirty="0" smtClean="0"/>
              <a:t>modules</a:t>
            </a:r>
          </a:p>
          <a:p>
            <a:pPr lvl="1"/>
            <a:r>
              <a:rPr lang="en-US" sz="2000" dirty="0" smtClean="0"/>
              <a:t>Star formation</a:t>
            </a:r>
          </a:p>
          <a:p>
            <a:pPr lvl="1"/>
            <a:r>
              <a:rPr lang="en-US" sz="2000" dirty="0" smtClean="0"/>
              <a:t>Cooling</a:t>
            </a:r>
          </a:p>
          <a:p>
            <a:pPr lvl="1"/>
            <a:r>
              <a:rPr lang="en-US" sz="2000" dirty="0" smtClean="0"/>
              <a:t>Chemical evolution</a:t>
            </a:r>
          </a:p>
          <a:p>
            <a:pPr lvl="1"/>
            <a:r>
              <a:rPr lang="en-US" sz="2000" dirty="0" smtClean="0"/>
              <a:t>Stellar feedback -&gt; thermal</a:t>
            </a:r>
          </a:p>
          <a:p>
            <a:pPr lvl="1"/>
            <a:r>
              <a:rPr lang="en-US" sz="2000" dirty="0" smtClean="0"/>
              <a:t>AGN feedback -&gt; </a:t>
            </a:r>
            <a:r>
              <a:rPr lang="en-US" sz="2000" dirty="0" err="1" smtClean="0"/>
              <a:t>ang.</a:t>
            </a:r>
            <a:r>
              <a:rPr lang="en-US" sz="2000" dirty="0" smtClean="0"/>
              <a:t> mom.</a:t>
            </a:r>
            <a:endParaRPr lang="en-US" sz="2000" dirty="0"/>
          </a:p>
          <a:p>
            <a:r>
              <a:rPr lang="en-US" sz="2400" dirty="0" smtClean="0"/>
              <a:t>Evolution to redshift 0</a:t>
            </a:r>
          </a:p>
        </p:txBody>
      </p:sp>
      <p:pic>
        <p:nvPicPr>
          <p:cNvPr id="5" name="gas_movie_wholebox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1843088"/>
            <a:ext cx="4038600" cy="4038600"/>
          </a:xfrm>
        </p:spPr>
      </p:pic>
      <p:sp>
        <p:nvSpPr>
          <p:cNvPr id="10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661023" y="2510118"/>
            <a:ext cx="2433918" cy="1225176"/>
          </a:xfrm>
          <a:prstGeom prst="wedgeRoundRectCallout">
            <a:avLst>
              <a:gd name="adj1" fmla="val -40121"/>
              <a:gd name="adj2" fmla="val 10179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as above density threshold converted to stars stochastically– reproduce KS law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918011" y="3122706"/>
            <a:ext cx="2789518" cy="1225176"/>
          </a:xfrm>
          <a:prstGeom prst="wedgeRoundRectCallout">
            <a:avLst>
              <a:gd name="adj1" fmla="val -71429"/>
              <a:gd name="adj2" fmla="val 9935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Element by element cooling for each particle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11 elements traced, enrichment from stars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071470" y="3212354"/>
            <a:ext cx="2846295" cy="1452282"/>
          </a:xfrm>
          <a:prstGeom prst="wedgeRoundRectCallout">
            <a:avLst>
              <a:gd name="adj1" fmla="val -71429"/>
              <a:gd name="adj2" fmla="val 9935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Available energy from 10</a:t>
            </a:r>
            <a:r>
              <a:rPr lang="en-US" baseline="30000" dirty="0" smtClean="0">
                <a:solidFill>
                  <a:schemeClr val="tx1"/>
                </a:solidFill>
              </a:rPr>
              <a:t>6</a:t>
            </a:r>
            <a:r>
              <a:rPr lang="en-US" dirty="0" smtClean="0">
                <a:solidFill>
                  <a:schemeClr val="tx1"/>
                </a:solidFill>
              </a:rPr>
              <a:t> solar mass SSP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Energy fraction deposited as thermal energy from local gas </a:t>
            </a:r>
            <a:r>
              <a:rPr lang="en-US" dirty="0" err="1" smtClean="0">
                <a:solidFill>
                  <a:schemeClr val="tx1"/>
                </a:solidFill>
              </a:rPr>
              <a:t>metallicity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495800" y="3621741"/>
            <a:ext cx="3527612" cy="1452282"/>
          </a:xfrm>
          <a:prstGeom prst="wedgeRoundRectCallout">
            <a:avLst>
              <a:gd name="adj1" fmla="val -71429"/>
              <a:gd name="adj2" fmla="val 9935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BH seeded in halos of 10</a:t>
            </a:r>
            <a:r>
              <a:rPr lang="en-US" baseline="30000" dirty="0" smtClean="0">
                <a:solidFill>
                  <a:schemeClr val="tx1"/>
                </a:solidFill>
              </a:rPr>
              <a:t>10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solar masses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Grow through accretion of low </a:t>
            </a:r>
            <a:r>
              <a:rPr lang="en-US" dirty="0" err="1" smtClean="0">
                <a:solidFill>
                  <a:schemeClr val="tx1"/>
                </a:solidFill>
              </a:rPr>
              <a:t>ang.</a:t>
            </a:r>
            <a:r>
              <a:rPr lang="en-US" dirty="0" smtClean="0">
                <a:solidFill>
                  <a:schemeClr val="tx1"/>
                </a:solidFill>
              </a:rPr>
              <a:t> mom. gas in </a:t>
            </a:r>
            <a:r>
              <a:rPr lang="en-US" dirty="0" err="1" smtClean="0">
                <a:solidFill>
                  <a:schemeClr val="tx1"/>
                </a:solidFill>
              </a:rPr>
              <a:t>centre</a:t>
            </a:r>
            <a:r>
              <a:rPr lang="en-US" dirty="0" smtClean="0">
                <a:solidFill>
                  <a:schemeClr val="tx1"/>
                </a:solidFill>
              </a:rPr>
              <a:t> of halo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Also through mergers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949391">
            <a:off x="828612" y="3306173"/>
            <a:ext cx="6643468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EAGLE ≠ SAM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333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Universe Comparison of GSMF to Observations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322" y="1299887"/>
            <a:ext cx="25459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25Mpc box, reference model with SN feedback scaled with local gas </a:t>
            </a:r>
            <a:r>
              <a:rPr lang="en-US" sz="2400" dirty="0" err="1" smtClean="0"/>
              <a:t>metallicity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Good match to GSMF observational data across large range of stellar masses.</a:t>
            </a:r>
            <a:endParaRPr lang="en-US" sz="2400" dirty="0"/>
          </a:p>
        </p:txBody>
      </p:sp>
      <p:pic>
        <p:nvPicPr>
          <p:cNvPr id="5" name="Picture 4" descr="smf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41" y="1032696"/>
            <a:ext cx="7315322" cy="5486492"/>
          </a:xfrm>
          <a:prstGeom prst="rect">
            <a:avLst/>
          </a:prstGeom>
        </p:spPr>
      </p:pic>
      <p:sp>
        <p:nvSpPr>
          <p:cNvPr id="7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6118" y="6134915"/>
            <a:ext cx="24055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log(M</a:t>
            </a:r>
            <a:r>
              <a:rPr lang="en-US" baseline="-25000" dirty="0" smtClean="0"/>
              <a:t>*</a:t>
            </a:r>
            <a:r>
              <a:rPr lang="en-US" dirty="0" smtClean="0"/>
              <a:t>)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561354" y="3692570"/>
            <a:ext cx="2106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dlog</a:t>
            </a:r>
            <a:r>
              <a:rPr lang="en-US" dirty="0" smtClean="0"/>
              <a:t>(M</a:t>
            </a:r>
            <a:r>
              <a:rPr lang="en-US" baseline="-25000" dirty="0" smtClean="0"/>
              <a:t>*</a:t>
            </a:r>
            <a:r>
              <a:rPr lang="en-US" dirty="0" smtClean="0"/>
              <a:t>) [Mpc</a:t>
            </a:r>
            <a:r>
              <a:rPr lang="en-US" baseline="30000" dirty="0" smtClean="0"/>
              <a:t>-3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9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 Formation Rates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117394"/>
            <a:ext cx="8466666" cy="1200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SSFR data split by centrals and satellites at z=0.1 is consistent with </a:t>
            </a:r>
            <a:r>
              <a:rPr lang="en-US" sz="2400" dirty="0" err="1" smtClean="0"/>
              <a:t>Gilbank</a:t>
            </a:r>
            <a:r>
              <a:rPr lang="en-US" sz="2400" dirty="0" smtClean="0"/>
              <a:t> et al 2010.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Passive fraction as a function of mass increases, above resolution limit.</a:t>
            </a:r>
          </a:p>
        </p:txBody>
      </p:sp>
      <p:pic>
        <p:nvPicPr>
          <p:cNvPr id="13" name="Picture 12" descr="passive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413" y="1253287"/>
            <a:ext cx="5760000" cy="345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3292373" y="2931234"/>
            <a:ext cx="18689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Passive Fraction</a:t>
            </a:r>
            <a:endParaRPr lang="en-US" dirty="0"/>
          </a:p>
        </p:txBody>
      </p:sp>
      <p:pic>
        <p:nvPicPr>
          <p:cNvPr id="7" name="Picture 6" descr="ssfr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1" y="1223405"/>
            <a:ext cx="4607999" cy="3456000"/>
          </a:xfrm>
          <a:prstGeom prst="rect">
            <a:avLst/>
          </a:prstGeom>
        </p:spPr>
      </p:pic>
      <p:sp>
        <p:nvSpPr>
          <p:cNvPr id="15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943" y="4464857"/>
            <a:ext cx="24055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log(M</a:t>
            </a:r>
            <a:r>
              <a:rPr lang="en-US" baseline="-25000" dirty="0" smtClean="0"/>
              <a:t>*</a:t>
            </a:r>
            <a:r>
              <a:rPr lang="en-US" dirty="0" smtClean="0"/>
              <a:t>)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77221" y="4509680"/>
            <a:ext cx="24055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*</a:t>
            </a:r>
            <a:r>
              <a:rPr lang="en-US" dirty="0" smtClean="0"/>
              <a:t>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906928" y="2736164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log(SFR/M</a:t>
            </a:r>
            <a:r>
              <a:rPr lang="en-US" baseline="-25000" dirty="0" smtClean="0"/>
              <a:t>*</a:t>
            </a:r>
            <a:r>
              <a:rPr lang="en-US" dirty="0" smtClean="0"/>
              <a:t>) [Gyr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4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Environmental Quenching?</a:t>
            </a:r>
            <a:endParaRPr lang="en-US" dirty="0"/>
          </a:p>
        </p:txBody>
      </p:sp>
      <p:pic>
        <p:nvPicPr>
          <p:cNvPr id="3" name="Picture 2" descr="ssfrEnvAll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1" y="822602"/>
            <a:ext cx="9144000" cy="5486400"/>
          </a:xfrm>
          <a:prstGeom prst="rect">
            <a:avLst/>
          </a:prstGeom>
        </p:spPr>
      </p:pic>
      <p:sp>
        <p:nvSpPr>
          <p:cNvPr id="7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43543" y="3483223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log(SFR/M</a:t>
            </a:r>
            <a:r>
              <a:rPr lang="en-US" baseline="-25000" dirty="0" smtClean="0"/>
              <a:t>*</a:t>
            </a:r>
            <a:r>
              <a:rPr lang="en-US" dirty="0" smtClean="0"/>
              <a:t>) [Gyr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21424" y="5939670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log(M</a:t>
            </a:r>
            <a:r>
              <a:rPr lang="en-US" baseline="-25000" dirty="0" smtClean="0"/>
              <a:t>*</a:t>
            </a:r>
            <a:r>
              <a:rPr lang="en-US" dirty="0" smtClean="0"/>
              <a:t>)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405451" y="3357835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Halo Mass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44672" y="1419081"/>
            <a:ext cx="1875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647639" y="3346824"/>
            <a:ext cx="1477186" cy="2592845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1311836" y="5229411"/>
            <a:ext cx="2009588" cy="941293"/>
          </a:xfrm>
          <a:prstGeom prst="wedgeRoundRectCallout">
            <a:avLst>
              <a:gd name="adj1" fmla="val 88690"/>
              <a:gd name="adj2" fmla="val -236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Passive galaxies in higher halo mass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Satellite Quenching</a:t>
            </a:r>
            <a:endParaRPr lang="en-US" dirty="0"/>
          </a:p>
        </p:txBody>
      </p:sp>
      <p:pic>
        <p:nvPicPr>
          <p:cNvPr id="5" name="Picture 4" descr="ssfrEnvCentrals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27" y="1794793"/>
            <a:ext cx="6120000" cy="3672000"/>
          </a:xfrm>
          <a:prstGeom prst="rect">
            <a:avLst/>
          </a:prstGeom>
        </p:spPr>
      </p:pic>
      <p:pic>
        <p:nvPicPr>
          <p:cNvPr id="7" name="Picture 6" descr="ssfrEnvSatellites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31" y="1794793"/>
            <a:ext cx="6120000" cy="3672000"/>
          </a:xfrm>
          <a:prstGeom prst="rect">
            <a:avLst/>
          </a:prstGeom>
        </p:spPr>
      </p:pic>
      <p:sp>
        <p:nvSpPr>
          <p:cNvPr id="9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928948" y="3483223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log(SFR/M</a:t>
            </a:r>
            <a:r>
              <a:rPr lang="en-US" baseline="-25000" dirty="0" smtClean="0"/>
              <a:t>*</a:t>
            </a:r>
            <a:r>
              <a:rPr lang="en-US" dirty="0" smtClean="0"/>
              <a:t>) [Gyr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84483" y="5237304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log(M</a:t>
            </a:r>
            <a:r>
              <a:rPr lang="en-US" baseline="-25000" dirty="0" smtClean="0"/>
              <a:t>*</a:t>
            </a:r>
            <a:r>
              <a:rPr lang="en-US" dirty="0" smtClean="0"/>
              <a:t>)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3117" y="5237304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log(M</a:t>
            </a:r>
            <a:r>
              <a:rPr lang="en-US" baseline="-25000" dirty="0" smtClean="0"/>
              <a:t>*</a:t>
            </a:r>
            <a:r>
              <a:rPr lang="en-US" dirty="0" smtClean="0"/>
              <a:t>)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823799" y="3357835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Halo Mass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43412" y="2171506"/>
            <a:ext cx="1390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45386" y="2186447"/>
            <a:ext cx="1390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Satellites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794932" y="3122709"/>
            <a:ext cx="1148480" cy="22598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ç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577995" y="3110758"/>
            <a:ext cx="1148480" cy="22598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29647" y="3162158"/>
            <a:ext cx="736600" cy="22598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ç</a:t>
            </a:r>
            <a:endParaRPr lang="en-US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195729" y="5511616"/>
            <a:ext cx="1851212" cy="659090"/>
          </a:xfrm>
          <a:prstGeom prst="wedgeRoundRectCallout">
            <a:avLst>
              <a:gd name="adj1" fmla="val 59917"/>
              <a:gd name="adj2" fmla="val -13448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Centrals mostly star forming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726476" y="5277091"/>
            <a:ext cx="2197390" cy="744204"/>
          </a:xfrm>
          <a:prstGeom prst="wedgeRoundRectCallout">
            <a:avLst>
              <a:gd name="adj1" fmla="val -52347"/>
              <a:gd name="adj2" fmla="val -10323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Split population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SF match centrals!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097305" y="5667004"/>
            <a:ext cx="1594224" cy="503701"/>
          </a:xfrm>
          <a:prstGeom prst="wedgeRoundRectCallout">
            <a:avLst>
              <a:gd name="adj1" fmla="val -41778"/>
              <a:gd name="adj2" fmla="val -17076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Environment?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4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 Quenching</a:t>
            </a:r>
            <a:endParaRPr lang="en-US" dirty="0"/>
          </a:p>
        </p:txBody>
      </p:sp>
      <p:sp>
        <p:nvSpPr>
          <p:cNvPr id="9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 descr="ssfrBHCentrals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2" y="850151"/>
            <a:ext cx="91440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243543" y="3483223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log(SFR/M</a:t>
            </a:r>
            <a:r>
              <a:rPr lang="en-US" baseline="-25000" dirty="0" smtClean="0"/>
              <a:t>*</a:t>
            </a:r>
            <a:r>
              <a:rPr lang="en-US" dirty="0" smtClean="0"/>
              <a:t>) [Gyr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21424" y="5939670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log(M</a:t>
            </a:r>
            <a:r>
              <a:rPr lang="en-US" baseline="-25000" dirty="0" smtClean="0"/>
              <a:t>*</a:t>
            </a:r>
            <a:r>
              <a:rPr lang="en-US" dirty="0" smtClean="0"/>
              <a:t>)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390510" y="3357835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Black Hole Mass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44672" y="1419081"/>
            <a:ext cx="1875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281645" y="3483090"/>
            <a:ext cx="1477186" cy="2592845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5035176" y="2271059"/>
            <a:ext cx="2652556" cy="787348"/>
          </a:xfrm>
          <a:prstGeom prst="wedgeRoundRectCallout">
            <a:avLst>
              <a:gd name="adj1" fmla="val -39576"/>
              <a:gd name="adj2" fmla="val 16933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SF galaxies have smaller BHs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-&gt; Less AGN feedback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1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19600"/>
            <a:ext cx="8686800" cy="6299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sfrGasCentrals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68" y="1779852"/>
            <a:ext cx="6120000" cy="3672000"/>
          </a:xfrm>
          <a:prstGeom prst="rect">
            <a:avLst/>
          </a:prstGeom>
        </p:spPr>
      </p:pic>
      <p:pic>
        <p:nvPicPr>
          <p:cNvPr id="15" name="Picture 14" descr="ssfrGasSatellites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0" y="1779852"/>
            <a:ext cx="6120000" cy="3672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Gas Content?</a:t>
            </a:r>
            <a:endParaRPr lang="en-US" dirty="0"/>
          </a:p>
        </p:txBody>
      </p:sp>
      <p:sp>
        <p:nvSpPr>
          <p:cNvPr id="9" name="Footer Placeholder 47"/>
          <p:cNvSpPr txBox="1">
            <a:spLocks/>
          </p:cNvSpPr>
          <p:nvPr/>
        </p:nvSpPr>
        <p:spPr>
          <a:xfrm>
            <a:off x="1794932" y="6424082"/>
            <a:ext cx="5892800" cy="5185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NAM - July 2013 – The EAGLE Simulations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928948" y="3483223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log(SFR/M</a:t>
            </a:r>
            <a:r>
              <a:rPr lang="en-US" baseline="-25000" dirty="0" smtClean="0"/>
              <a:t>*</a:t>
            </a:r>
            <a:r>
              <a:rPr lang="en-US" dirty="0" smtClean="0"/>
              <a:t>) [Gyr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84483" y="5222363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log(M</a:t>
            </a:r>
            <a:r>
              <a:rPr lang="en-US" baseline="-25000" dirty="0" smtClean="0"/>
              <a:t>*</a:t>
            </a:r>
            <a:r>
              <a:rPr lang="en-US" dirty="0" smtClean="0"/>
              <a:t>)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3117" y="5222363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log(M</a:t>
            </a:r>
            <a:r>
              <a:rPr lang="en-US" baseline="-25000" dirty="0" smtClean="0"/>
              <a:t>*</a:t>
            </a:r>
            <a:r>
              <a:rPr lang="en-US" dirty="0" smtClean="0"/>
              <a:t>)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823799" y="3357835"/>
            <a:ext cx="2253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Gas Mass [M</a:t>
            </a:r>
            <a:r>
              <a:rPr lang="en-US" baseline="-25000" dirty="0" smtClean="0"/>
              <a:t>o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43412" y="2171506"/>
            <a:ext cx="1390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45386" y="2171506"/>
            <a:ext cx="1390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Satellites</a:t>
            </a:r>
            <a:endParaRPr lang="en-US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913731" y="4608396"/>
            <a:ext cx="1393563" cy="372116"/>
          </a:xfrm>
          <a:prstGeom prst="wedgeRoundRectCallout">
            <a:avLst>
              <a:gd name="adj1" fmla="val -73791"/>
              <a:gd name="adj2" fmla="val 3729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No gas left!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096110" y="5392138"/>
            <a:ext cx="2475755" cy="399113"/>
          </a:xfrm>
          <a:prstGeom prst="wedgeRoundRectCallout">
            <a:avLst>
              <a:gd name="adj1" fmla="val -47209"/>
              <a:gd name="adj2" fmla="val -14829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Still some gas content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0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42943</TotalTime>
  <Words>775</Words>
  <Application>Microsoft Macintosh PowerPoint</Application>
  <PresentationFormat>On-screen Show (4:3)</PresentationFormat>
  <Paragraphs>140</Paragraphs>
  <Slides>12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Quenching of Galaxies in Hydro-Simulations: The Eagle Simulation Suite</vt:lpstr>
      <vt:lpstr>Outline</vt:lpstr>
      <vt:lpstr>The Eagle Project</vt:lpstr>
      <vt:lpstr>Local Universe Comparison of GSMF to Observations</vt:lpstr>
      <vt:lpstr>Star Formation Rates</vt:lpstr>
      <vt:lpstr>Environmental Quenching?</vt:lpstr>
      <vt:lpstr>Satellite Quenching</vt:lpstr>
      <vt:lpstr>Central Quenching</vt:lpstr>
      <vt:lpstr>Gas Content?</vt:lpstr>
      <vt:lpstr>Star Formation Rates</vt:lpstr>
      <vt:lpstr>High-z Comparison of GSMF to Observations</vt:lpstr>
      <vt:lpstr>Summary / Future Work</vt:lpstr>
    </vt:vector>
  </TitlesOfParts>
  <Company>Durham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Formation Rates in Hydro-Simulations: Evolution in the Eagle Simulations</dc:title>
  <dc:creator>Michelle Furlong</dc:creator>
  <cp:lastModifiedBy>Michelle Furlong</cp:lastModifiedBy>
  <cp:revision>140</cp:revision>
  <cp:lastPrinted>2013-06-03T12:52:32Z</cp:lastPrinted>
  <dcterms:created xsi:type="dcterms:W3CDTF">2013-05-21T16:31:27Z</dcterms:created>
  <dcterms:modified xsi:type="dcterms:W3CDTF">2013-07-16T15:03:45Z</dcterms:modified>
</cp:coreProperties>
</file>