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55" r:id="rId2"/>
    <p:sldId id="658" r:id="rId3"/>
    <p:sldId id="675" r:id="rId4"/>
    <p:sldId id="682" r:id="rId5"/>
    <p:sldId id="688" r:id="rId6"/>
    <p:sldId id="660" r:id="rId7"/>
    <p:sldId id="681" r:id="rId8"/>
    <p:sldId id="678" r:id="rId9"/>
    <p:sldId id="686" r:id="rId10"/>
    <p:sldId id="669" r:id="rId11"/>
    <p:sldId id="659" r:id="rId12"/>
    <p:sldId id="680" r:id="rId13"/>
    <p:sldId id="654" r:id="rId14"/>
    <p:sldId id="689" r:id="rId15"/>
    <p:sldId id="687" r:id="rId16"/>
    <p:sldId id="684" r:id="rId17"/>
    <p:sldId id="656" r:id="rId18"/>
    <p:sldId id="676" r:id="rId19"/>
    <p:sldId id="677" r:id="rId20"/>
    <p:sldId id="685" r:id="rId21"/>
    <p:sldId id="679" r:id="rId22"/>
    <p:sldId id="66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D1F17"/>
    <a:srgbClr val="0030AC"/>
    <a:srgbClr val="C40D1E"/>
    <a:srgbClr val="940C18"/>
    <a:srgbClr val="6F0A13"/>
    <a:srgbClr val="FEDA00"/>
    <a:srgbClr val="3F3B00"/>
    <a:srgbClr val="0048AA"/>
    <a:srgbClr val="E83C52"/>
    <a:srgbClr val="5B48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443" autoAdjust="0"/>
    <p:restoredTop sz="81453" autoAdjust="0"/>
  </p:normalViewPr>
  <p:slideViewPr>
    <p:cSldViewPr snapToGrid="0">
      <p:cViewPr varScale="1">
        <p:scale>
          <a:sx n="93" d="100"/>
          <a:sy n="93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4E4999-2F0C-264F-B0AD-BF36A58F68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CA921E0-8A22-DE4B-81E3-2E3A661B42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2683F-9A62-2A47-9518-BB69B5CF3161}" type="slidenum">
              <a:rPr lang="en-US"/>
              <a:pPr/>
              <a:t>1</a:t>
            </a:fld>
            <a:endParaRPr lang="en-US"/>
          </a:p>
        </p:txBody>
      </p:sp>
      <p:sp>
        <p:nvSpPr>
          <p:cNvPr id="304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88D2E-2477-8C4A-A4E7-CF02259BC736}" type="slidenum">
              <a:rPr lang="en-GB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10</a:t>
            </a:fld>
            <a:endParaRPr lang="en-GB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B3823-E2EE-F643-84DC-9B4150B9EF74}" type="slidenum">
              <a:rPr lang="en-GB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11</a:t>
            </a:fld>
            <a:endParaRPr lang="en-GB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Pixel-level correction automatically</a:t>
            </a:r>
            <a:r>
              <a:rPr lang="en-US" baseline="0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 makes images ready for any scientific analysis</a:t>
            </a:r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B3823-E2EE-F643-84DC-9B4150B9EF74}" type="slidenum">
              <a:rPr lang="en-GB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12</a:t>
            </a:fld>
            <a:endParaRPr lang="en-GB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HST/ACS is unusable for lensing without correction</a:t>
            </a:r>
          </a:p>
          <a:p>
            <a:r>
              <a:rPr lang="en-US" i="1" dirty="0" smtClean="0"/>
              <a:t>…but</a:t>
            </a:r>
            <a:r>
              <a:rPr lang="en-US" dirty="0" smtClean="0"/>
              <a:t> software postprocessing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image quality ~6 months after launch</a:t>
            </a:r>
          </a:p>
          <a:p>
            <a:endParaRPr lang="en-US" dirty="0" smtClean="0"/>
          </a:p>
          <a:p>
            <a:r>
              <a:rPr lang="en-US" dirty="0" err="1" smtClean="0"/>
              <a:t>STScI</a:t>
            </a:r>
            <a:r>
              <a:rPr lang="en-US" dirty="0" smtClean="0"/>
              <a:t> are currently incorporating this correction into the standard CALACS data reduction pipeline.</a:t>
            </a:r>
          </a:p>
          <a:p>
            <a:pPr eaLnBrk="1" hangingPunct="1"/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Even with radiation-hardened detectors, raw CTI will consume </a:t>
            </a:r>
            <a:r>
              <a:rPr lang="en-US" i="1" dirty="0" smtClean="0"/>
              <a:t>all</a:t>
            </a:r>
            <a:r>
              <a:rPr lang="en-US" dirty="0" smtClean="0"/>
              <a:t> the shape measurement error budget of JDEM within 5 years. After correction, this is manageable – but the best hardware &amp; software will be needed!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21E0-8A22-DE4B-81E3-2E3A661B429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21E0-8A22-DE4B-81E3-2E3A661B429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C24D7-5734-2940-8108-89D4A00720BB}" type="slidenum">
              <a:rPr lang="en-US"/>
              <a:pPr/>
              <a:t>15</a:t>
            </a:fld>
            <a:endParaRPr lang="en-US"/>
          </a:p>
        </p:txBody>
      </p:sp>
      <p:sp>
        <p:nvSpPr>
          <p:cNvPr id="48230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 dirty="0" smtClean="0"/>
              <a:t>Ram pressure stripping – star formation &amp; galaxy evolution</a:t>
            </a:r>
          </a:p>
          <a:p>
            <a:r>
              <a:rPr lang="en-GB" dirty="0" smtClean="0"/>
              <a:t>Average over phase</a:t>
            </a:r>
            <a:r>
              <a:rPr lang="en-GB" baseline="0" dirty="0" smtClean="0"/>
              <a:t> space of orbits/orientations </a:t>
            </a:r>
            <a:r>
              <a:rPr lang="en-GB" baseline="0" dirty="0" err="1" smtClean="0"/>
              <a:t>wrt</a:t>
            </a:r>
            <a:r>
              <a:rPr lang="en-GB" baseline="0" dirty="0" smtClean="0"/>
              <a:t> L.O.S. </a:t>
            </a: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0563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342150"/>
            <a:ext cx="5028161" cy="41169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aseline="0" dirty="0" smtClean="0"/>
              <a:t>All sorts of money around for this sort of thing. The challenge is in getting the right people together.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1EA55-1675-6348-8FBE-C19B0524C89F}" type="slidenum">
              <a:rPr lang="en-US"/>
              <a:pPr/>
              <a:t>17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5A69B-2DC9-3E4F-B8DF-01B555370250}" type="slidenum">
              <a:rPr lang="en-US"/>
              <a:pPr/>
              <a:t>18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5A69B-2DC9-3E4F-B8DF-01B555370250}" type="slidenum">
              <a:rPr lang="en-US"/>
              <a:pPr/>
              <a:t>19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B3823-E2EE-F643-84DC-9B4150B9EF74}" type="slidenum">
              <a:rPr lang="en-GB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2</a:t>
            </a:fld>
            <a:endParaRPr lang="en-GB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Why</a:t>
            </a:r>
            <a:r>
              <a:rPr lang="en-US" baseline="0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 do we care about this?</a:t>
            </a:r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5A69B-2DC9-3E4F-B8DF-01B555370250}" type="slidenum">
              <a:rPr lang="en-US"/>
              <a:pPr/>
              <a:t>20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5A69B-2DC9-3E4F-B8DF-01B555370250}" type="slidenum">
              <a:rPr lang="en-US"/>
              <a:pPr/>
              <a:t>21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B3823-E2EE-F643-84DC-9B4150B9EF74}" type="slidenum">
              <a:rPr lang="en-GB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22</a:t>
            </a:fld>
            <a:endParaRPr lang="en-GB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At this stage, it is just a convolution, so the trailing can be modelled as a component of the PSF…</a:t>
            </a:r>
          </a:p>
          <a:p>
            <a:pPr eaLnBrk="1" hangingPunct="1"/>
            <a:r>
              <a:rPr lang="en-US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2 effects:</a:t>
            </a:r>
            <a:r>
              <a:rPr lang="en-US" baseline="0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 extended sources, leading edge fills traps and masks them from rest</a:t>
            </a:r>
          </a:p>
          <a:p>
            <a:pPr eaLnBrk="1" hangingPunct="1"/>
            <a:r>
              <a:rPr lang="en-US" baseline="0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Potential well fills up non-linearly</a:t>
            </a:r>
            <a:endParaRPr lang="en-US" dirty="0" smtClean="0">
              <a:latin typeface="Arial" pitchFamily="-110" charset="0"/>
              <a:ea typeface="Arial" pitchFamily="-110" charset="0"/>
              <a:cs typeface="Arial" pitchFamily="-110" charset="0"/>
            </a:endParaRPr>
          </a:p>
          <a:p>
            <a:pPr eaLnBrk="1" hangingPunct="1"/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5A69B-2DC9-3E4F-B8DF-01B555370250}" type="slidenum">
              <a:rPr lang="en-US"/>
              <a:pPr/>
              <a:t>3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Spurious </a:t>
            </a:r>
            <a:r>
              <a:rPr lang="en-GB" dirty="0" err="1" smtClean="0"/>
              <a:t>ellipticity</a:t>
            </a:r>
            <a:r>
              <a:rPr lang="en-GB" dirty="0" smtClean="0"/>
              <a:t>.</a:t>
            </a:r>
            <a:r>
              <a:rPr lang="en-GB" baseline="0" dirty="0" smtClean="0"/>
              <a:t> </a:t>
            </a:r>
            <a:r>
              <a:rPr lang="en-GB" dirty="0" smtClean="0"/>
              <a:t>Worst in middle of detector, faint (or small) objects.</a:t>
            </a:r>
          </a:p>
          <a:p>
            <a:r>
              <a:rPr lang="en-GB" dirty="0" smtClean="0"/>
              <a:t>Pure E-mode</a:t>
            </a:r>
          </a:p>
          <a:p>
            <a:r>
              <a:rPr lang="en-GB" dirty="0" smtClean="0"/>
              <a:t>JDEM entire error budget after 5 years</a:t>
            </a: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B3823-E2EE-F643-84DC-9B4150B9EF74}" type="slidenum">
              <a:rPr lang="en-GB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4</a:t>
            </a:fld>
            <a:endParaRPr lang="en-GB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Trap density uniform</a:t>
            </a:r>
          </a:p>
          <a:p>
            <a:pPr eaLnBrk="1" hangingPunct="1"/>
            <a:r>
              <a:rPr lang="en-US" smtClean="0">
                <a:latin typeface="Arial" pitchFamily="-110" charset="0"/>
                <a:ea typeface="Arial" pitchFamily="-110" charset="0"/>
                <a:cs typeface="Arial" pitchFamily="-110" charset="0"/>
              </a:rPr>
              <a:t>Nobel prize</a:t>
            </a:r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B3823-E2EE-F643-84DC-9B4150B9EF74}" type="slidenum">
              <a:rPr lang="en-GB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5</a:t>
            </a:fld>
            <a:endParaRPr lang="en-GB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B3823-E2EE-F643-84DC-9B4150B9EF74}" type="slidenum">
              <a:rPr lang="en-GB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6</a:t>
            </a:fld>
            <a:endParaRPr lang="en-GB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7-8% spurious shear for smallest, faintest galaxies</a:t>
            </a:r>
            <a:r>
              <a:rPr lang="en-US" baseline="0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 in the middle of the detector</a:t>
            </a:r>
          </a:p>
          <a:p>
            <a:pPr eaLnBrk="1" hangingPunct="1"/>
            <a:r>
              <a:rPr lang="en-US" baseline="0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Half as bad on average throughout the field of view, or for galaxies a magnitude brighter</a:t>
            </a:r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B3823-E2EE-F643-84DC-9B4150B9EF74}" type="slidenum">
              <a:rPr lang="en-GB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7</a:t>
            </a:fld>
            <a:endParaRPr lang="en-GB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At this stage, it is just a convolution, so the trailing can be modelled as a component of the PSF…</a:t>
            </a:r>
          </a:p>
          <a:p>
            <a:pPr eaLnBrk="1" hangingPunct="1"/>
            <a:r>
              <a:rPr lang="en-US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2 effects:</a:t>
            </a:r>
            <a:r>
              <a:rPr lang="en-US" baseline="0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 extended sources, leading edge fills traps and masks them from rest</a:t>
            </a:r>
          </a:p>
          <a:p>
            <a:pPr eaLnBrk="1" hangingPunct="1"/>
            <a:r>
              <a:rPr lang="en-US" baseline="0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Potential well fills up non-linearly</a:t>
            </a:r>
            <a:endParaRPr lang="en-US" dirty="0" smtClean="0">
              <a:latin typeface="Arial" pitchFamily="-110" charset="0"/>
              <a:ea typeface="Arial" pitchFamily="-110" charset="0"/>
              <a:cs typeface="Arial" pitchFamily="-110" charset="0"/>
            </a:endParaRPr>
          </a:p>
          <a:p>
            <a:pPr eaLnBrk="1" hangingPunct="1"/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5A69B-2DC9-3E4F-B8DF-01B555370250}" type="slidenum">
              <a:rPr lang="en-US"/>
              <a:pPr/>
              <a:t>8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5A69B-2DC9-3E4F-B8DF-01B555370250}" type="slidenum">
              <a:rPr lang="en-US"/>
              <a:pPr/>
              <a:t>9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We have a physically-motivated model of hardware CCD readout process, which we can mimic in software.</a:t>
            </a:r>
          </a:p>
          <a:p>
            <a:pPr eaLnBrk="1" hangingPunct="1"/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Model has free parameters of characteristic trap release times, trap density and well filling behaviour, but we can measure those using warm pixels.</a:t>
            </a:r>
          </a:p>
          <a:p>
            <a:pPr eaLnBrk="1" hangingPunct="1"/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Now, this is a bit like GREAT08 – we can easily implement the forward process, but want to somehow invert it, and undo the effect.</a:t>
            </a:r>
            <a:endParaRPr lang="en-US" dirty="0" smtClean="0">
              <a:latin typeface="Arial" pitchFamily="-110" charset="0"/>
              <a:ea typeface="Arial" pitchFamily="-110" charset="0"/>
              <a:cs typeface="Arial" pitchFamily="-110" charset="0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A54B90-DEBD-D54C-84AB-2931F4F31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947D4E9-841B-3B48-A968-69B5239F1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77AEFA-707D-4E41-B1DA-BBB109E16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9EF473D-7EE7-3F49-B4F6-305D148FF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66E593-B989-AF45-B8E1-4679DA4942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443BB1-F7EA-C642-A3A0-08CFB4D8B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7F9ECE-42C4-864C-96ED-E163A0606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41CAB1-EE95-864A-8D43-CA6AA2D4C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5FB8EE2-0CE5-2444-8A25-CE6C579D2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DCEAF0-76EA-1646-AC2E-488362828A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B756D-ADDE-824C-8F67-D0E1404FD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006DAA-D20C-3B45-A149-492EFC592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1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D7E6A34-E723-DD4F-BF26-A3FCE12B8A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03116" name="Picture 12" descr="hst_sm3b_eva3_l"/>
          <p:cNvPicPr>
            <a:picLocks noChangeAspect="1" noChangeArrowheads="1"/>
          </p:cNvPicPr>
          <p:nvPr/>
        </p:nvPicPr>
        <p:blipFill>
          <a:blip r:embed="rId3"/>
          <a:srcRect t="73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3118" name="Text Box 14"/>
          <p:cNvSpPr txBox="1">
            <a:spLocks noChangeArrowheads="1"/>
          </p:cNvSpPr>
          <p:nvPr/>
        </p:nvSpPr>
        <p:spPr bwMode="auto">
          <a:xfrm>
            <a:off x="0" y="4498975"/>
            <a:ext cx="7064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© NASA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3934636"/>
          </a:xfrm>
        </p:spPr>
        <p:txBody>
          <a:bodyPr anchor="t"/>
          <a:lstStyle/>
          <a:p>
            <a:pPr algn="r"/>
            <a:r>
              <a:rPr lang="en-US" b="1" dirty="0" smtClean="0">
                <a:solidFill>
                  <a:srgbClr val="000000"/>
                </a:solidFill>
              </a:rPr>
              <a:t>Mitigating radiation damage for WL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867068" y="525155"/>
            <a:ext cx="3276931" cy="81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Richard Massey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259657" y="1022694"/>
            <a:ext cx="3884343" cy="393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Alexie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Leauthaud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Jason Rhodes,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Suresh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Seshadri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Roger Smith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&amp; Chris Stoughton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599194" y="6257836"/>
            <a:ext cx="254480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</a:rPr>
              <a:t>Massey et al. 2010, MNRAS 401, 371</a:t>
            </a:r>
          </a:p>
          <a:p>
            <a:r>
              <a:rPr lang="en-US" sz="1100" dirty="0" smtClean="0">
                <a:solidFill>
                  <a:srgbClr val="FFFFFF"/>
                </a:solidFill>
              </a:rPr>
              <a:t>Rhodes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smtClean="0">
                <a:solidFill>
                  <a:srgbClr val="FFFFFF"/>
                </a:solidFill>
              </a:rPr>
              <a:t>et </a:t>
            </a:r>
            <a:r>
              <a:rPr lang="en-US" sz="1100" dirty="0" smtClean="0">
                <a:solidFill>
                  <a:srgbClr val="FFFFFF"/>
                </a:solidFill>
              </a:rPr>
              <a:t>al.</a:t>
            </a:r>
            <a:r>
              <a:rPr lang="en-US" sz="1100" dirty="0" smtClean="0">
                <a:solidFill>
                  <a:srgbClr val="FFFFFF"/>
                </a:solidFill>
              </a:rPr>
              <a:t> 2010 PASP </a:t>
            </a:r>
            <a:r>
              <a:rPr lang="en-US" sz="1100" dirty="0" smtClean="0">
                <a:solidFill>
                  <a:srgbClr val="FFFFFF"/>
                </a:solidFill>
              </a:rPr>
              <a:t>122, 439</a:t>
            </a:r>
          </a:p>
          <a:p>
            <a:r>
              <a:rPr lang="en-US" sz="1100" dirty="0" smtClean="0">
                <a:solidFill>
                  <a:srgbClr val="FFFFFF"/>
                </a:solidFill>
              </a:rPr>
              <a:t>Massey 2010, MNRAS submitted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0" y="350134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defRPr/>
            </a:pPr>
            <a:r>
              <a:rPr lang="en-US" sz="3200" kern="0" dirty="0">
                <a:latin typeface="American Typewriter"/>
                <a:ea typeface="+mn-ea"/>
                <a:cs typeface="American Typewriter"/>
              </a:rPr>
              <a:t> I – t</a:t>
            </a:r>
            <a:r>
              <a:rPr lang="en-US" sz="3200" kern="0" baseline="30000" dirty="0">
                <a:latin typeface="American Typewriter"/>
                <a:ea typeface="+mn-ea"/>
                <a:cs typeface="American Typewriter"/>
              </a:rPr>
              <a:t>2	</a:t>
            </a:r>
            <a:r>
              <a:rPr lang="en-US" sz="3200" kern="0" baseline="30000" dirty="0" smtClean="0">
                <a:latin typeface="American Typewriter"/>
                <a:ea typeface="+mn-ea"/>
                <a:cs typeface="American Typewriter"/>
              </a:rPr>
              <a:t>		</a:t>
            </a:r>
            <a:r>
              <a:rPr lang="en-US" sz="3200" kern="0" dirty="0" smtClean="0">
                <a:latin typeface="American Typewriter"/>
                <a:ea typeface="+mn-ea"/>
                <a:cs typeface="American Typewriter"/>
              </a:rPr>
              <a:t>(</a:t>
            </a:r>
            <a:r>
              <a:rPr lang="en-US" sz="3200" kern="0" dirty="0">
                <a:latin typeface="American Typewriter"/>
                <a:ea typeface="+mn-ea"/>
                <a:cs typeface="American Typewriter"/>
              </a:rPr>
              <a:t>A)+(A)-(B)				(C)</a:t>
            </a:r>
            <a:endParaRPr lang="en-US" sz="3200" kern="0" baseline="30000" dirty="0">
              <a:latin typeface="American Typewriter"/>
              <a:ea typeface="+mn-ea"/>
              <a:cs typeface="American Typewriter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0" y="125344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US" sz="3200" dirty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 I		</a:t>
            </a:r>
            <a:r>
              <a:rPr lang="en-US" sz="3200" dirty="0" smtClean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		What </a:t>
            </a:r>
            <a:r>
              <a:rPr lang="en-US" sz="3200" dirty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we want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0" y="200274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US" sz="3200" dirty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 I + </a:t>
            </a:r>
            <a:r>
              <a:rPr lang="en-US" sz="3200" dirty="0" err="1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t</a:t>
            </a:r>
            <a:r>
              <a:rPr lang="en-US" sz="3200" dirty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	</a:t>
            </a:r>
            <a:r>
              <a:rPr lang="en-US" sz="3200" dirty="0" smtClean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		What </a:t>
            </a:r>
            <a:r>
              <a:rPr lang="en-US" sz="3200" dirty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we start with		(A)</a:t>
            </a:r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0" y="425064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defRPr/>
            </a:pPr>
            <a:r>
              <a:rPr lang="en-US" sz="3200" kern="0" dirty="0">
                <a:latin typeface="American Typewriter"/>
                <a:ea typeface="+mn-ea"/>
                <a:cs typeface="American Typewriter"/>
              </a:rPr>
              <a:t> I + </a:t>
            </a:r>
            <a:r>
              <a:rPr lang="en-US" sz="3200" kern="0" dirty="0" err="1">
                <a:latin typeface="American Typewriter"/>
                <a:ea typeface="+mn-ea"/>
                <a:cs typeface="American Typewriter"/>
              </a:rPr>
              <a:t>t</a:t>
            </a:r>
            <a:r>
              <a:rPr lang="en-US" sz="3200" kern="0" dirty="0">
                <a:latin typeface="American Typewriter"/>
                <a:ea typeface="+mn-ea"/>
                <a:cs typeface="American Typewriter"/>
              </a:rPr>
              <a:t> - t</a:t>
            </a:r>
            <a:r>
              <a:rPr lang="en-US" sz="3200" kern="0" baseline="30000" dirty="0">
                <a:latin typeface="American Typewriter"/>
                <a:ea typeface="+mn-ea"/>
                <a:cs typeface="American Typewriter"/>
              </a:rPr>
              <a:t>2</a:t>
            </a:r>
            <a:r>
              <a:rPr lang="en-US" sz="3200" kern="0" dirty="0">
                <a:latin typeface="American Typewriter"/>
                <a:ea typeface="+mn-ea"/>
                <a:cs typeface="American Typewriter"/>
              </a:rPr>
              <a:t> - t</a:t>
            </a:r>
            <a:r>
              <a:rPr lang="en-US" sz="3200" kern="0" baseline="30000" dirty="0">
                <a:latin typeface="American Typewriter"/>
                <a:ea typeface="+mn-ea"/>
                <a:cs typeface="American Typewriter"/>
              </a:rPr>
              <a:t>3</a:t>
            </a:r>
            <a:r>
              <a:rPr lang="en-US" sz="3200" kern="0" dirty="0">
                <a:latin typeface="American Typewriter"/>
                <a:ea typeface="+mn-ea"/>
                <a:cs typeface="American Typewriter"/>
              </a:rPr>
              <a:t>	After another readout		(D)</a:t>
            </a: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0" y="574924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US" sz="3200" dirty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 I – t</a:t>
            </a:r>
            <a:r>
              <a:rPr lang="en-US" sz="3200" baseline="30000" dirty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4</a:t>
            </a:r>
            <a:r>
              <a:rPr lang="en-US" sz="3200" baseline="30000" dirty="0" smtClean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			</a:t>
            </a:r>
            <a:r>
              <a:rPr lang="en-US" sz="3200" dirty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(A)+(E)-(F)		… etc.</a:t>
            </a:r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0" y="499994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US" sz="3200" dirty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 I + t</a:t>
            </a:r>
            <a:r>
              <a:rPr lang="en-US" sz="3200" baseline="30000" dirty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3</a:t>
            </a:r>
            <a:r>
              <a:rPr lang="en-US" sz="3200" baseline="30000" dirty="0" smtClean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			</a:t>
            </a:r>
            <a:r>
              <a:rPr lang="en-US" sz="3200" dirty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(A)+(C)-(D)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0" y="495617"/>
            <a:ext cx="9144000" cy="56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(characteristic trap release times, trap density and well filling behaviour)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8571"/>
          </a:xfrm>
        </p:spPr>
        <p:txBody>
          <a:bodyPr anchor="t"/>
          <a:lstStyle/>
          <a:p>
            <a:r>
              <a:rPr lang="en-GB" dirty="0" smtClean="0"/>
              <a:t>Iterative CTI correction using a forward algorithm</a:t>
            </a:r>
            <a:endParaRPr lang="en-US" dirty="0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0" y="27125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 I </a:t>
            </a:r>
            <a:r>
              <a:rPr lang="en-US" sz="3200" dirty="0" smtClean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+ 2t + t</a:t>
            </a:r>
            <a:r>
              <a:rPr lang="en-US" sz="3200" baseline="30000" dirty="0" smtClean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2</a:t>
            </a:r>
            <a:r>
              <a:rPr lang="en-US" sz="3200" dirty="0" smtClean="0">
                <a:latin typeface="American Typewriter" pitchFamily="-110" charset="0"/>
                <a:ea typeface="American Typewriter" pitchFamily="-110" charset="0"/>
                <a:cs typeface="American Typewriter" pitchFamily="-110" charset="0"/>
              </a:rPr>
              <a:t>		After one extra readout	(B)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494360" y="0"/>
            <a:ext cx="25448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Massey et al. 2010, MNRAS 401, 371</a:t>
            </a:r>
            <a:endParaRPr lang="en-US" sz="1100" dirty="0" smtClean="0"/>
          </a:p>
          <a:p>
            <a:r>
              <a:rPr lang="en-US" sz="1100" dirty="0" smtClean="0"/>
              <a:t>Massey </a:t>
            </a:r>
            <a:r>
              <a:rPr lang="en-US" sz="1100" dirty="0" smtClean="0"/>
              <a:t>2010, MNRAS submitted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6155108"/>
            <a:ext cx="9127611" cy="702892"/>
          </a:xfrm>
          <a:prstGeom prst="rect">
            <a:avLst/>
          </a:prstGeom>
          <a:solidFill>
            <a:schemeClr val="bg1">
              <a:alpha val="43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86493" tIns="43247" rIns="86493" bIns="43247">
            <a:prstTxWarp prst="textNoShape">
              <a:avLst/>
            </a:prstTxWarp>
            <a:spAutoFit/>
          </a:bodyPr>
          <a:lstStyle/>
          <a:p>
            <a:pPr defTabSz="865188">
              <a:buFont typeface="Arial" charset="0"/>
              <a:buNone/>
            </a:pPr>
            <a:r>
              <a:rPr lang="en-US" dirty="0" smtClean="0">
                <a:latin typeface="+mn-lt"/>
              </a:rPr>
              <a:t>Charge transfer inefficiency during </a:t>
            </a:r>
            <a:r>
              <a:rPr lang="en-US" dirty="0">
                <a:latin typeface="+mn-lt"/>
              </a:rPr>
              <a:t>CCD readout creates a spurious</a:t>
            </a:r>
            <a:r>
              <a:rPr lang="en-US" dirty="0" smtClean="0">
                <a:latin typeface="+mn-lt"/>
              </a:rPr>
              <a:t>, coherent trailing that affects the photometry</a:t>
            </a:r>
            <a:r>
              <a:rPr lang="en-US" dirty="0">
                <a:latin typeface="+mn-lt"/>
              </a:rPr>
              <a:t>, astrometry and morphology of faint galaxies.</a:t>
            </a:r>
          </a:p>
        </p:txBody>
      </p:sp>
      <p:pic>
        <p:nvPicPr>
          <p:cNvPr id="10" name="Picture 9" descr="before.png"/>
          <p:cNvPicPr>
            <a:picLocks noChangeAspect="1"/>
          </p:cNvPicPr>
          <p:nvPr/>
        </p:nvPicPr>
        <p:blipFill>
          <a:blip r:embed="rId3"/>
          <a:srcRect r="567" b="15766"/>
          <a:stretch>
            <a:fillRect/>
          </a:stretch>
        </p:blipFill>
        <p:spPr>
          <a:xfrm>
            <a:off x="0" y="529693"/>
            <a:ext cx="9144000" cy="6328307"/>
          </a:xfrm>
          <a:prstGeom prst="rect">
            <a:avLst/>
          </a:prstGeom>
        </p:spPr>
      </p:pic>
      <p:pic>
        <p:nvPicPr>
          <p:cNvPr id="13" name="Picture 12" descr="after.png"/>
          <p:cNvPicPr>
            <a:picLocks noChangeAspect="1"/>
          </p:cNvPicPr>
          <p:nvPr/>
        </p:nvPicPr>
        <p:blipFill>
          <a:blip r:embed="rId4"/>
          <a:srcRect b="15700"/>
          <a:stretch>
            <a:fillRect/>
          </a:stretch>
        </p:blipFill>
        <p:spPr>
          <a:xfrm>
            <a:off x="0" y="524753"/>
            <a:ext cx="9144000" cy="6333247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0" y="0"/>
            <a:ext cx="6322630" cy="495300"/>
          </a:xfrm>
        </p:spPr>
        <p:txBody>
          <a:bodyPr anchor="t"/>
          <a:lstStyle/>
          <a:p>
            <a:r>
              <a:rPr lang="en-US" dirty="0" smtClean="0"/>
              <a:t>Effect of CTI correction algorithm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85026"/>
          </a:xfrm>
        </p:spPr>
        <p:txBody>
          <a:bodyPr anchor="t"/>
          <a:lstStyle/>
          <a:p>
            <a:r>
              <a:rPr lang="en-US" dirty="0" smtClean="0"/>
              <a:t>Effective charge trap density</a:t>
            </a:r>
            <a:endParaRPr lang="en-US" dirty="0"/>
          </a:p>
        </p:txBody>
      </p:sp>
      <p:pic>
        <p:nvPicPr>
          <p:cNvPr id="6" name="Picture 5" descr="c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175"/>
            <a:ext cx="9144000" cy="6092825"/>
          </a:xfrm>
          <a:prstGeom prst="rect">
            <a:avLst/>
          </a:prstGeom>
        </p:spPr>
      </p:pic>
      <p:pic>
        <p:nvPicPr>
          <p:cNvPr id="7" name="Picture 6" descr="Vplo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677"/>
          <a:stretch>
            <a:fillRect/>
          </a:stretch>
        </p:blipFill>
        <p:spPr>
          <a:xfrm>
            <a:off x="864066" y="1125726"/>
            <a:ext cx="3929516" cy="2374247"/>
          </a:xfrm>
          <a:prstGeom prst="rect">
            <a:avLst/>
          </a:prstGeom>
        </p:spPr>
      </p:pic>
      <p:pic>
        <p:nvPicPr>
          <p:cNvPr id="5" name="Picture 4" descr="Vplot.png"/>
          <p:cNvPicPr>
            <a:picLocks noChangeAspect="1"/>
          </p:cNvPicPr>
          <p:nvPr/>
        </p:nvPicPr>
        <p:blipFill>
          <a:blip r:embed="rId4"/>
          <a:srcRect b="56377"/>
          <a:stretch>
            <a:fillRect/>
          </a:stretch>
        </p:blipFill>
        <p:spPr>
          <a:xfrm>
            <a:off x="862448" y="1145342"/>
            <a:ext cx="3929516" cy="2058171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 bwMode="auto">
          <a:xfrm>
            <a:off x="8471334" y="2239080"/>
            <a:ext cx="333878" cy="3247320"/>
          </a:xfrm>
          <a:custGeom>
            <a:avLst/>
            <a:gdLst>
              <a:gd name="connsiteX0" fmla="*/ 0 w 333878"/>
              <a:gd name="connsiteY0" fmla="*/ 0 h 3247320"/>
              <a:gd name="connsiteX1" fmla="*/ 327331 w 333878"/>
              <a:gd name="connsiteY1" fmla="*/ 1649848 h 3247320"/>
              <a:gd name="connsiteX2" fmla="*/ 39280 w 333878"/>
              <a:gd name="connsiteY2" fmla="*/ 3247320 h 32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78" h="3247320">
                <a:moveTo>
                  <a:pt x="0" y="0"/>
                </a:moveTo>
                <a:cubicBezTo>
                  <a:pt x="160392" y="554314"/>
                  <a:pt x="320784" y="1108628"/>
                  <a:pt x="327331" y="1649848"/>
                </a:cubicBezTo>
                <a:cubicBezTo>
                  <a:pt x="333878" y="2191068"/>
                  <a:pt x="39280" y="3247320"/>
                  <a:pt x="39280" y="324732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62804" y="4555226"/>
            <a:ext cx="546216" cy="5598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10800000" flipV="1">
            <a:off x="3206750" y="3181350"/>
            <a:ext cx="1581150" cy="13779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368425" y="3267075"/>
            <a:ext cx="1377950" cy="12065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8117263" y="5537207"/>
            <a:ext cx="828292" cy="7317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3" name="TextBox 35"/>
          <p:cNvSpPr txBox="1">
            <a:spLocks noChangeArrowheads="1"/>
          </p:cNvSpPr>
          <p:nvPr/>
        </p:nvSpPr>
        <p:spPr bwMode="auto">
          <a:xfrm>
            <a:off x="7591737" y="3651334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XYZ stages for secondary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600709" y="4366837"/>
            <a:ext cx="154329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Fold </a:t>
            </a:r>
            <a:r>
              <a:rPr lang="en-US" sz="1800" dirty="0" smtClean="0"/>
              <a:t>mirror,</a:t>
            </a:r>
          </a:p>
          <a:p>
            <a:r>
              <a:rPr lang="en-US" sz="1800" dirty="0" smtClean="0"/>
              <a:t>Main camera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&amp; enclosure </a:t>
            </a:r>
            <a:r>
              <a:rPr lang="en-US" sz="1800" dirty="0" smtClean="0"/>
              <a:t>removed, to show optics</a:t>
            </a:r>
            <a:endParaRPr lang="en-US" sz="1800" dirty="0"/>
          </a:p>
        </p:txBody>
      </p:sp>
      <p:sp>
        <p:nvSpPr>
          <p:cNvPr id="31761" name="TextBox 31"/>
          <p:cNvSpPr txBox="1">
            <a:spLocks noChangeArrowheads="1"/>
          </p:cNvSpPr>
          <p:nvPr/>
        </p:nvSpPr>
        <p:spPr bwMode="auto">
          <a:xfrm>
            <a:off x="7591737" y="6067522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Alignment</a:t>
            </a:r>
            <a:r>
              <a:rPr lang="en-US" sz="1800" dirty="0" smtClean="0"/>
              <a:t> camera</a:t>
            </a:r>
            <a:endParaRPr lang="en-US" sz="1800" dirty="0"/>
          </a:p>
        </p:txBody>
      </p:sp>
      <p:pic>
        <p:nvPicPr>
          <p:cNvPr id="31746" name="Picture 10" descr="IMG_0747.jpg"/>
          <p:cNvPicPr>
            <a:picLocks noChangeAspect="1"/>
          </p:cNvPicPr>
          <p:nvPr/>
        </p:nvPicPr>
        <p:blipFill>
          <a:blip r:embed="rId3"/>
          <a:srcRect l="14776"/>
          <a:stretch>
            <a:fillRect/>
          </a:stretch>
        </p:blipFill>
        <p:spPr bwMode="auto">
          <a:xfrm rot="5400000">
            <a:off x="2240104" y="1506367"/>
            <a:ext cx="5693116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66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 smtClean="0"/>
              <a:t>P</a:t>
            </a:r>
            <a:r>
              <a:rPr lang="en-US" dirty="0" smtClean="0"/>
              <a:t>rojector system to test near-IR detectors</a:t>
            </a:r>
            <a:endParaRPr lang="en-US" dirty="0" smtClean="0"/>
          </a:p>
        </p:txBody>
      </p:sp>
      <p:cxnSp>
        <p:nvCxnSpPr>
          <p:cNvPr id="31751" name="Straight Connector 12"/>
          <p:cNvCxnSpPr>
            <a:cxnSpLocks noChangeShapeType="1"/>
            <a:stCxn id="31752" idx="3"/>
          </p:cNvCxnSpPr>
          <p:nvPr/>
        </p:nvCxnSpPr>
        <p:spPr bwMode="auto">
          <a:xfrm>
            <a:off x="2135500" y="4832300"/>
            <a:ext cx="2857500" cy="5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2" name="TextBox 13"/>
          <p:cNvSpPr txBox="1">
            <a:spLocks noChangeArrowheads="1"/>
          </p:cNvSpPr>
          <p:nvPr/>
        </p:nvSpPr>
        <p:spPr bwMode="auto">
          <a:xfrm>
            <a:off x="417825" y="4371131"/>
            <a:ext cx="17176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6 axis flexure stage carrying input mask</a:t>
            </a:r>
          </a:p>
        </p:txBody>
      </p:sp>
      <p:sp>
        <p:nvSpPr>
          <p:cNvPr id="31753" name="TextBox 14"/>
          <p:cNvSpPr txBox="1">
            <a:spLocks noChangeArrowheads="1"/>
          </p:cNvSpPr>
          <p:nvPr/>
        </p:nvSpPr>
        <p:spPr bwMode="auto">
          <a:xfrm>
            <a:off x="398728" y="5579032"/>
            <a:ext cx="21637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Integrating sphere </a:t>
            </a:r>
            <a:r>
              <a:rPr lang="en-US" sz="1200" dirty="0"/>
              <a:t>currently fed by 650nm LED</a:t>
            </a:r>
            <a:endParaRPr lang="en-US" sz="1800" dirty="0"/>
          </a:p>
        </p:txBody>
      </p:sp>
      <p:cxnSp>
        <p:nvCxnSpPr>
          <p:cNvPr id="31754" name="Straight Connector 16"/>
          <p:cNvCxnSpPr>
            <a:cxnSpLocks noChangeShapeType="1"/>
          </p:cNvCxnSpPr>
          <p:nvPr/>
        </p:nvCxnSpPr>
        <p:spPr bwMode="auto">
          <a:xfrm flipV="1">
            <a:off x="2362465" y="5537960"/>
            <a:ext cx="2927477" cy="4145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5" name="TextBox 17"/>
          <p:cNvSpPr txBox="1">
            <a:spLocks noChangeArrowheads="1"/>
          </p:cNvSpPr>
          <p:nvPr/>
        </p:nvSpPr>
        <p:spPr bwMode="auto">
          <a:xfrm>
            <a:off x="398728" y="3441273"/>
            <a:ext cx="1963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Pupil stop rotation motor</a:t>
            </a:r>
          </a:p>
        </p:txBody>
      </p:sp>
      <p:cxnSp>
        <p:nvCxnSpPr>
          <p:cNvPr id="31756" name="Straight Connector 19"/>
          <p:cNvCxnSpPr>
            <a:cxnSpLocks noChangeShapeType="1"/>
          </p:cNvCxnSpPr>
          <p:nvPr/>
        </p:nvCxnSpPr>
        <p:spPr bwMode="auto">
          <a:xfrm flipV="1">
            <a:off x="2100702" y="3446463"/>
            <a:ext cx="2516060" cy="28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7" name="TextBox 22"/>
          <p:cNvSpPr txBox="1">
            <a:spLocks noChangeArrowheads="1"/>
          </p:cNvSpPr>
          <p:nvPr/>
        </p:nvSpPr>
        <p:spPr bwMode="auto">
          <a:xfrm>
            <a:off x="7572063" y="1362804"/>
            <a:ext cx="169607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18” primary</a:t>
            </a:r>
          </a:p>
          <a:p>
            <a:r>
              <a:rPr lang="en-US" sz="1800" dirty="0" err="1"/>
              <a:t>RoC</a:t>
            </a:r>
            <a:r>
              <a:rPr lang="en-US" sz="1800" dirty="0"/>
              <a:t>=1500mm</a:t>
            </a:r>
          </a:p>
        </p:txBody>
      </p:sp>
      <p:cxnSp>
        <p:nvCxnSpPr>
          <p:cNvPr id="31758" name="Straight Connector 24"/>
          <p:cNvCxnSpPr>
            <a:cxnSpLocks noChangeShapeType="1"/>
            <a:stCxn id="31757" idx="1"/>
          </p:cNvCxnSpPr>
          <p:nvPr/>
        </p:nvCxnSpPr>
        <p:spPr bwMode="auto">
          <a:xfrm rot="10800000" flipV="1">
            <a:off x="5204005" y="1686654"/>
            <a:ext cx="2368059" cy="2420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9" name="TextBox 25"/>
          <p:cNvSpPr txBox="1">
            <a:spLocks noChangeArrowheads="1"/>
          </p:cNvSpPr>
          <p:nvPr/>
        </p:nvSpPr>
        <p:spPr bwMode="auto">
          <a:xfrm>
            <a:off x="7591737" y="2335783"/>
            <a:ext cx="167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4.25” Secondary</a:t>
            </a:r>
          </a:p>
          <a:p>
            <a:r>
              <a:rPr lang="en-US" sz="1800" dirty="0" err="1"/>
              <a:t>RoC</a:t>
            </a:r>
            <a:r>
              <a:rPr lang="en-US" sz="1800" dirty="0"/>
              <a:t>=750mm</a:t>
            </a:r>
          </a:p>
          <a:p>
            <a:r>
              <a:rPr lang="en-US" sz="1800" dirty="0"/>
              <a:t>(inside)</a:t>
            </a:r>
          </a:p>
        </p:txBody>
      </p:sp>
      <p:cxnSp>
        <p:nvCxnSpPr>
          <p:cNvPr id="31760" name="Straight Connector 27"/>
          <p:cNvCxnSpPr>
            <a:cxnSpLocks noChangeShapeType="1"/>
            <a:stCxn id="31759" idx="1"/>
          </p:cNvCxnSpPr>
          <p:nvPr/>
        </p:nvCxnSpPr>
        <p:spPr bwMode="auto">
          <a:xfrm rot="10800000" flipV="1">
            <a:off x="5251763" y="2935857"/>
            <a:ext cx="2339974" cy="28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2" name="Straight Connector 33"/>
          <p:cNvCxnSpPr>
            <a:cxnSpLocks noChangeShapeType="1"/>
          </p:cNvCxnSpPr>
          <p:nvPr/>
        </p:nvCxnSpPr>
        <p:spPr bwMode="auto">
          <a:xfrm rot="16200000" flipV="1">
            <a:off x="6507490" y="5199054"/>
            <a:ext cx="1304342" cy="88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4" name="Straight Connector 37"/>
          <p:cNvCxnSpPr>
            <a:cxnSpLocks noChangeShapeType="1"/>
            <a:stCxn id="31746" idx="0"/>
          </p:cNvCxnSpPr>
          <p:nvPr/>
        </p:nvCxnSpPr>
        <p:spPr bwMode="auto">
          <a:xfrm flipH="1" flipV="1">
            <a:off x="5347238" y="3733350"/>
            <a:ext cx="2244499" cy="2780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5" name="Straight Connector 39"/>
          <p:cNvCxnSpPr>
            <a:cxnSpLocks noChangeShapeType="1"/>
            <a:stCxn id="31746" idx="0"/>
          </p:cNvCxnSpPr>
          <p:nvPr/>
        </p:nvCxnSpPr>
        <p:spPr bwMode="auto">
          <a:xfrm flipH="1">
            <a:off x="5251767" y="4011442"/>
            <a:ext cx="2339970" cy="54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66" name="TextBox 40"/>
          <p:cNvSpPr txBox="1">
            <a:spLocks noChangeArrowheads="1"/>
          </p:cNvSpPr>
          <p:nvPr/>
        </p:nvSpPr>
        <p:spPr bwMode="auto">
          <a:xfrm>
            <a:off x="458916" y="6375124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Heaters</a:t>
            </a:r>
          </a:p>
        </p:txBody>
      </p:sp>
      <p:cxnSp>
        <p:nvCxnSpPr>
          <p:cNvPr id="31767" name="Straight Connector 42"/>
          <p:cNvCxnSpPr>
            <a:cxnSpLocks noChangeShapeType="1"/>
            <a:stCxn id="31766" idx="3"/>
          </p:cNvCxnSpPr>
          <p:nvPr/>
        </p:nvCxnSpPr>
        <p:spPr bwMode="auto">
          <a:xfrm flipV="1">
            <a:off x="2135316" y="6359106"/>
            <a:ext cx="2075632" cy="200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" name="TextBox 22"/>
          <p:cNvSpPr txBox="1"/>
          <p:nvPr/>
        </p:nvSpPr>
        <p:spPr>
          <a:xfrm>
            <a:off x="0" y="458315"/>
            <a:ext cx="46217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Non-linearity in detector </a:t>
            </a:r>
            <a:r>
              <a:rPr lang="en-US" dirty="0" err="1" smtClean="0"/>
              <a:t>response Reciprocity</a:t>
            </a:r>
            <a:r>
              <a:rPr lang="en-US" dirty="0" smtClean="0"/>
              <a:t> failure in detector </a:t>
            </a:r>
            <a:r>
              <a:rPr lang="en-US" dirty="0" err="1" smtClean="0"/>
              <a:t>response Interpixel</a:t>
            </a:r>
            <a:r>
              <a:rPr lang="en-US" dirty="0" smtClean="0"/>
              <a:t> </a:t>
            </a:r>
            <a:r>
              <a:rPr lang="en-US" dirty="0" err="1" smtClean="0"/>
              <a:t>capacitance Image</a:t>
            </a:r>
            <a:r>
              <a:rPr lang="en-US" dirty="0" smtClean="0"/>
              <a:t> persistence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66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 smtClean="0"/>
              <a:t>Conclusions</a:t>
            </a: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82656" y="1129954"/>
            <a:ext cx="8321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HST/ACS is unusable for lensing without correction</a:t>
            </a:r>
          </a:p>
          <a:p>
            <a:r>
              <a:rPr lang="en-US" i="1" dirty="0" smtClean="0"/>
              <a:t>…but</a:t>
            </a:r>
            <a:r>
              <a:rPr lang="en-US" dirty="0" smtClean="0"/>
              <a:t> software postprocessing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image quality ~6 months after launch</a:t>
            </a:r>
          </a:p>
          <a:p>
            <a:endParaRPr lang="en-US" dirty="0" smtClean="0"/>
          </a:p>
          <a:p>
            <a:r>
              <a:rPr lang="en-US" dirty="0" err="1" smtClean="0"/>
              <a:t>STScI</a:t>
            </a:r>
            <a:r>
              <a:rPr lang="en-US" dirty="0" smtClean="0"/>
              <a:t> are currently incorporating this correction into the standard CALACS data reduction pipeline.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 with radiation-hardened detectors, raw CTI will consume </a:t>
            </a:r>
            <a:r>
              <a:rPr lang="en-US" i="1" dirty="0" smtClean="0"/>
              <a:t>all</a:t>
            </a:r>
            <a:r>
              <a:rPr lang="en-US" dirty="0" smtClean="0"/>
              <a:t> the shape measurement error budget of JDEM within 5 years. After correction, this is manageable – but the best hardware &amp; software will be needed!</a:t>
            </a:r>
          </a:p>
          <a:p>
            <a:r>
              <a:rPr lang="en-US" dirty="0" smtClean="0"/>
              <a:t> 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apshot 2010-01-20 18-04-4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7701" y="0"/>
            <a:ext cx="7226299" cy="6857999"/>
          </a:xfrm>
          <a:prstGeom prst="rect">
            <a:avLst/>
          </a:prstGeom>
        </p:spPr>
      </p:pic>
      <p:sp>
        <p:nvSpPr>
          <p:cNvPr id="481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Bulleticity</a:t>
            </a:r>
            <a:endParaRPr lang="en-US" dirty="0"/>
          </a:p>
        </p:txBody>
      </p:sp>
      <p:pic>
        <p:nvPicPr>
          <p:cNvPr id="8" name="Picture 7" descr="Snapshot 2010-01-20 18-08-4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668" y="931332"/>
            <a:ext cx="3802729" cy="3608917"/>
          </a:xfrm>
          <a:prstGeom prst="rect">
            <a:avLst/>
          </a:prstGeom>
        </p:spPr>
      </p:pic>
      <p:pic>
        <p:nvPicPr>
          <p:cNvPr id="9" name="Picture 8" descr="Snapshot 2010-01-20 18-13-58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01550"/>
            <a:ext cx="3800920" cy="36072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auto">
          <a:xfrm rot="18532137">
            <a:off x="3293743" y="5564245"/>
            <a:ext cx="323596" cy="394601"/>
          </a:xfrm>
          <a:prstGeom prst="ellipse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 rot="763875">
            <a:off x="1594972" y="5577155"/>
            <a:ext cx="414766" cy="562681"/>
          </a:xfrm>
          <a:prstGeom prst="ellipse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 rot="16383687">
            <a:off x="1540823" y="2331789"/>
            <a:ext cx="299550" cy="398141"/>
          </a:xfrm>
          <a:prstGeom prst="ellipse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 rot="19560172">
            <a:off x="7623575" y="2345517"/>
            <a:ext cx="425190" cy="356931"/>
          </a:xfrm>
          <a:prstGeom prst="ellipse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 rot="18748868">
            <a:off x="1307947" y="1188036"/>
            <a:ext cx="385663" cy="502064"/>
          </a:xfrm>
          <a:prstGeom prst="ellipse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 rot="17968179">
            <a:off x="136237" y="3282039"/>
            <a:ext cx="270035" cy="385567"/>
          </a:xfrm>
          <a:prstGeom prst="ellipse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7310" y="423566"/>
            <a:ext cx="17815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Massey, </a:t>
            </a:r>
            <a:r>
              <a:rPr lang="en-US" sz="1100" dirty="0" err="1" smtClean="0"/>
              <a:t>Kitching</a:t>
            </a:r>
            <a:r>
              <a:rPr lang="en-US" sz="1100" dirty="0" smtClean="0"/>
              <a:t> &amp; Nagai</a:t>
            </a:r>
            <a:r>
              <a:rPr lang="en-US" sz="1100" dirty="0" smtClean="0"/>
              <a:t> </a:t>
            </a:r>
          </a:p>
          <a:p>
            <a:r>
              <a:rPr lang="en-US" sz="1100" dirty="0" smtClean="0"/>
              <a:t>2010, </a:t>
            </a:r>
            <a:r>
              <a:rPr lang="en-US" sz="1100" dirty="0" smtClean="0"/>
              <a:t>arXiv:1007.1924</a:t>
            </a:r>
            <a:endParaRPr lang="en-US" sz="1100" dirty="0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7290740" y="6088707"/>
            <a:ext cx="8877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0.5 </a:t>
            </a:r>
            <a:r>
              <a:rPr lang="en-US" sz="1100" i="1" dirty="0" smtClean="0">
                <a:solidFill>
                  <a:schemeClr val="bg1"/>
                </a:solidFill>
              </a:rPr>
              <a:t>h</a:t>
            </a:r>
            <a:r>
              <a:rPr lang="en-US" sz="1100" baseline="30000" dirty="0" smtClean="0">
                <a:solidFill>
                  <a:schemeClr val="bg1"/>
                </a:solidFill>
              </a:rPr>
              <a:t>-1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Mpc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76814" y="6368815"/>
            <a:ext cx="1655704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diamond" w="med" len="med"/>
            <a:tailEnd type="diamond" w="med" len="med"/>
          </a:ln>
          <a:effectLst/>
        </p:spPr>
      </p:cxnSp>
      <p:pic>
        <p:nvPicPr>
          <p:cNvPr id="27" name="Picture 26" descr="Untitled 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1103" y="1521127"/>
            <a:ext cx="6482897" cy="533687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8069"/>
            <a:ext cx="6839857" cy="507998"/>
          </a:xfrm>
        </p:spPr>
        <p:txBody>
          <a:bodyPr anchor="ctr"/>
          <a:lstStyle/>
          <a:p>
            <a:r>
              <a:rPr lang="en-GB" dirty="0" smtClean="0"/>
              <a:t>Papyrus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/>
          <a:srcRect t="987"/>
          <a:stretch>
            <a:fillRect/>
          </a:stretch>
        </p:blipFill>
        <p:spPr>
          <a:xfrm>
            <a:off x="-1" y="385193"/>
            <a:ext cx="9144001" cy="6472807"/>
          </a:xfrm>
          <a:prstGeom prst="rect">
            <a:avLst/>
          </a:prstGeom>
        </p:spPr>
      </p:pic>
      <p:pic>
        <p:nvPicPr>
          <p:cNvPr id="21" name="Picture 20" descr="YinYa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07" y="5351076"/>
            <a:ext cx="1378041" cy="137804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st.gif"/>
          <p:cNvPicPr>
            <a:picLocks noChangeAspect="1"/>
          </p:cNvPicPr>
          <p:nvPr/>
        </p:nvPicPr>
        <p:blipFill>
          <a:blip r:embed="rId3"/>
          <a:srcRect r="1137"/>
          <a:stretch>
            <a:fillRect/>
          </a:stretch>
        </p:blipFill>
        <p:spPr>
          <a:xfrm rot="16200000">
            <a:off x="1955187" y="-330813"/>
            <a:ext cx="6857999" cy="7519626"/>
          </a:xfrm>
          <a:prstGeom prst="rect">
            <a:avLst/>
          </a:prstGeom>
        </p:spPr>
      </p:pic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Hubble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0038" y="2887663"/>
            <a:ext cx="1166812" cy="838200"/>
          </a:xfrm>
        </p:spPr>
        <p:txBody>
          <a:bodyPr/>
          <a:lstStyle/>
          <a:p>
            <a:r>
              <a:rPr lang="en-US" sz="4000">
                <a:latin typeface="Edwardian Script ITC" charset="0"/>
              </a:rPr>
              <a:t>Fin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+Btrai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0"/>
            <a:ext cx="709612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Remaining </a:t>
            </a:r>
            <a:br>
              <a:rPr lang="en-US" dirty="0" smtClean="0"/>
            </a:br>
            <a:r>
              <a:rPr lang="en-US" dirty="0" smtClean="0"/>
              <a:t>conundrum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fore.png"/>
          <p:cNvPicPr>
            <a:picLocks noChangeAspect="1"/>
          </p:cNvPicPr>
          <p:nvPr/>
        </p:nvPicPr>
        <p:blipFill>
          <a:blip r:embed="rId3"/>
          <a:srcRect b="16448"/>
          <a:stretch>
            <a:fillRect/>
          </a:stretch>
        </p:blipFill>
        <p:spPr>
          <a:xfrm>
            <a:off x="0" y="616575"/>
            <a:ext cx="9144000" cy="6241425"/>
          </a:xfrm>
          <a:prstGeom prst="rect">
            <a:avLst/>
          </a:prstGeom>
        </p:spPr>
      </p:pic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494360" y="0"/>
            <a:ext cx="264964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</a:rPr>
              <a:t>Massey et al. 2010, MNRAS 401, 371</a:t>
            </a:r>
          </a:p>
          <a:p>
            <a:r>
              <a:rPr lang="en-US" sz="1100" dirty="0" smtClean="0">
                <a:solidFill>
                  <a:srgbClr val="FFFFFF"/>
                </a:solidFill>
              </a:rPr>
              <a:t>Rhodes,.. Massey et al. PASP 122, 439</a:t>
            </a:r>
          </a:p>
          <a:p>
            <a:r>
              <a:rPr lang="en-US" sz="1100" dirty="0" smtClean="0">
                <a:solidFill>
                  <a:srgbClr val="FFFFFF"/>
                </a:solidFill>
              </a:rPr>
              <a:t>Massey 2010, MNRAS submitted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6155108"/>
            <a:ext cx="9127611" cy="702892"/>
          </a:xfrm>
          <a:prstGeom prst="rect">
            <a:avLst/>
          </a:prstGeom>
          <a:solidFill>
            <a:schemeClr val="bg1">
              <a:alpha val="43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86493" tIns="43247" rIns="86493" bIns="43247">
            <a:prstTxWarp prst="textNoShape">
              <a:avLst/>
            </a:prstTxWarp>
            <a:spAutoFit/>
          </a:bodyPr>
          <a:lstStyle/>
          <a:p>
            <a:pPr defTabSz="865188">
              <a:buFont typeface="Arial" charset="0"/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Charge transfer inefficiency during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CCD readout creates a spurious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, coherent trailing that affects the photometry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, astrometry and morphology of faint galaxies.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0" y="0"/>
            <a:ext cx="5105400" cy="495300"/>
          </a:xfrm>
        </p:spPr>
        <p:txBody>
          <a:bodyPr/>
          <a:lstStyle/>
          <a:p>
            <a:r>
              <a:rPr lang="en-US" dirty="0" smtClean="0"/>
              <a:t>Recent HST/ACS image</a:t>
            </a:r>
            <a:endParaRPr lang="en-US" dirty="0"/>
          </a:p>
        </p:txBody>
      </p:sp>
      <p:pic>
        <p:nvPicPr>
          <p:cNvPr id="7" name="Picture 6" descr="acs_image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16" y="916762"/>
            <a:ext cx="4567884" cy="4394996"/>
          </a:xfrm>
          <a:prstGeom prst="rect">
            <a:avLst/>
          </a:prstGeom>
        </p:spPr>
      </p:pic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5029200" y="5943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 Italic" pitchFamily="-110" charset="0"/>
              </a:rPr>
              <a:t>i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64595" y="2884296"/>
            <a:ext cx="5879405" cy="3404688"/>
            <a:chOff x="2445215" y="2091751"/>
            <a:chExt cx="5606655" cy="3246742"/>
          </a:xfrm>
        </p:grpSpPr>
        <p:pic>
          <p:nvPicPr>
            <p:cNvPr id="20" name="Picture 19" descr="trail.png"/>
            <p:cNvPicPr>
              <a:picLocks noChangeAspect="1"/>
            </p:cNvPicPr>
            <p:nvPr/>
          </p:nvPicPr>
          <p:blipFill>
            <a:blip r:embed="rId5"/>
            <a:srcRect r="1582"/>
            <a:stretch>
              <a:fillRect/>
            </a:stretch>
          </p:blipFill>
          <p:spPr>
            <a:xfrm>
              <a:off x="2573338" y="2127250"/>
              <a:ext cx="5478532" cy="3211243"/>
            </a:xfrm>
            <a:prstGeom prst="rect">
              <a:avLst/>
            </a:prstGeom>
          </p:spPr>
        </p:pic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 rot="16200000">
              <a:off x="2139518" y="2397448"/>
              <a:ext cx="1110341" cy="498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2800" i="1" dirty="0" smtClean="0">
                  <a:solidFill>
                    <a:schemeClr val="tx2"/>
                  </a:solidFill>
                  <a:latin typeface="Times New Roman Italic" pitchFamily="-110" charset="0"/>
                </a:rPr>
                <a:t>p</a:t>
              </a:r>
              <a:r>
                <a:rPr lang="en-GB" sz="2800" baseline="-25000" dirty="0" smtClean="0">
                  <a:solidFill>
                    <a:schemeClr val="tx2"/>
                  </a:solidFill>
                  <a:latin typeface="Times New Roman Italic" pitchFamily="-110" charset="0"/>
                </a:rPr>
                <a:t>i </a:t>
              </a:r>
              <a:r>
                <a:rPr lang="en-GB" sz="2800" dirty="0" smtClean="0">
                  <a:solidFill>
                    <a:schemeClr val="tx2"/>
                  </a:solidFill>
                  <a:latin typeface="Times New Roman Italic" pitchFamily="-110" charset="0"/>
                </a:rPr>
                <a:t>- </a:t>
              </a:r>
              <a:r>
                <a:rPr lang="en-GB" sz="2800" i="1" dirty="0" err="1" smtClean="0">
                  <a:solidFill>
                    <a:schemeClr val="tx2"/>
                  </a:solidFill>
                  <a:latin typeface="Times New Roman Italic" pitchFamily="-110" charset="0"/>
                </a:rPr>
                <a:t>p</a:t>
              </a:r>
              <a:r>
                <a:rPr lang="en-GB" sz="2800" baseline="-25000" dirty="0" err="1">
                  <a:solidFill>
                    <a:schemeClr val="tx2"/>
                  </a:solidFill>
                  <a:latin typeface="Times New Roman Italic" pitchFamily="-110" charset="0"/>
                </a:rPr>
                <a:t>-i</a:t>
              </a:r>
              <a:endParaRPr lang="en-GB" sz="2800" dirty="0">
                <a:solidFill>
                  <a:schemeClr val="tx2"/>
                </a:solidFill>
                <a:latin typeface="Times New Roman Italic" pitchFamily="-110" charset="0"/>
              </a:endParaRPr>
            </a:p>
          </p:txBody>
        </p:sp>
      </p:grp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5717822" y="4328829"/>
            <a:ext cx="2292923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 Italic" pitchFamily="-110" charset="0"/>
              </a:rPr>
              <a:t>ρ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 Italic" pitchFamily="-110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 Italic" pitchFamily="-110" charset="0"/>
              </a:rPr>
              <a:t>e</a:t>
            </a:r>
            <a:r>
              <a:rPr lang="en-US" sz="2800" baseline="30000" dirty="0">
                <a:solidFill>
                  <a:srgbClr val="FF0000"/>
                </a:solidFill>
                <a:latin typeface="Times New Roman Italic" pitchFamily="-110" charset="0"/>
              </a:rPr>
              <a:t>-y/τ</a:t>
            </a:r>
            <a:r>
              <a:rPr lang="en-US" sz="1000" baseline="30000" dirty="0">
                <a:solidFill>
                  <a:srgbClr val="FF0000"/>
                </a:solidFill>
                <a:latin typeface="Times New Roman Italic" pitchFamily="-110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 Italic" pitchFamily="-110" charset="0"/>
              </a:rPr>
              <a:t> +</a:t>
            </a:r>
            <a:r>
              <a:rPr lang="en-US" sz="2800" dirty="0" smtClean="0">
                <a:solidFill>
                  <a:srgbClr val="FF0000"/>
                </a:solidFill>
                <a:latin typeface="Times New Roman Italic" pitchFamily="-110" charset="0"/>
              </a:rPr>
              <a:t> ρ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 Italic" pitchFamily="-110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 Italic" pitchFamily="-110" charset="0"/>
              </a:rPr>
              <a:t>e</a:t>
            </a:r>
            <a:r>
              <a:rPr lang="en-US" sz="2800" baseline="30000" dirty="0">
                <a:solidFill>
                  <a:srgbClr val="FF0000"/>
                </a:solidFill>
                <a:latin typeface="Times New Roman Italic" pitchFamily="-110" charset="0"/>
              </a:rPr>
              <a:t>-y/τ</a:t>
            </a:r>
            <a:r>
              <a:rPr lang="en-US" sz="1000" baseline="30000" dirty="0">
                <a:solidFill>
                  <a:srgbClr val="FF0000"/>
                </a:solidFill>
                <a:latin typeface="Times New Roman Italic" pitchFamily="-110" charset="0"/>
              </a:rPr>
              <a:t>2</a:t>
            </a:r>
            <a:endParaRPr lang="en-GB" sz="1000" baseline="30000" dirty="0">
              <a:solidFill>
                <a:srgbClr val="FF0000"/>
              </a:solidFill>
              <a:latin typeface="Times New Roman Italic" pitchFamily="-110" charset="0"/>
            </a:endParaRPr>
          </a:p>
          <a:p>
            <a:endParaRPr lang="en-GB" sz="2800" baseline="30000" dirty="0">
              <a:solidFill>
                <a:srgbClr val="FF0000"/>
              </a:solidFill>
              <a:latin typeface="Times New Roman Italic" pitchFamily="-110" charset="0"/>
            </a:endParaRPr>
          </a:p>
        </p:txBody>
      </p:sp>
      <p:pic>
        <p:nvPicPr>
          <p:cNvPr id="22" name="Picture 21" descr="Vplot.png"/>
          <p:cNvPicPr>
            <a:picLocks noChangeAspect="1"/>
          </p:cNvPicPr>
          <p:nvPr/>
        </p:nvPicPr>
        <p:blipFill>
          <a:blip r:embed="rId6"/>
          <a:srcRect b="52660"/>
          <a:stretch>
            <a:fillRect/>
          </a:stretch>
        </p:blipFill>
        <p:spPr>
          <a:xfrm>
            <a:off x="1718889" y="2012377"/>
            <a:ext cx="7425111" cy="4220395"/>
          </a:xfrm>
          <a:prstGeom prst="rect">
            <a:avLst/>
          </a:prstGeom>
        </p:spPr>
      </p:pic>
      <p:pic>
        <p:nvPicPr>
          <p:cNvPr id="24" name="Picture 6" descr="cte_map_e"/>
          <p:cNvPicPr>
            <a:picLocks noChangeAspect="1" noChangeArrowheads="1"/>
          </p:cNvPicPr>
          <p:nvPr/>
        </p:nvPicPr>
        <p:blipFill>
          <a:blip r:embed="rId7"/>
          <a:srcRect l="880" r="3926"/>
          <a:stretch>
            <a:fillRect/>
          </a:stretch>
        </p:blipFill>
        <p:spPr bwMode="auto">
          <a:xfrm>
            <a:off x="3891790" y="0"/>
            <a:ext cx="5252210" cy="5599731"/>
          </a:xfrm>
          <a:prstGeom prst="rect">
            <a:avLst/>
          </a:prstGeom>
          <a:noFill/>
        </p:spPr>
      </p:pic>
      <p:pic>
        <p:nvPicPr>
          <p:cNvPr id="25" name="Picture 8" descr="EBpatterns"/>
          <p:cNvPicPr>
            <a:picLocks noChangeAspect="1" noChangeArrowheads="1"/>
          </p:cNvPicPr>
          <p:nvPr/>
        </p:nvPicPr>
        <p:blipFill>
          <a:blip r:embed="rId8"/>
          <a:srcRect r="51343" b="51343"/>
          <a:stretch>
            <a:fillRect/>
          </a:stretch>
        </p:blipFill>
        <p:spPr bwMode="auto">
          <a:xfrm>
            <a:off x="4367005" y="1133008"/>
            <a:ext cx="1210274" cy="1172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Effect of trap </a:t>
            </a:r>
            <a:br>
              <a:rPr lang="en-US" dirty="0" smtClean="0"/>
            </a:br>
            <a:r>
              <a:rPr lang="en-US" dirty="0" smtClean="0"/>
              <a:t>release time</a:t>
            </a:r>
            <a:endParaRPr lang="en-US" dirty="0"/>
          </a:p>
        </p:txBody>
      </p:sp>
      <p:pic>
        <p:nvPicPr>
          <p:cNvPr id="7" name="Picture 6" descr="ta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613" y="0"/>
            <a:ext cx="520065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0038" y="2887663"/>
            <a:ext cx="1166812" cy="838200"/>
          </a:xfrm>
        </p:spPr>
        <p:txBody>
          <a:bodyPr/>
          <a:lstStyle/>
          <a:p>
            <a:r>
              <a:rPr lang="en-US" sz="4000" dirty="0">
                <a:latin typeface="Edwardian Script ITC" charset="0"/>
              </a:rPr>
              <a:t>Fin</a:t>
            </a:r>
          </a:p>
        </p:txBody>
      </p:sp>
      <p:pic>
        <p:nvPicPr>
          <p:cNvPr id="6" name="Picture 5" descr="nq-l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0"/>
            <a:ext cx="8782050" cy="6858000"/>
          </a:xfrm>
          <a:prstGeom prst="rect">
            <a:avLst/>
          </a:prstGeom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490887" y="128087"/>
            <a:ext cx="26393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Anderson &amp; </a:t>
            </a:r>
            <a:r>
              <a:rPr lang="en-US" sz="1100" dirty="0" err="1" smtClean="0">
                <a:solidFill>
                  <a:schemeClr val="tx2"/>
                </a:solidFill>
              </a:rPr>
              <a:t>Bedin</a:t>
            </a:r>
            <a:r>
              <a:rPr lang="en-US" sz="1100" dirty="0" smtClean="0">
                <a:solidFill>
                  <a:schemeClr val="tx2"/>
                </a:solidFill>
              </a:rPr>
              <a:t> 2010, </a:t>
            </a:r>
            <a:r>
              <a:rPr lang="en-US" sz="1100" dirty="0" err="1" smtClean="0">
                <a:solidFill>
                  <a:schemeClr val="tx2"/>
                </a:solidFill>
              </a:rPr>
              <a:t>ApJ</a:t>
            </a:r>
            <a:r>
              <a:rPr lang="en-US" sz="1100" dirty="0" smtClean="0">
                <a:solidFill>
                  <a:schemeClr val="tx2"/>
                </a:solidFill>
              </a:rPr>
              <a:t> submitted</a:t>
            </a:r>
            <a:endParaRPr lang="en-US" sz="11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adout_diagram_CT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801"/>
            <a:ext cx="9144000" cy="41878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-1" y="0"/>
            <a:ext cx="5646191" cy="495300"/>
          </a:xfrm>
        </p:spPr>
        <p:txBody>
          <a:bodyPr/>
          <a:lstStyle/>
          <a:p>
            <a:r>
              <a:rPr lang="en-US" dirty="0" smtClean="0"/>
              <a:t>Charge Transfer Inefficiency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5391150" y="2786754"/>
            <a:ext cx="641350" cy="431800"/>
          </a:xfrm>
          <a:custGeom>
            <a:avLst/>
            <a:gdLst>
              <a:gd name="connsiteX0" fmla="*/ 323850 w 641350"/>
              <a:gd name="connsiteY0" fmla="*/ 0 h 431800"/>
              <a:gd name="connsiteX1" fmla="*/ 0 w 641350"/>
              <a:gd name="connsiteY1" fmla="*/ 133350 h 431800"/>
              <a:gd name="connsiteX2" fmla="*/ 0 w 641350"/>
              <a:gd name="connsiteY2" fmla="*/ 254000 h 431800"/>
              <a:gd name="connsiteX3" fmla="*/ 76200 w 641350"/>
              <a:gd name="connsiteY3" fmla="*/ 292100 h 431800"/>
              <a:gd name="connsiteX4" fmla="*/ 76200 w 641350"/>
              <a:gd name="connsiteY4" fmla="*/ 292100 h 431800"/>
              <a:gd name="connsiteX5" fmla="*/ 88900 w 641350"/>
              <a:gd name="connsiteY5" fmla="*/ 393700 h 431800"/>
              <a:gd name="connsiteX6" fmla="*/ 184150 w 641350"/>
              <a:gd name="connsiteY6" fmla="*/ 431800 h 431800"/>
              <a:gd name="connsiteX7" fmla="*/ 184150 w 641350"/>
              <a:gd name="connsiteY7" fmla="*/ 336550 h 431800"/>
              <a:gd name="connsiteX8" fmla="*/ 330200 w 641350"/>
              <a:gd name="connsiteY8" fmla="*/ 400050 h 431800"/>
              <a:gd name="connsiteX9" fmla="*/ 641350 w 641350"/>
              <a:gd name="connsiteY9" fmla="*/ 260350 h 431800"/>
              <a:gd name="connsiteX10" fmla="*/ 641350 w 641350"/>
              <a:gd name="connsiteY10" fmla="*/ 1270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350" h="431800">
                <a:moveTo>
                  <a:pt x="323850" y="0"/>
                </a:moveTo>
                <a:lnTo>
                  <a:pt x="0" y="133350"/>
                </a:lnTo>
                <a:lnTo>
                  <a:pt x="0" y="254000"/>
                </a:lnTo>
                <a:lnTo>
                  <a:pt x="76200" y="292100"/>
                </a:lnTo>
                <a:lnTo>
                  <a:pt x="76200" y="292100"/>
                </a:lnTo>
                <a:lnTo>
                  <a:pt x="88900" y="393700"/>
                </a:lnTo>
                <a:lnTo>
                  <a:pt x="184150" y="431800"/>
                </a:lnTo>
                <a:lnTo>
                  <a:pt x="184150" y="336550"/>
                </a:lnTo>
                <a:lnTo>
                  <a:pt x="330200" y="400050"/>
                </a:lnTo>
                <a:lnTo>
                  <a:pt x="641350" y="260350"/>
                </a:lnTo>
                <a:lnTo>
                  <a:pt x="641350" y="127000"/>
                </a:lnTo>
              </a:path>
            </a:pathLst>
          </a:cu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946400" y="2761354"/>
            <a:ext cx="3086100" cy="1504950"/>
          </a:xfrm>
          <a:custGeom>
            <a:avLst/>
            <a:gdLst>
              <a:gd name="connsiteX0" fmla="*/ 3086100 w 3086100"/>
              <a:gd name="connsiteY0" fmla="*/ 285750 h 1504950"/>
              <a:gd name="connsiteX1" fmla="*/ 3079750 w 3086100"/>
              <a:gd name="connsiteY1" fmla="*/ 139700 h 1504950"/>
              <a:gd name="connsiteX2" fmla="*/ 2768600 w 3086100"/>
              <a:gd name="connsiteY2" fmla="*/ 0 h 1504950"/>
              <a:gd name="connsiteX3" fmla="*/ 0 w 3086100"/>
              <a:gd name="connsiteY3" fmla="*/ 1244600 h 1504950"/>
              <a:gd name="connsiteX4" fmla="*/ 0 w 3086100"/>
              <a:gd name="connsiteY4" fmla="*/ 1358900 h 1504950"/>
              <a:gd name="connsiteX5" fmla="*/ 323850 w 3086100"/>
              <a:gd name="connsiteY5" fmla="*/ 1504950 h 1504950"/>
              <a:gd name="connsiteX6" fmla="*/ 3086100 w 3086100"/>
              <a:gd name="connsiteY6" fmla="*/ 28575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6100" h="1504950">
                <a:moveTo>
                  <a:pt x="3086100" y="285750"/>
                </a:moveTo>
                <a:lnTo>
                  <a:pt x="3079750" y="139700"/>
                </a:lnTo>
                <a:lnTo>
                  <a:pt x="2768600" y="0"/>
                </a:lnTo>
                <a:lnTo>
                  <a:pt x="0" y="1244600"/>
                </a:lnTo>
                <a:lnTo>
                  <a:pt x="0" y="1358900"/>
                </a:lnTo>
                <a:lnTo>
                  <a:pt x="323850" y="1504950"/>
                </a:lnTo>
                <a:lnTo>
                  <a:pt x="3086100" y="285750"/>
                </a:lnTo>
                <a:close/>
              </a:path>
            </a:pathLst>
          </a:custGeom>
          <a:solidFill>
            <a:schemeClr val="accent2"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391150" y="2774054"/>
            <a:ext cx="628650" cy="406400"/>
          </a:xfrm>
          <a:custGeom>
            <a:avLst/>
            <a:gdLst>
              <a:gd name="connsiteX0" fmla="*/ 0 w 628650"/>
              <a:gd name="connsiteY0" fmla="*/ 139700 h 406400"/>
              <a:gd name="connsiteX1" fmla="*/ 342900 w 628650"/>
              <a:gd name="connsiteY1" fmla="*/ 0 h 406400"/>
              <a:gd name="connsiteX2" fmla="*/ 628650 w 628650"/>
              <a:gd name="connsiteY2" fmla="*/ 139700 h 406400"/>
              <a:gd name="connsiteX3" fmla="*/ 628650 w 628650"/>
              <a:gd name="connsiteY3" fmla="*/ 292100 h 406400"/>
              <a:gd name="connsiteX4" fmla="*/ 317500 w 628650"/>
              <a:gd name="connsiteY4" fmla="*/ 406400 h 406400"/>
              <a:gd name="connsiteX5" fmla="*/ 0 w 628650"/>
              <a:gd name="connsiteY5" fmla="*/ 2667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650" h="406400">
                <a:moveTo>
                  <a:pt x="0" y="139700"/>
                </a:moveTo>
                <a:lnTo>
                  <a:pt x="342900" y="0"/>
                </a:lnTo>
                <a:lnTo>
                  <a:pt x="628650" y="139700"/>
                </a:lnTo>
                <a:lnTo>
                  <a:pt x="628650" y="292100"/>
                </a:lnTo>
                <a:lnTo>
                  <a:pt x="317500" y="406400"/>
                </a:lnTo>
                <a:lnTo>
                  <a:pt x="0" y="266700"/>
                </a:lnTo>
              </a:path>
            </a:pathLst>
          </a:cu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15900" y="2342254"/>
            <a:ext cx="1341967" cy="1016000"/>
          </a:xfrm>
          <a:custGeom>
            <a:avLst/>
            <a:gdLst>
              <a:gd name="connsiteX0" fmla="*/ 1341967 w 1341967"/>
              <a:gd name="connsiteY0" fmla="*/ 190500 h 1016000"/>
              <a:gd name="connsiteX1" fmla="*/ 702733 w 1341967"/>
              <a:gd name="connsiteY1" fmla="*/ 474133 h 1016000"/>
              <a:gd name="connsiteX2" fmla="*/ 706967 w 1341967"/>
              <a:gd name="connsiteY2" fmla="*/ 884767 h 1016000"/>
              <a:gd name="connsiteX3" fmla="*/ 385233 w 1341967"/>
              <a:gd name="connsiteY3" fmla="*/ 1016000 h 1016000"/>
              <a:gd name="connsiteX4" fmla="*/ 0 w 1341967"/>
              <a:gd name="connsiteY4" fmla="*/ 393700 h 1016000"/>
              <a:gd name="connsiteX5" fmla="*/ 8467 w 1341967"/>
              <a:gd name="connsiteY5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967" h="1016000">
                <a:moveTo>
                  <a:pt x="1341967" y="190500"/>
                </a:moveTo>
                <a:lnTo>
                  <a:pt x="702733" y="474133"/>
                </a:lnTo>
                <a:cubicBezTo>
                  <a:pt x="704144" y="611011"/>
                  <a:pt x="706967" y="884767"/>
                  <a:pt x="706967" y="884767"/>
                </a:cubicBezTo>
                <a:lnTo>
                  <a:pt x="385233" y="1016000"/>
                </a:lnTo>
                <a:lnTo>
                  <a:pt x="0" y="393700"/>
                </a:lnTo>
                <a:lnTo>
                  <a:pt x="8467" y="0"/>
                </a:lnTo>
              </a:path>
            </a:pathLst>
          </a:custGeom>
          <a:solidFill>
            <a:srgbClr val="468A4B">
              <a:alpha val="5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918633" y="2968788"/>
            <a:ext cx="2362200" cy="1155700"/>
          </a:xfrm>
          <a:custGeom>
            <a:avLst/>
            <a:gdLst>
              <a:gd name="connsiteX0" fmla="*/ 2362200 w 2362200"/>
              <a:gd name="connsiteY0" fmla="*/ 889000 h 1155700"/>
              <a:gd name="connsiteX1" fmla="*/ 2032000 w 2362200"/>
              <a:gd name="connsiteY1" fmla="*/ 1028700 h 1155700"/>
              <a:gd name="connsiteX2" fmla="*/ 2032000 w 2362200"/>
              <a:gd name="connsiteY2" fmla="*/ 1155700 h 1155700"/>
              <a:gd name="connsiteX3" fmla="*/ 0 w 2362200"/>
              <a:gd name="connsiteY3" fmla="*/ 249766 h 1155700"/>
              <a:gd name="connsiteX4" fmla="*/ 0 w 2362200"/>
              <a:gd name="connsiteY4" fmla="*/ 143933 h 1155700"/>
              <a:gd name="connsiteX5" fmla="*/ 338667 w 2362200"/>
              <a:gd name="connsiteY5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2200" h="1155700">
                <a:moveTo>
                  <a:pt x="2362200" y="889000"/>
                </a:moveTo>
                <a:lnTo>
                  <a:pt x="2032000" y="1028700"/>
                </a:lnTo>
                <a:lnTo>
                  <a:pt x="2032000" y="1155700"/>
                </a:lnTo>
                <a:lnTo>
                  <a:pt x="0" y="249766"/>
                </a:lnTo>
                <a:lnTo>
                  <a:pt x="0" y="143933"/>
                </a:lnTo>
                <a:lnTo>
                  <a:pt x="338667" y="0"/>
                </a:lnTo>
              </a:path>
            </a:pathLst>
          </a:custGeom>
          <a:solidFill>
            <a:srgbClr val="468A4B">
              <a:alpha val="5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14087" y="4542086"/>
            <a:ext cx="3920864" cy="2315911"/>
            <a:chOff x="2406650" y="2091750"/>
            <a:chExt cx="5645220" cy="3246743"/>
          </a:xfrm>
        </p:grpSpPr>
        <p:pic>
          <p:nvPicPr>
            <p:cNvPr id="30" name="Picture 29" descr="trail.png"/>
            <p:cNvPicPr>
              <a:picLocks noChangeAspect="1"/>
            </p:cNvPicPr>
            <p:nvPr/>
          </p:nvPicPr>
          <p:blipFill>
            <a:blip r:embed="rId4"/>
            <a:srcRect r="1582"/>
            <a:stretch>
              <a:fillRect/>
            </a:stretch>
          </p:blipFill>
          <p:spPr>
            <a:xfrm>
              <a:off x="2573338" y="2127250"/>
              <a:ext cx="5478532" cy="3211243"/>
            </a:xfrm>
            <a:prstGeom prst="rect">
              <a:avLst/>
            </a:prstGeom>
          </p:spPr>
        </p:pic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 rot="16200000">
              <a:off x="2139517" y="2358883"/>
              <a:ext cx="1110340" cy="576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i="1" dirty="0" smtClean="0">
                  <a:solidFill>
                    <a:schemeClr val="tx2"/>
                  </a:solidFill>
                  <a:latin typeface="Times New Roman Italic" pitchFamily="-110" charset="0"/>
                </a:rPr>
                <a:t>p</a:t>
              </a:r>
              <a:r>
                <a:rPr lang="en-GB" baseline="-25000" dirty="0" smtClean="0">
                  <a:solidFill>
                    <a:schemeClr val="tx2"/>
                  </a:solidFill>
                  <a:latin typeface="Times New Roman Italic" pitchFamily="-110" charset="0"/>
                </a:rPr>
                <a:t>i </a:t>
              </a:r>
              <a:r>
                <a:rPr lang="en-GB" dirty="0" smtClean="0">
                  <a:solidFill>
                    <a:schemeClr val="tx2"/>
                  </a:solidFill>
                  <a:latin typeface="Times New Roman Italic" pitchFamily="-110" charset="0"/>
                </a:rPr>
                <a:t>- </a:t>
              </a:r>
              <a:r>
                <a:rPr lang="en-GB" i="1" dirty="0" err="1" smtClean="0">
                  <a:solidFill>
                    <a:schemeClr val="tx2"/>
                  </a:solidFill>
                  <a:latin typeface="Times New Roman Italic" pitchFamily="-110" charset="0"/>
                </a:rPr>
                <a:t>p</a:t>
              </a:r>
              <a:r>
                <a:rPr lang="en-GB" baseline="-25000" dirty="0" err="1">
                  <a:solidFill>
                    <a:schemeClr val="tx2"/>
                  </a:solidFill>
                  <a:latin typeface="Times New Roman Italic" pitchFamily="-110" charset="0"/>
                </a:rPr>
                <a:t>-i</a:t>
              </a:r>
              <a:endParaRPr lang="en-GB" dirty="0">
                <a:solidFill>
                  <a:schemeClr val="tx2"/>
                </a:solidFill>
                <a:latin typeface="Times New Roman Italic" pitchFamily="-110" charset="0"/>
              </a:endParaRPr>
            </a:p>
          </p:txBody>
        </p:sp>
      </p:grpSp>
      <p:sp>
        <p:nvSpPr>
          <p:cNvPr id="33" name="Freeform 32"/>
          <p:cNvSpPr/>
          <p:nvPr/>
        </p:nvSpPr>
        <p:spPr bwMode="auto">
          <a:xfrm>
            <a:off x="2946400" y="3708400"/>
            <a:ext cx="334433" cy="296333"/>
          </a:xfrm>
          <a:custGeom>
            <a:avLst/>
            <a:gdLst>
              <a:gd name="connsiteX0" fmla="*/ 0 w 334433"/>
              <a:gd name="connsiteY0" fmla="*/ 296333 h 296333"/>
              <a:gd name="connsiteX1" fmla="*/ 4233 w 334433"/>
              <a:gd name="connsiteY1" fmla="*/ 0 h 296333"/>
              <a:gd name="connsiteX2" fmla="*/ 334433 w 334433"/>
              <a:gd name="connsiteY2" fmla="*/ 148166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33" h="296333">
                <a:moveTo>
                  <a:pt x="0" y="296333"/>
                </a:moveTo>
                <a:lnTo>
                  <a:pt x="4233" y="0"/>
                </a:lnTo>
                <a:lnTo>
                  <a:pt x="334433" y="148166"/>
                </a:lnTo>
              </a:path>
            </a:pathLst>
          </a:custGeom>
          <a:solidFill>
            <a:srgbClr val="468A4B">
              <a:alpha val="5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702300" y="2628900"/>
            <a:ext cx="321733" cy="270933"/>
          </a:xfrm>
          <a:custGeom>
            <a:avLst/>
            <a:gdLst>
              <a:gd name="connsiteX0" fmla="*/ 321733 w 321733"/>
              <a:gd name="connsiteY0" fmla="*/ 270933 h 270933"/>
              <a:gd name="connsiteX1" fmla="*/ 0 w 321733"/>
              <a:gd name="connsiteY1" fmla="*/ 135467 h 270933"/>
              <a:gd name="connsiteX2" fmla="*/ 321733 w 321733"/>
              <a:gd name="connsiteY2" fmla="*/ 0 h 27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733" h="270933">
                <a:moveTo>
                  <a:pt x="321733" y="270933"/>
                </a:moveTo>
                <a:lnTo>
                  <a:pt x="0" y="135467"/>
                </a:lnTo>
                <a:lnTo>
                  <a:pt x="321733" y="0"/>
                </a:lnTo>
              </a:path>
            </a:pathLst>
          </a:custGeom>
          <a:solidFill>
            <a:srgbClr val="468A4B">
              <a:alpha val="5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2963333" y="2489200"/>
            <a:ext cx="3064933" cy="1363133"/>
          </a:xfrm>
          <a:custGeom>
            <a:avLst/>
            <a:gdLst>
              <a:gd name="connsiteX0" fmla="*/ 325966 w 3064933"/>
              <a:gd name="connsiteY0" fmla="*/ 1363133 h 1363133"/>
              <a:gd name="connsiteX1" fmla="*/ 3064933 w 3064933"/>
              <a:gd name="connsiteY1" fmla="*/ 139700 h 1363133"/>
              <a:gd name="connsiteX2" fmla="*/ 2730500 w 3064933"/>
              <a:gd name="connsiteY2" fmla="*/ 0 h 1363133"/>
              <a:gd name="connsiteX3" fmla="*/ 0 w 3064933"/>
              <a:gd name="connsiteY3" fmla="*/ 1214967 h 136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933" h="1363133">
                <a:moveTo>
                  <a:pt x="325966" y="1363133"/>
                </a:moveTo>
                <a:lnTo>
                  <a:pt x="3064933" y="139700"/>
                </a:lnTo>
                <a:lnTo>
                  <a:pt x="2730500" y="0"/>
                </a:lnTo>
                <a:lnTo>
                  <a:pt x="0" y="1214967"/>
                </a:lnTo>
              </a:path>
            </a:pathLst>
          </a:custGeom>
          <a:solidFill>
            <a:srgbClr val="468A4B">
              <a:alpha val="5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944283" y="3855670"/>
            <a:ext cx="628650" cy="406400"/>
          </a:xfrm>
          <a:custGeom>
            <a:avLst/>
            <a:gdLst>
              <a:gd name="connsiteX0" fmla="*/ 0 w 628650"/>
              <a:gd name="connsiteY0" fmla="*/ 139700 h 406400"/>
              <a:gd name="connsiteX1" fmla="*/ 342900 w 628650"/>
              <a:gd name="connsiteY1" fmla="*/ 0 h 406400"/>
              <a:gd name="connsiteX2" fmla="*/ 628650 w 628650"/>
              <a:gd name="connsiteY2" fmla="*/ 139700 h 406400"/>
              <a:gd name="connsiteX3" fmla="*/ 628650 w 628650"/>
              <a:gd name="connsiteY3" fmla="*/ 292100 h 406400"/>
              <a:gd name="connsiteX4" fmla="*/ 317500 w 628650"/>
              <a:gd name="connsiteY4" fmla="*/ 406400 h 406400"/>
              <a:gd name="connsiteX5" fmla="*/ 0 w 628650"/>
              <a:gd name="connsiteY5" fmla="*/ 2667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650" h="406400">
                <a:moveTo>
                  <a:pt x="0" y="139700"/>
                </a:moveTo>
                <a:lnTo>
                  <a:pt x="342900" y="0"/>
                </a:lnTo>
                <a:lnTo>
                  <a:pt x="628650" y="139700"/>
                </a:lnTo>
                <a:lnTo>
                  <a:pt x="628650" y="292100"/>
                </a:lnTo>
                <a:lnTo>
                  <a:pt x="317500" y="406400"/>
                </a:lnTo>
                <a:lnTo>
                  <a:pt x="0" y="266700"/>
                </a:lnTo>
              </a:path>
            </a:pathLst>
          </a:cu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33399" y="4817533"/>
            <a:ext cx="2895600" cy="1574800"/>
          </a:xfrm>
          <a:custGeom>
            <a:avLst/>
            <a:gdLst>
              <a:gd name="connsiteX0" fmla="*/ 0 w 4504835"/>
              <a:gd name="connsiteY0" fmla="*/ 0 h 2095123"/>
              <a:gd name="connsiteX1" fmla="*/ 1519703 w 4504835"/>
              <a:gd name="connsiteY1" fmla="*/ 1259245 h 2095123"/>
              <a:gd name="connsiteX2" fmla="*/ 4504835 w 4504835"/>
              <a:gd name="connsiteY2" fmla="*/ 2095123 h 209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4835" h="2095123">
                <a:moveTo>
                  <a:pt x="0" y="0"/>
                </a:moveTo>
                <a:cubicBezTo>
                  <a:pt x="384448" y="455029"/>
                  <a:pt x="768897" y="910058"/>
                  <a:pt x="1519703" y="1259245"/>
                </a:cubicBezTo>
                <a:cubicBezTo>
                  <a:pt x="2270509" y="1608432"/>
                  <a:pt x="4504835" y="2095123"/>
                  <a:pt x="4504835" y="2095123"/>
                </a:cubicBezTo>
              </a:path>
            </a:pathLst>
          </a:custGeom>
          <a:ln>
            <a:solidFill>
              <a:srgbClr val="008000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26806 0.1583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3 L -0.25764 -0.1555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087 -0.0928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3" grpId="0" animBg="1"/>
      <p:bldP spid="13" grpId="1" animBg="1"/>
      <p:bldP spid="13" grpId="2" animBg="1"/>
      <p:bldP spid="21" grpId="0" animBg="1"/>
      <p:bldP spid="21" grpId="1" animBg="1"/>
      <p:bldP spid="21" grpId="2" animBg="1"/>
      <p:bldP spid="26" grpId="0" animBg="1"/>
      <p:bldP spid="26" grpId="1" animBg="1"/>
      <p:bldP spid="33" grpId="0" animBg="1"/>
      <p:bldP spid="34" grpId="0" animBg="1"/>
      <p:bldP spid="37" grpId="0" animBg="1"/>
      <p:bldP spid="17" grpId="0" animBg="1"/>
      <p:bldP spid="17" grpId="1" animBg="1"/>
      <p:bldP spid="17" grpId="2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plot.png"/>
          <p:cNvPicPr>
            <a:picLocks noChangeAspect="1"/>
          </p:cNvPicPr>
          <p:nvPr/>
        </p:nvPicPr>
        <p:blipFill>
          <a:blip r:embed="rId3"/>
          <a:srcRect b="52660"/>
          <a:stretch>
            <a:fillRect/>
          </a:stretch>
        </p:blipFill>
        <p:spPr>
          <a:xfrm>
            <a:off x="0" y="879590"/>
            <a:ext cx="7425111" cy="4220395"/>
          </a:xfrm>
          <a:prstGeom prst="rect">
            <a:avLst/>
          </a:prstGeom>
        </p:spPr>
      </p:pic>
      <p:pic>
        <p:nvPicPr>
          <p:cNvPr id="4" name="Picture 6" descr="cte_map_e"/>
          <p:cNvPicPr>
            <a:picLocks noChangeAspect="1" noChangeArrowheads="1"/>
          </p:cNvPicPr>
          <p:nvPr/>
        </p:nvPicPr>
        <p:blipFill>
          <a:blip r:embed="rId4"/>
          <a:srcRect l="880" r="3926"/>
          <a:stretch>
            <a:fillRect/>
          </a:stretch>
        </p:blipFill>
        <p:spPr bwMode="auto">
          <a:xfrm>
            <a:off x="3891790" y="1258269"/>
            <a:ext cx="5252210" cy="5599731"/>
          </a:xfrm>
          <a:prstGeom prst="rect">
            <a:avLst/>
          </a:prstGeom>
          <a:noFill/>
        </p:spPr>
      </p:pic>
      <p:pic>
        <p:nvPicPr>
          <p:cNvPr id="5" name="Picture 8" descr="EBpatterns"/>
          <p:cNvPicPr>
            <a:picLocks noChangeAspect="1" noChangeArrowheads="1"/>
          </p:cNvPicPr>
          <p:nvPr/>
        </p:nvPicPr>
        <p:blipFill>
          <a:blip r:embed="rId5"/>
          <a:srcRect r="51343" b="51343"/>
          <a:stretch>
            <a:fillRect/>
          </a:stretch>
        </p:blipFill>
        <p:spPr bwMode="auto">
          <a:xfrm>
            <a:off x="4394315" y="2334608"/>
            <a:ext cx="1210274" cy="117251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shear measurements with HST/ACS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adout_diagram_CT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801"/>
            <a:ext cx="9144000" cy="41878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-1" y="0"/>
            <a:ext cx="5646191" cy="495300"/>
          </a:xfrm>
        </p:spPr>
        <p:txBody>
          <a:bodyPr/>
          <a:lstStyle/>
          <a:p>
            <a:r>
              <a:rPr lang="en-US" dirty="0" smtClean="0"/>
              <a:t>Charge Transfer Inefficiency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 bwMode="auto">
          <a:xfrm>
            <a:off x="2946400" y="2761354"/>
            <a:ext cx="3086100" cy="1504950"/>
          </a:xfrm>
          <a:custGeom>
            <a:avLst/>
            <a:gdLst>
              <a:gd name="connsiteX0" fmla="*/ 3086100 w 3086100"/>
              <a:gd name="connsiteY0" fmla="*/ 285750 h 1504950"/>
              <a:gd name="connsiteX1" fmla="*/ 3079750 w 3086100"/>
              <a:gd name="connsiteY1" fmla="*/ 139700 h 1504950"/>
              <a:gd name="connsiteX2" fmla="*/ 2768600 w 3086100"/>
              <a:gd name="connsiteY2" fmla="*/ 0 h 1504950"/>
              <a:gd name="connsiteX3" fmla="*/ 0 w 3086100"/>
              <a:gd name="connsiteY3" fmla="*/ 1244600 h 1504950"/>
              <a:gd name="connsiteX4" fmla="*/ 0 w 3086100"/>
              <a:gd name="connsiteY4" fmla="*/ 1358900 h 1504950"/>
              <a:gd name="connsiteX5" fmla="*/ 323850 w 3086100"/>
              <a:gd name="connsiteY5" fmla="*/ 1504950 h 1504950"/>
              <a:gd name="connsiteX6" fmla="*/ 3086100 w 3086100"/>
              <a:gd name="connsiteY6" fmla="*/ 28575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6100" h="1504950">
                <a:moveTo>
                  <a:pt x="3086100" y="285750"/>
                </a:moveTo>
                <a:lnTo>
                  <a:pt x="3079750" y="139700"/>
                </a:lnTo>
                <a:lnTo>
                  <a:pt x="2768600" y="0"/>
                </a:lnTo>
                <a:lnTo>
                  <a:pt x="0" y="1244600"/>
                </a:lnTo>
                <a:lnTo>
                  <a:pt x="0" y="1358900"/>
                </a:lnTo>
                <a:lnTo>
                  <a:pt x="323850" y="1504950"/>
                </a:lnTo>
                <a:lnTo>
                  <a:pt x="3086100" y="285750"/>
                </a:lnTo>
                <a:close/>
              </a:path>
            </a:pathLst>
          </a:custGeom>
          <a:solidFill>
            <a:schemeClr val="accent2"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15900" y="2342254"/>
            <a:ext cx="1341967" cy="1016000"/>
          </a:xfrm>
          <a:custGeom>
            <a:avLst/>
            <a:gdLst>
              <a:gd name="connsiteX0" fmla="*/ 1341967 w 1341967"/>
              <a:gd name="connsiteY0" fmla="*/ 190500 h 1016000"/>
              <a:gd name="connsiteX1" fmla="*/ 702733 w 1341967"/>
              <a:gd name="connsiteY1" fmla="*/ 474133 h 1016000"/>
              <a:gd name="connsiteX2" fmla="*/ 706967 w 1341967"/>
              <a:gd name="connsiteY2" fmla="*/ 884767 h 1016000"/>
              <a:gd name="connsiteX3" fmla="*/ 385233 w 1341967"/>
              <a:gd name="connsiteY3" fmla="*/ 1016000 h 1016000"/>
              <a:gd name="connsiteX4" fmla="*/ 0 w 1341967"/>
              <a:gd name="connsiteY4" fmla="*/ 393700 h 1016000"/>
              <a:gd name="connsiteX5" fmla="*/ 8467 w 1341967"/>
              <a:gd name="connsiteY5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967" h="1016000">
                <a:moveTo>
                  <a:pt x="1341967" y="190500"/>
                </a:moveTo>
                <a:lnTo>
                  <a:pt x="702733" y="474133"/>
                </a:lnTo>
                <a:cubicBezTo>
                  <a:pt x="704144" y="611011"/>
                  <a:pt x="706967" y="884767"/>
                  <a:pt x="706967" y="884767"/>
                </a:cubicBezTo>
                <a:lnTo>
                  <a:pt x="385233" y="1016000"/>
                </a:lnTo>
                <a:lnTo>
                  <a:pt x="0" y="393700"/>
                </a:lnTo>
                <a:lnTo>
                  <a:pt x="8467" y="0"/>
                </a:lnTo>
              </a:path>
            </a:pathLst>
          </a:custGeom>
          <a:solidFill>
            <a:srgbClr val="FF0000">
              <a:alpha val="5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918633" y="2968788"/>
            <a:ext cx="2362200" cy="1155700"/>
          </a:xfrm>
          <a:custGeom>
            <a:avLst/>
            <a:gdLst>
              <a:gd name="connsiteX0" fmla="*/ 2362200 w 2362200"/>
              <a:gd name="connsiteY0" fmla="*/ 889000 h 1155700"/>
              <a:gd name="connsiteX1" fmla="*/ 2032000 w 2362200"/>
              <a:gd name="connsiteY1" fmla="*/ 1028700 h 1155700"/>
              <a:gd name="connsiteX2" fmla="*/ 2032000 w 2362200"/>
              <a:gd name="connsiteY2" fmla="*/ 1155700 h 1155700"/>
              <a:gd name="connsiteX3" fmla="*/ 0 w 2362200"/>
              <a:gd name="connsiteY3" fmla="*/ 249766 h 1155700"/>
              <a:gd name="connsiteX4" fmla="*/ 0 w 2362200"/>
              <a:gd name="connsiteY4" fmla="*/ 143933 h 1155700"/>
              <a:gd name="connsiteX5" fmla="*/ 338667 w 2362200"/>
              <a:gd name="connsiteY5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2200" h="1155700">
                <a:moveTo>
                  <a:pt x="2362200" y="889000"/>
                </a:moveTo>
                <a:lnTo>
                  <a:pt x="2032000" y="1028700"/>
                </a:lnTo>
                <a:lnTo>
                  <a:pt x="2032000" y="1155700"/>
                </a:lnTo>
                <a:lnTo>
                  <a:pt x="0" y="249766"/>
                </a:lnTo>
                <a:lnTo>
                  <a:pt x="0" y="143933"/>
                </a:lnTo>
                <a:lnTo>
                  <a:pt x="338667" y="0"/>
                </a:lnTo>
              </a:path>
            </a:pathLst>
          </a:custGeom>
          <a:solidFill>
            <a:srgbClr val="468A4B">
              <a:alpha val="5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-14087" y="4542086"/>
            <a:ext cx="3920864" cy="2315911"/>
            <a:chOff x="2406650" y="2091750"/>
            <a:chExt cx="5645220" cy="3246743"/>
          </a:xfrm>
        </p:grpSpPr>
        <p:pic>
          <p:nvPicPr>
            <p:cNvPr id="30" name="Picture 29" descr="trail.png"/>
            <p:cNvPicPr>
              <a:picLocks noChangeAspect="1"/>
            </p:cNvPicPr>
            <p:nvPr/>
          </p:nvPicPr>
          <p:blipFill>
            <a:blip r:embed="rId4"/>
            <a:srcRect r="1582"/>
            <a:stretch>
              <a:fillRect/>
            </a:stretch>
          </p:blipFill>
          <p:spPr>
            <a:xfrm>
              <a:off x="2573338" y="2127250"/>
              <a:ext cx="5478532" cy="3211243"/>
            </a:xfrm>
            <a:prstGeom prst="rect">
              <a:avLst/>
            </a:prstGeom>
          </p:spPr>
        </p:pic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 rot="16200000">
              <a:off x="2139517" y="2358883"/>
              <a:ext cx="1110340" cy="576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i="1" dirty="0" smtClean="0">
                  <a:solidFill>
                    <a:schemeClr val="tx2"/>
                  </a:solidFill>
                  <a:latin typeface="Times New Roman Italic" pitchFamily="-110" charset="0"/>
                </a:rPr>
                <a:t>p</a:t>
              </a:r>
              <a:r>
                <a:rPr lang="en-GB" baseline="-25000" dirty="0" smtClean="0">
                  <a:solidFill>
                    <a:schemeClr val="tx2"/>
                  </a:solidFill>
                  <a:latin typeface="Times New Roman Italic" pitchFamily="-110" charset="0"/>
                </a:rPr>
                <a:t>i </a:t>
              </a:r>
              <a:r>
                <a:rPr lang="en-GB" dirty="0" smtClean="0">
                  <a:solidFill>
                    <a:schemeClr val="tx2"/>
                  </a:solidFill>
                  <a:latin typeface="Times New Roman Italic" pitchFamily="-110" charset="0"/>
                </a:rPr>
                <a:t>- </a:t>
              </a:r>
              <a:r>
                <a:rPr lang="en-GB" i="1" dirty="0" err="1" smtClean="0">
                  <a:solidFill>
                    <a:schemeClr val="tx2"/>
                  </a:solidFill>
                  <a:latin typeface="Times New Roman Italic" pitchFamily="-110" charset="0"/>
                </a:rPr>
                <a:t>p</a:t>
              </a:r>
              <a:r>
                <a:rPr lang="en-GB" baseline="-25000" dirty="0" err="1">
                  <a:solidFill>
                    <a:schemeClr val="tx2"/>
                  </a:solidFill>
                  <a:latin typeface="Times New Roman Italic" pitchFamily="-110" charset="0"/>
                </a:rPr>
                <a:t>-i</a:t>
              </a:r>
              <a:endParaRPr lang="en-GB" dirty="0">
                <a:solidFill>
                  <a:schemeClr val="tx2"/>
                </a:solidFill>
                <a:latin typeface="Times New Roman Italic" pitchFamily="-110" charset="0"/>
              </a:endParaRPr>
            </a:p>
          </p:txBody>
        </p:sp>
      </p:grpSp>
      <p:sp>
        <p:nvSpPr>
          <p:cNvPr id="17" name="Freeform 16"/>
          <p:cNvSpPr/>
          <p:nvPr/>
        </p:nvSpPr>
        <p:spPr bwMode="auto">
          <a:xfrm>
            <a:off x="2944283" y="3855670"/>
            <a:ext cx="628650" cy="406400"/>
          </a:xfrm>
          <a:custGeom>
            <a:avLst/>
            <a:gdLst>
              <a:gd name="connsiteX0" fmla="*/ 0 w 628650"/>
              <a:gd name="connsiteY0" fmla="*/ 139700 h 406400"/>
              <a:gd name="connsiteX1" fmla="*/ 342900 w 628650"/>
              <a:gd name="connsiteY1" fmla="*/ 0 h 406400"/>
              <a:gd name="connsiteX2" fmla="*/ 628650 w 628650"/>
              <a:gd name="connsiteY2" fmla="*/ 139700 h 406400"/>
              <a:gd name="connsiteX3" fmla="*/ 628650 w 628650"/>
              <a:gd name="connsiteY3" fmla="*/ 292100 h 406400"/>
              <a:gd name="connsiteX4" fmla="*/ 317500 w 628650"/>
              <a:gd name="connsiteY4" fmla="*/ 406400 h 406400"/>
              <a:gd name="connsiteX5" fmla="*/ 0 w 628650"/>
              <a:gd name="connsiteY5" fmla="*/ 2667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650" h="406400">
                <a:moveTo>
                  <a:pt x="0" y="139700"/>
                </a:moveTo>
                <a:lnTo>
                  <a:pt x="342900" y="0"/>
                </a:lnTo>
                <a:lnTo>
                  <a:pt x="628650" y="139700"/>
                </a:lnTo>
                <a:lnTo>
                  <a:pt x="628650" y="292100"/>
                </a:lnTo>
                <a:lnTo>
                  <a:pt x="317500" y="406400"/>
                </a:lnTo>
                <a:lnTo>
                  <a:pt x="0" y="266700"/>
                </a:lnTo>
              </a:path>
            </a:pathLst>
          </a:cu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33399" y="4817533"/>
            <a:ext cx="2895600" cy="1574800"/>
          </a:xfrm>
          <a:custGeom>
            <a:avLst/>
            <a:gdLst>
              <a:gd name="connsiteX0" fmla="*/ 0 w 4504835"/>
              <a:gd name="connsiteY0" fmla="*/ 0 h 2095123"/>
              <a:gd name="connsiteX1" fmla="*/ 1519703 w 4504835"/>
              <a:gd name="connsiteY1" fmla="*/ 1259245 h 2095123"/>
              <a:gd name="connsiteX2" fmla="*/ 4504835 w 4504835"/>
              <a:gd name="connsiteY2" fmla="*/ 2095123 h 209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4835" h="2095123">
                <a:moveTo>
                  <a:pt x="0" y="0"/>
                </a:moveTo>
                <a:cubicBezTo>
                  <a:pt x="384448" y="455029"/>
                  <a:pt x="768897" y="910058"/>
                  <a:pt x="1519703" y="1259245"/>
                </a:cubicBezTo>
                <a:cubicBezTo>
                  <a:pt x="2270509" y="1608432"/>
                  <a:pt x="4504835" y="2095123"/>
                  <a:pt x="4504835" y="2095123"/>
                </a:cubicBezTo>
              </a:path>
            </a:pathLst>
          </a:custGeom>
          <a:ln>
            <a:solidFill>
              <a:srgbClr val="008000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5391150" y="2786754"/>
            <a:ext cx="641350" cy="431800"/>
          </a:xfrm>
          <a:custGeom>
            <a:avLst/>
            <a:gdLst>
              <a:gd name="connsiteX0" fmla="*/ 323850 w 641350"/>
              <a:gd name="connsiteY0" fmla="*/ 0 h 431800"/>
              <a:gd name="connsiteX1" fmla="*/ 0 w 641350"/>
              <a:gd name="connsiteY1" fmla="*/ 133350 h 431800"/>
              <a:gd name="connsiteX2" fmla="*/ 0 w 641350"/>
              <a:gd name="connsiteY2" fmla="*/ 254000 h 431800"/>
              <a:gd name="connsiteX3" fmla="*/ 76200 w 641350"/>
              <a:gd name="connsiteY3" fmla="*/ 292100 h 431800"/>
              <a:gd name="connsiteX4" fmla="*/ 76200 w 641350"/>
              <a:gd name="connsiteY4" fmla="*/ 292100 h 431800"/>
              <a:gd name="connsiteX5" fmla="*/ 88900 w 641350"/>
              <a:gd name="connsiteY5" fmla="*/ 393700 h 431800"/>
              <a:gd name="connsiteX6" fmla="*/ 184150 w 641350"/>
              <a:gd name="connsiteY6" fmla="*/ 431800 h 431800"/>
              <a:gd name="connsiteX7" fmla="*/ 184150 w 641350"/>
              <a:gd name="connsiteY7" fmla="*/ 336550 h 431800"/>
              <a:gd name="connsiteX8" fmla="*/ 330200 w 641350"/>
              <a:gd name="connsiteY8" fmla="*/ 400050 h 431800"/>
              <a:gd name="connsiteX9" fmla="*/ 641350 w 641350"/>
              <a:gd name="connsiteY9" fmla="*/ 260350 h 431800"/>
              <a:gd name="connsiteX10" fmla="*/ 641350 w 641350"/>
              <a:gd name="connsiteY10" fmla="*/ 1270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350" h="431800">
                <a:moveTo>
                  <a:pt x="323850" y="0"/>
                </a:moveTo>
                <a:lnTo>
                  <a:pt x="0" y="133350"/>
                </a:lnTo>
                <a:lnTo>
                  <a:pt x="0" y="254000"/>
                </a:lnTo>
                <a:lnTo>
                  <a:pt x="76200" y="292100"/>
                </a:lnTo>
                <a:lnTo>
                  <a:pt x="76200" y="292100"/>
                </a:lnTo>
                <a:lnTo>
                  <a:pt x="88900" y="393700"/>
                </a:lnTo>
                <a:lnTo>
                  <a:pt x="184150" y="431800"/>
                </a:lnTo>
                <a:lnTo>
                  <a:pt x="184150" y="336550"/>
                </a:lnTo>
                <a:lnTo>
                  <a:pt x="330200" y="400050"/>
                </a:lnTo>
                <a:lnTo>
                  <a:pt x="641350" y="260350"/>
                </a:lnTo>
                <a:lnTo>
                  <a:pt x="641350" y="127000"/>
                </a:lnTo>
              </a:path>
            </a:pathLst>
          </a:cu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391150" y="2774054"/>
            <a:ext cx="628650" cy="406400"/>
          </a:xfrm>
          <a:custGeom>
            <a:avLst/>
            <a:gdLst>
              <a:gd name="connsiteX0" fmla="*/ 0 w 628650"/>
              <a:gd name="connsiteY0" fmla="*/ 139700 h 406400"/>
              <a:gd name="connsiteX1" fmla="*/ 342900 w 628650"/>
              <a:gd name="connsiteY1" fmla="*/ 0 h 406400"/>
              <a:gd name="connsiteX2" fmla="*/ 628650 w 628650"/>
              <a:gd name="connsiteY2" fmla="*/ 139700 h 406400"/>
              <a:gd name="connsiteX3" fmla="*/ 628650 w 628650"/>
              <a:gd name="connsiteY3" fmla="*/ 292100 h 406400"/>
              <a:gd name="connsiteX4" fmla="*/ 317500 w 628650"/>
              <a:gd name="connsiteY4" fmla="*/ 406400 h 406400"/>
              <a:gd name="connsiteX5" fmla="*/ 0 w 628650"/>
              <a:gd name="connsiteY5" fmla="*/ 2667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650" h="406400">
                <a:moveTo>
                  <a:pt x="0" y="139700"/>
                </a:moveTo>
                <a:lnTo>
                  <a:pt x="342900" y="0"/>
                </a:lnTo>
                <a:lnTo>
                  <a:pt x="628650" y="139700"/>
                </a:lnTo>
                <a:lnTo>
                  <a:pt x="628650" y="292100"/>
                </a:lnTo>
                <a:lnTo>
                  <a:pt x="317500" y="406400"/>
                </a:lnTo>
                <a:lnTo>
                  <a:pt x="0" y="266700"/>
                </a:lnTo>
              </a:path>
            </a:pathLst>
          </a:cu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053510" y="2787725"/>
            <a:ext cx="2912175" cy="1419375"/>
            <a:chOff x="3184746" y="3295721"/>
            <a:chExt cx="2912175" cy="1419375"/>
          </a:xfrm>
        </p:grpSpPr>
        <p:sp>
          <p:nvSpPr>
            <p:cNvPr id="19" name="TextBox 18"/>
            <p:cNvSpPr txBox="1"/>
            <p:nvPr/>
          </p:nvSpPr>
          <p:spPr>
            <a:xfrm>
              <a:off x="4353146" y="41026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70496" y="42931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37196" y="43312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83196" y="445188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91296" y="391848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24496" y="41309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56496" y="34578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49946" y="39404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11896" y="38134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7585" y="3914746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13446" y="41055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51546" y="38642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84746" y="44611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05696" y="32957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53196" y="36767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15146" y="375927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22996" y="39434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72146" y="419107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16596" y="40704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96146" y="339391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56446" y="362251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42146" y="34764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96096" y="35272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99246" y="36923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88146" y="37812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973077" y="2813123"/>
            <a:ext cx="2912175" cy="1419375"/>
            <a:chOff x="3184746" y="3295721"/>
            <a:chExt cx="2912175" cy="1419375"/>
          </a:xfrm>
        </p:grpSpPr>
        <p:sp>
          <p:nvSpPr>
            <p:cNvPr id="65" name="TextBox 64"/>
            <p:cNvSpPr txBox="1"/>
            <p:nvPr/>
          </p:nvSpPr>
          <p:spPr>
            <a:xfrm>
              <a:off x="4353146" y="41026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70496" y="42931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37196" y="43312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483196" y="445188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91296" y="391848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724496" y="41309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756496" y="34578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49946" y="39404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511896" y="38134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647585" y="3914746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3446" y="41055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921344" y="4279147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84746" y="44611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05696" y="32957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753196" y="36767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15146" y="375927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422996" y="39434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972146" y="419107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16596" y="40704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496146" y="339391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356446" y="362251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242146" y="34764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96096" y="35272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899246" y="36923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988146" y="37812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133943" y="2741156"/>
            <a:ext cx="2954508" cy="1559075"/>
            <a:chOff x="3235546" y="3295721"/>
            <a:chExt cx="2954508" cy="1559075"/>
          </a:xfrm>
        </p:grpSpPr>
        <p:sp>
          <p:nvSpPr>
            <p:cNvPr id="91" name="TextBox 90"/>
            <p:cNvSpPr txBox="1"/>
            <p:nvPr/>
          </p:nvSpPr>
          <p:spPr>
            <a:xfrm>
              <a:off x="4353146" y="41026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508596" y="42931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737196" y="43312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483196" y="445188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791296" y="391848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24496" y="41309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849629" y="3411313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454727" y="4059007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511896" y="38134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02618" y="386818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269412" y="46008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289646" y="3919313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235546" y="44230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705696" y="32957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753196" y="36767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115146" y="375927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422996" y="39434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217680" y="405137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957329" y="40450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96146" y="339391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03009" y="36055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242146" y="34764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113029" y="3641558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899246" y="36923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988146" y="373893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39 L -0.26823 0.15694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7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3 L -0.25764 -0.1555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7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6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087 -0.09282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1" grpId="1" animBg="1"/>
      <p:bldP spid="21" grpId="2" animBg="1"/>
      <p:bldP spid="26" grpId="0" animBg="1"/>
      <p:bldP spid="2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9" grpId="0" animBg="1"/>
      <p:bldP spid="9" grpId="1" animBg="1"/>
      <p:bldP spid="13" grpId="0" animBg="1"/>
      <p:bldP spid="13" grpId="1" animBg="1"/>
      <p:bldP spid="1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85026"/>
          </a:xfrm>
        </p:spPr>
        <p:txBody>
          <a:bodyPr anchor="t"/>
          <a:lstStyle/>
          <a:p>
            <a:r>
              <a:rPr lang="en-US" dirty="0" smtClean="0"/>
              <a:t>Effective charge trap density</a:t>
            </a:r>
            <a:endParaRPr lang="en-US" dirty="0"/>
          </a:p>
        </p:txBody>
      </p:sp>
      <p:pic>
        <p:nvPicPr>
          <p:cNvPr id="6" name="Picture 5" descr="c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175"/>
            <a:ext cx="9144000" cy="6092825"/>
          </a:xfrm>
          <a:prstGeom prst="rect">
            <a:avLst/>
          </a:prstGeom>
        </p:spPr>
      </p:pic>
      <p:pic>
        <p:nvPicPr>
          <p:cNvPr id="7" name="Picture 6" descr="Vplo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677"/>
          <a:stretch>
            <a:fillRect/>
          </a:stretch>
        </p:blipFill>
        <p:spPr>
          <a:xfrm>
            <a:off x="864066" y="1125726"/>
            <a:ext cx="3929516" cy="2374247"/>
          </a:xfrm>
          <a:prstGeom prst="rect">
            <a:avLst/>
          </a:prstGeom>
        </p:spPr>
      </p:pic>
      <p:pic>
        <p:nvPicPr>
          <p:cNvPr id="5" name="Picture 4" descr="Vplot.png"/>
          <p:cNvPicPr>
            <a:picLocks noChangeAspect="1"/>
          </p:cNvPicPr>
          <p:nvPr/>
        </p:nvPicPr>
        <p:blipFill>
          <a:blip r:embed="rId4"/>
          <a:srcRect b="56377"/>
          <a:stretch>
            <a:fillRect/>
          </a:stretch>
        </p:blipFill>
        <p:spPr>
          <a:xfrm>
            <a:off x="862448" y="1145342"/>
            <a:ext cx="3929516" cy="20581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2662804" y="4555226"/>
            <a:ext cx="546216" cy="5598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10800000" flipV="1">
            <a:off x="3206750" y="3181350"/>
            <a:ext cx="1581150" cy="13779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1368425" y="3267075"/>
            <a:ext cx="1377950" cy="12065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8117263" y="5537207"/>
            <a:ext cx="828292" cy="7317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85026"/>
          </a:xfrm>
        </p:spPr>
        <p:txBody>
          <a:bodyPr anchor="t"/>
          <a:lstStyle/>
          <a:p>
            <a:r>
              <a:rPr lang="en-US" dirty="0" smtClean="0"/>
              <a:t>Growth of charge traps over time</a:t>
            </a:r>
            <a:endParaRPr lang="en-US" dirty="0"/>
          </a:p>
        </p:txBody>
      </p:sp>
      <p:pic>
        <p:nvPicPr>
          <p:cNvPr id="6" name="Picture 5" descr="c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175"/>
            <a:ext cx="9144000" cy="6092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117263" y="5537207"/>
            <a:ext cx="828292" cy="7317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adout_diagram_CT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801"/>
            <a:ext cx="9144000" cy="41878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-1" y="0"/>
            <a:ext cx="5646191" cy="495300"/>
          </a:xfrm>
        </p:spPr>
        <p:txBody>
          <a:bodyPr/>
          <a:lstStyle/>
          <a:p>
            <a:r>
              <a:rPr lang="en-US" dirty="0" smtClean="0"/>
              <a:t>Charge Transfer Inefficiency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 bwMode="auto">
          <a:xfrm>
            <a:off x="2946400" y="2761354"/>
            <a:ext cx="3086100" cy="1504950"/>
          </a:xfrm>
          <a:custGeom>
            <a:avLst/>
            <a:gdLst>
              <a:gd name="connsiteX0" fmla="*/ 3086100 w 3086100"/>
              <a:gd name="connsiteY0" fmla="*/ 285750 h 1504950"/>
              <a:gd name="connsiteX1" fmla="*/ 3079750 w 3086100"/>
              <a:gd name="connsiteY1" fmla="*/ 139700 h 1504950"/>
              <a:gd name="connsiteX2" fmla="*/ 2768600 w 3086100"/>
              <a:gd name="connsiteY2" fmla="*/ 0 h 1504950"/>
              <a:gd name="connsiteX3" fmla="*/ 0 w 3086100"/>
              <a:gd name="connsiteY3" fmla="*/ 1244600 h 1504950"/>
              <a:gd name="connsiteX4" fmla="*/ 0 w 3086100"/>
              <a:gd name="connsiteY4" fmla="*/ 1358900 h 1504950"/>
              <a:gd name="connsiteX5" fmla="*/ 323850 w 3086100"/>
              <a:gd name="connsiteY5" fmla="*/ 1504950 h 1504950"/>
              <a:gd name="connsiteX6" fmla="*/ 3086100 w 3086100"/>
              <a:gd name="connsiteY6" fmla="*/ 28575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6100" h="1504950">
                <a:moveTo>
                  <a:pt x="3086100" y="285750"/>
                </a:moveTo>
                <a:lnTo>
                  <a:pt x="3079750" y="139700"/>
                </a:lnTo>
                <a:lnTo>
                  <a:pt x="2768600" y="0"/>
                </a:lnTo>
                <a:lnTo>
                  <a:pt x="0" y="1244600"/>
                </a:lnTo>
                <a:lnTo>
                  <a:pt x="0" y="1358900"/>
                </a:lnTo>
                <a:lnTo>
                  <a:pt x="323850" y="1504950"/>
                </a:lnTo>
                <a:lnTo>
                  <a:pt x="3086100" y="285750"/>
                </a:lnTo>
                <a:close/>
              </a:path>
            </a:pathLst>
          </a:custGeom>
          <a:solidFill>
            <a:schemeClr val="accent2"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-14087" y="4542086"/>
            <a:ext cx="3920864" cy="2315911"/>
            <a:chOff x="2406650" y="2091750"/>
            <a:chExt cx="5645220" cy="3246743"/>
          </a:xfrm>
        </p:grpSpPr>
        <p:pic>
          <p:nvPicPr>
            <p:cNvPr id="30" name="Picture 29" descr="trail.png"/>
            <p:cNvPicPr>
              <a:picLocks noChangeAspect="1"/>
            </p:cNvPicPr>
            <p:nvPr/>
          </p:nvPicPr>
          <p:blipFill>
            <a:blip r:embed="rId4"/>
            <a:srcRect r="1582"/>
            <a:stretch>
              <a:fillRect/>
            </a:stretch>
          </p:blipFill>
          <p:spPr>
            <a:xfrm>
              <a:off x="2573338" y="2127250"/>
              <a:ext cx="5478532" cy="3211243"/>
            </a:xfrm>
            <a:prstGeom prst="rect">
              <a:avLst/>
            </a:prstGeom>
          </p:spPr>
        </p:pic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 rot="16200000">
              <a:off x="2139517" y="2358883"/>
              <a:ext cx="1110340" cy="576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i="1" dirty="0" smtClean="0">
                  <a:solidFill>
                    <a:schemeClr val="tx2"/>
                  </a:solidFill>
                  <a:latin typeface="Times New Roman Italic" pitchFamily="-110" charset="0"/>
                </a:rPr>
                <a:t>p</a:t>
              </a:r>
              <a:r>
                <a:rPr lang="en-GB" baseline="-25000" dirty="0" smtClean="0">
                  <a:solidFill>
                    <a:schemeClr val="tx2"/>
                  </a:solidFill>
                  <a:latin typeface="Times New Roman Italic" pitchFamily="-110" charset="0"/>
                </a:rPr>
                <a:t>i </a:t>
              </a:r>
              <a:r>
                <a:rPr lang="en-GB" dirty="0" smtClean="0">
                  <a:solidFill>
                    <a:schemeClr val="tx2"/>
                  </a:solidFill>
                  <a:latin typeface="Times New Roman Italic" pitchFamily="-110" charset="0"/>
                </a:rPr>
                <a:t>- </a:t>
              </a:r>
              <a:r>
                <a:rPr lang="en-GB" i="1" dirty="0" err="1" smtClean="0">
                  <a:solidFill>
                    <a:schemeClr val="tx2"/>
                  </a:solidFill>
                  <a:latin typeface="Times New Roman Italic" pitchFamily="-110" charset="0"/>
                </a:rPr>
                <a:t>p</a:t>
              </a:r>
              <a:r>
                <a:rPr lang="en-GB" baseline="-25000" dirty="0" err="1">
                  <a:solidFill>
                    <a:schemeClr val="tx2"/>
                  </a:solidFill>
                  <a:latin typeface="Times New Roman Italic" pitchFamily="-110" charset="0"/>
                </a:rPr>
                <a:t>-i</a:t>
              </a:r>
              <a:endParaRPr lang="en-GB" dirty="0">
                <a:solidFill>
                  <a:schemeClr val="tx2"/>
                </a:solidFill>
                <a:latin typeface="Times New Roman Italic" pitchFamily="-110" charset="0"/>
              </a:endParaRPr>
            </a:p>
          </p:txBody>
        </p:sp>
      </p:grpSp>
      <p:sp>
        <p:nvSpPr>
          <p:cNvPr id="33" name="Freeform 32"/>
          <p:cNvSpPr/>
          <p:nvPr/>
        </p:nvSpPr>
        <p:spPr bwMode="auto">
          <a:xfrm>
            <a:off x="2946400" y="3708400"/>
            <a:ext cx="334433" cy="296333"/>
          </a:xfrm>
          <a:custGeom>
            <a:avLst/>
            <a:gdLst>
              <a:gd name="connsiteX0" fmla="*/ 0 w 334433"/>
              <a:gd name="connsiteY0" fmla="*/ 296333 h 296333"/>
              <a:gd name="connsiteX1" fmla="*/ 4233 w 334433"/>
              <a:gd name="connsiteY1" fmla="*/ 0 h 296333"/>
              <a:gd name="connsiteX2" fmla="*/ 334433 w 334433"/>
              <a:gd name="connsiteY2" fmla="*/ 148166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33" h="296333">
                <a:moveTo>
                  <a:pt x="0" y="296333"/>
                </a:moveTo>
                <a:lnTo>
                  <a:pt x="4233" y="0"/>
                </a:lnTo>
                <a:lnTo>
                  <a:pt x="334433" y="148166"/>
                </a:lnTo>
              </a:path>
            </a:pathLst>
          </a:custGeom>
          <a:solidFill>
            <a:srgbClr val="468A4B">
              <a:alpha val="5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702300" y="2628900"/>
            <a:ext cx="321733" cy="270933"/>
          </a:xfrm>
          <a:custGeom>
            <a:avLst/>
            <a:gdLst>
              <a:gd name="connsiteX0" fmla="*/ 321733 w 321733"/>
              <a:gd name="connsiteY0" fmla="*/ 270933 h 270933"/>
              <a:gd name="connsiteX1" fmla="*/ 0 w 321733"/>
              <a:gd name="connsiteY1" fmla="*/ 135467 h 270933"/>
              <a:gd name="connsiteX2" fmla="*/ 321733 w 321733"/>
              <a:gd name="connsiteY2" fmla="*/ 0 h 27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733" h="270933">
                <a:moveTo>
                  <a:pt x="321733" y="270933"/>
                </a:moveTo>
                <a:lnTo>
                  <a:pt x="0" y="135467"/>
                </a:lnTo>
                <a:lnTo>
                  <a:pt x="321733" y="0"/>
                </a:lnTo>
              </a:path>
            </a:pathLst>
          </a:custGeom>
          <a:solidFill>
            <a:srgbClr val="468A4B">
              <a:alpha val="5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2963333" y="2489200"/>
            <a:ext cx="3064933" cy="1363133"/>
          </a:xfrm>
          <a:custGeom>
            <a:avLst/>
            <a:gdLst>
              <a:gd name="connsiteX0" fmla="*/ 325966 w 3064933"/>
              <a:gd name="connsiteY0" fmla="*/ 1363133 h 1363133"/>
              <a:gd name="connsiteX1" fmla="*/ 3064933 w 3064933"/>
              <a:gd name="connsiteY1" fmla="*/ 139700 h 1363133"/>
              <a:gd name="connsiteX2" fmla="*/ 2730500 w 3064933"/>
              <a:gd name="connsiteY2" fmla="*/ 0 h 1363133"/>
              <a:gd name="connsiteX3" fmla="*/ 0 w 3064933"/>
              <a:gd name="connsiteY3" fmla="*/ 1214967 h 136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933" h="1363133">
                <a:moveTo>
                  <a:pt x="325966" y="1363133"/>
                </a:moveTo>
                <a:lnTo>
                  <a:pt x="3064933" y="139700"/>
                </a:lnTo>
                <a:lnTo>
                  <a:pt x="2730500" y="0"/>
                </a:lnTo>
                <a:lnTo>
                  <a:pt x="0" y="1214967"/>
                </a:lnTo>
              </a:path>
            </a:pathLst>
          </a:custGeom>
          <a:solidFill>
            <a:srgbClr val="468A4B">
              <a:alpha val="5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33399" y="4817533"/>
            <a:ext cx="2895600" cy="1574800"/>
          </a:xfrm>
          <a:custGeom>
            <a:avLst/>
            <a:gdLst>
              <a:gd name="connsiteX0" fmla="*/ 0 w 4504835"/>
              <a:gd name="connsiteY0" fmla="*/ 0 h 2095123"/>
              <a:gd name="connsiteX1" fmla="*/ 1519703 w 4504835"/>
              <a:gd name="connsiteY1" fmla="*/ 1259245 h 2095123"/>
              <a:gd name="connsiteX2" fmla="*/ 4504835 w 4504835"/>
              <a:gd name="connsiteY2" fmla="*/ 2095123 h 209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4835" h="2095123">
                <a:moveTo>
                  <a:pt x="0" y="0"/>
                </a:moveTo>
                <a:cubicBezTo>
                  <a:pt x="384448" y="455029"/>
                  <a:pt x="768897" y="910058"/>
                  <a:pt x="1519703" y="1259245"/>
                </a:cubicBezTo>
                <a:cubicBezTo>
                  <a:pt x="2270509" y="1608432"/>
                  <a:pt x="4504835" y="2095123"/>
                  <a:pt x="4504835" y="2095123"/>
                </a:cubicBezTo>
              </a:path>
            </a:pathLst>
          </a:custGeom>
          <a:ln>
            <a:solidFill>
              <a:srgbClr val="008000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3102390" y="2766144"/>
            <a:ext cx="2912175" cy="1419375"/>
            <a:chOff x="3184746" y="3295721"/>
            <a:chExt cx="2912175" cy="1419375"/>
          </a:xfrm>
        </p:grpSpPr>
        <p:sp>
          <p:nvSpPr>
            <p:cNvPr id="25" name="TextBox 24"/>
            <p:cNvSpPr txBox="1"/>
            <p:nvPr/>
          </p:nvSpPr>
          <p:spPr>
            <a:xfrm>
              <a:off x="4353146" y="41026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70496" y="42931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37196" y="43312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3196" y="445188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1296" y="391848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24496" y="41309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56496" y="34578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49946" y="39404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11896" y="38134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47585" y="3914746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13446" y="41055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51546" y="38642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84746" y="44611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05696" y="32957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53196" y="36767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15146" y="375927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22996" y="39434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72146" y="419107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16596" y="40704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96146" y="339391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56446" y="362251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42146" y="34764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96096" y="35272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99246" y="36923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88146" y="37812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92510" y="2438797"/>
            <a:ext cx="2912175" cy="1419375"/>
            <a:chOff x="3184746" y="3295721"/>
            <a:chExt cx="2912175" cy="1419375"/>
          </a:xfrm>
        </p:grpSpPr>
        <p:sp>
          <p:nvSpPr>
            <p:cNvPr id="58" name="TextBox 57"/>
            <p:cNvSpPr txBox="1"/>
            <p:nvPr/>
          </p:nvSpPr>
          <p:spPr>
            <a:xfrm>
              <a:off x="4353146" y="41026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70496" y="42931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37196" y="43312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83196" y="445188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91296" y="391848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24496" y="41309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56496" y="34578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149946" y="39404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11896" y="38134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647585" y="3914746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13446" y="41055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21344" y="4279147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184746" y="44611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705696" y="32957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53196" y="36767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15146" y="375927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22996" y="39434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72146" y="419107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016596" y="40704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96146" y="339391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56446" y="362251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242146" y="34764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096096" y="35272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99246" y="36923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988146" y="37812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018198" y="2590235"/>
            <a:ext cx="2954508" cy="1559075"/>
            <a:chOff x="3235546" y="3295721"/>
            <a:chExt cx="2954508" cy="1559075"/>
          </a:xfrm>
        </p:grpSpPr>
        <p:sp>
          <p:nvSpPr>
            <p:cNvPr id="84" name="TextBox 83"/>
            <p:cNvSpPr txBox="1"/>
            <p:nvPr/>
          </p:nvSpPr>
          <p:spPr>
            <a:xfrm>
              <a:off x="4353146" y="41026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508596" y="42931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737196" y="433123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483196" y="445188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91296" y="3918489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724496" y="41309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849629" y="3411313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54727" y="4059007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511896" y="38134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702618" y="386818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269412" y="46008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289646" y="3919313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35546" y="44230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705696" y="32957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753196" y="36767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115146" y="375927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422996" y="39434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217680" y="405137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957329" y="4045021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496146" y="339391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403009" y="3605580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242146" y="34764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113029" y="3641558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899246" y="369236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988146" y="3738932"/>
              <a:ext cx="340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087 -0.092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82148" y="0"/>
            <a:ext cx="8361851" cy="512078"/>
          </a:xfrm>
        </p:spPr>
        <p:txBody>
          <a:bodyPr/>
          <a:lstStyle/>
          <a:p>
            <a:r>
              <a:rPr lang="en-US" dirty="0" smtClean="0"/>
              <a:t>Well filling rate</a:t>
            </a:r>
            <a:endParaRPr lang="en-US" dirty="0"/>
          </a:p>
        </p:txBody>
      </p:sp>
      <p:pic>
        <p:nvPicPr>
          <p:cNvPr id="9" name="Picture 8" descr="nq-line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25" y="0"/>
            <a:ext cx="8728075" cy="6858000"/>
          </a:xfrm>
          <a:prstGeom prst="rect">
            <a:avLst/>
          </a:prstGeom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490887" y="128087"/>
            <a:ext cx="26393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Anderson &amp; </a:t>
            </a:r>
            <a:r>
              <a:rPr lang="en-US" sz="1100" dirty="0" err="1" smtClean="0">
                <a:solidFill>
                  <a:schemeClr val="tx2"/>
                </a:solidFill>
              </a:rPr>
              <a:t>Bedin</a:t>
            </a:r>
            <a:r>
              <a:rPr lang="en-US" sz="1100" dirty="0" smtClean="0">
                <a:solidFill>
                  <a:schemeClr val="tx2"/>
                </a:solidFill>
              </a:rPr>
              <a:t> 2010, </a:t>
            </a:r>
            <a:r>
              <a:rPr lang="en-US" sz="1100" dirty="0" err="1" smtClean="0">
                <a:solidFill>
                  <a:schemeClr val="tx2"/>
                </a:solidFill>
              </a:rPr>
              <a:t>ApJ</a:t>
            </a:r>
            <a:r>
              <a:rPr lang="en-US" sz="1100" dirty="0" smtClean="0">
                <a:solidFill>
                  <a:schemeClr val="tx2"/>
                </a:solidFill>
              </a:rPr>
              <a:t> submitted</a:t>
            </a:r>
            <a:endParaRPr lang="en-US" sz="11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12078"/>
          </a:xfrm>
        </p:spPr>
        <p:txBody>
          <a:bodyPr/>
          <a:lstStyle/>
          <a:p>
            <a:r>
              <a:rPr lang="en-US" dirty="0" smtClean="0"/>
              <a:t>Blank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0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54279</TotalTime>
  <Words>1108</Words>
  <Application>Microsoft Macintosh PowerPoint</Application>
  <PresentationFormat>On-screen Show (4:3)</PresentationFormat>
  <Paragraphs>275</Paragraphs>
  <Slides>22</Slides>
  <Notes>22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Mitigating radiation damage for WL  </vt:lpstr>
      <vt:lpstr>Recent HST/ACS image</vt:lpstr>
      <vt:lpstr>Weak shear measurements with HST/ACS</vt:lpstr>
      <vt:lpstr>Charge Transfer Inefficiency</vt:lpstr>
      <vt:lpstr>Effective charge trap density</vt:lpstr>
      <vt:lpstr>Growth of charge traps over time</vt:lpstr>
      <vt:lpstr>Charge Transfer Inefficiency</vt:lpstr>
      <vt:lpstr>Well filling rate</vt:lpstr>
      <vt:lpstr>Blank</vt:lpstr>
      <vt:lpstr>Iterative CTI correction using a forward algorithm</vt:lpstr>
      <vt:lpstr>Effect of CTI correction algorithm</vt:lpstr>
      <vt:lpstr>Effective charge trap density</vt:lpstr>
      <vt:lpstr>Projector system to test near-IR detectors</vt:lpstr>
      <vt:lpstr>Conclusions</vt:lpstr>
      <vt:lpstr>Bulleticity</vt:lpstr>
      <vt:lpstr>Papyrus</vt:lpstr>
      <vt:lpstr>Back to Hubble</vt:lpstr>
      <vt:lpstr>Fin</vt:lpstr>
      <vt:lpstr>Remaining  conundrum</vt:lpstr>
      <vt:lpstr>Effect of trap  release time</vt:lpstr>
      <vt:lpstr>Fin</vt:lpstr>
      <vt:lpstr>Charge Transfer Inefficiency</vt:lpstr>
    </vt:vector>
  </TitlesOfParts>
  <Company>Richard Massey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Massey</dc:creator>
  <cp:lastModifiedBy>Richard Massey</cp:lastModifiedBy>
  <cp:revision>444</cp:revision>
  <dcterms:created xsi:type="dcterms:W3CDTF">2010-07-17T15:19:24Z</dcterms:created>
  <dcterms:modified xsi:type="dcterms:W3CDTF">2010-07-20T11:33:24Z</dcterms:modified>
</cp:coreProperties>
</file>