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embeddings/Microsoft_Equation8.bin" ContentType="application/vnd.openxmlformats-officedocument.oleObject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embeddings/Microsoft_Equation12.bin" ContentType="application/vnd.openxmlformats-officedocument.oleObject"/>
  <Override PartName="/ppt/embeddings/Microsoft_Equation2.bin" ContentType="application/vnd.openxmlformats-officedocument.oleObject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Microsoft_Equation10.bin" ContentType="application/vnd.openxmlformats-officedocument.oleObject"/>
  <Override PartName="/ppt/embeddings/Microsoft_Equation5.bin" ContentType="application/vnd.openxmlformats-officedocument.oleObject"/>
  <Default Extension="pict" ContentType="image/pict"/>
  <Override PartName="/ppt/embeddings/Microsoft_Equation7.bin" ContentType="application/vnd.openxmlformats-officedocument.oleObject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embeddings/Microsoft_Equation13.bin" ContentType="application/vnd.openxmlformats-officedocument.oleObject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82" r:id="rId16"/>
    <p:sldId id="273" r:id="rId17"/>
    <p:sldId id="281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8" autoAdjust="0"/>
    <p:restoredTop sz="94737" autoAdjust="0"/>
  </p:normalViewPr>
  <p:slideViewPr>
    <p:cSldViewPr snapToObjects="1" showGuides="1">
      <p:cViewPr>
        <p:scale>
          <a:sx n="85" d="100"/>
          <a:sy n="85" d="100"/>
        </p:scale>
        <p:origin x="-91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slide" Target="slides/slide18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ict"/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ict"/><Relationship Id="rId1" Type="http://schemas.openxmlformats.org/officeDocument/2006/relationships/image" Target="../media/image5.pict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ict"/><Relationship Id="rId1" Type="http://schemas.openxmlformats.org/officeDocument/2006/relationships/image" Target="../media/image7.pict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ict"/><Relationship Id="rId1" Type="http://schemas.openxmlformats.org/officeDocument/2006/relationships/image" Target="../media/image10.pict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ict"/><Relationship Id="rId1" Type="http://schemas.openxmlformats.org/officeDocument/2006/relationships/image" Target="../media/image12.pict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ict"/><Relationship Id="rId1" Type="http://schemas.openxmlformats.org/officeDocument/2006/relationships/image" Target="../media/image14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323A7-FAC2-3347-89E3-4F9C9439104B}" type="datetimeFigureOut">
              <a:rPr lang="en-US" smtClean="0"/>
              <a:pPr/>
              <a:t>7/22/10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2DE3F-49EF-4E47-BB32-DD04AC5709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8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smtClean="0"/>
              <a:t>Tidal Alignments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Large Scale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Christopher Hirata</a:t>
            </a:r>
          </a:p>
          <a:p>
            <a:r>
              <a:rPr lang="en-US" dirty="0" smtClean="0"/>
              <a:t>Edinburgh, 22 Jul 2010</a:t>
            </a:r>
          </a:p>
          <a:p>
            <a:endParaRPr lang="en-US" dirty="0" smtClean="0"/>
          </a:p>
          <a:p>
            <a:r>
              <a:rPr lang="en-US" dirty="0" smtClean="0"/>
              <a:t>C.H., MNRAS 399:1074 (2009) – </a:t>
            </a:r>
            <a:r>
              <a:rPr lang="en-US" dirty="0" err="1" smtClean="0"/>
              <a:t>Redshift</a:t>
            </a:r>
            <a:r>
              <a:rPr lang="en-US" dirty="0" smtClean="0"/>
              <a:t> space distortions</a:t>
            </a:r>
          </a:p>
          <a:p>
            <a:r>
              <a:rPr lang="en-US" dirty="0" smtClean="0"/>
              <a:t>Elisabeth Krause &amp; C.H., 1004.3611 – </a:t>
            </a:r>
            <a:r>
              <a:rPr lang="en-US" dirty="0" err="1" smtClean="0"/>
              <a:t>Bispectrum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19200" y="5334000"/>
            <a:ext cx="7391400" cy="121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I,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LRGs</a:t>
            </a:r>
            <a:r>
              <a:rPr lang="en-US" sz="2800" dirty="0" smtClean="0"/>
              <a:t> alignments are expected to be </a:t>
            </a:r>
            <a:r>
              <a:rPr lang="en-US" sz="2800" dirty="0" smtClean="0">
                <a:solidFill>
                  <a:srgbClr val="FF0000"/>
                </a:solidFill>
              </a:rPr>
              <a:t>linear in the tidal field</a:t>
            </a:r>
            <a:r>
              <a:rPr lang="en-US" sz="2800" dirty="0" smtClean="0"/>
              <a:t>.  The only possibility is then: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coefficient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is the product of:</a:t>
            </a:r>
          </a:p>
          <a:p>
            <a:pPr lvl="1"/>
            <a:r>
              <a:rPr lang="en-US" sz="2400" dirty="0" smtClean="0"/>
              <a:t>Anisotropic selection (take from theory)</a:t>
            </a:r>
          </a:p>
          <a:p>
            <a:pPr lvl="1"/>
            <a:r>
              <a:rPr lang="en-US" sz="2400" dirty="0" smtClean="0"/>
              <a:t>Intrinsic alignment amplitude, i.e. </a:t>
            </a:r>
            <a:r>
              <a:rPr lang="en-US" sz="2400" dirty="0" err="1" smtClean="0"/>
              <a:t>ellipticity</a:t>
            </a:r>
            <a:r>
              <a:rPr lang="en-US" sz="2400" dirty="0" smtClean="0"/>
              <a:t>-LSS correlation (take from observations – SDSS)</a:t>
            </a:r>
            <a:endParaRPr lang="en-US" dirty="0" smtClean="0"/>
          </a:p>
          <a:p>
            <a:pPr lvl="1"/>
            <a:r>
              <a:rPr lang="en-US" sz="2400" dirty="0" smtClean="0"/>
              <a:t>Theory predicts an </a:t>
            </a:r>
            <a:r>
              <a:rPr lang="en-US" sz="2400" dirty="0" err="1" smtClean="0"/>
              <a:t>ellipticity</a:t>
            </a:r>
            <a:r>
              <a:rPr lang="en-US" sz="2400" dirty="0" smtClean="0"/>
              <a:t>-density correlation function with the same power-law slope,                      , as the matter or galaxy correlation functions.  This is indeed seen!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49463" y="2819400"/>
          <a:ext cx="5081587" cy="584200"/>
        </p:xfrm>
        <a:graphic>
          <a:graphicData uri="http://schemas.openxmlformats.org/presentationml/2006/ole">
            <p:oleObj spid="_x0000_s24578" name="Equation" r:id="rId3" imgW="2209800" imgH="2540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257800" y="5743386"/>
          <a:ext cx="1526810" cy="422809"/>
        </p:xfrm>
        <a:graphic>
          <a:graphicData uri="http://schemas.openxmlformats.org/presentationml/2006/ole">
            <p:oleObj spid="_x0000_s24579" name="Equation" r:id="rId4" imgW="8255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86998"/>
            <a:ext cx="6705600" cy="66840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18547" y="6324600"/>
            <a:ext cx="21068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8000"/>
                </a:solidFill>
              </a:rPr>
              <a:t>Hirata et al 2007</a:t>
            </a:r>
            <a:endParaRPr lang="en-US" sz="2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II: Disk Galaxies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5440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Spin-up by </a:t>
            </a:r>
            <a:r>
              <a:rPr lang="en-US" sz="2800" dirty="0" smtClean="0">
                <a:solidFill>
                  <a:srgbClr val="FF0000"/>
                </a:solidFill>
              </a:rPr>
              <a:t>tidal torques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T = tidal tensor</a:t>
            </a:r>
          </a:p>
          <a:p>
            <a:pPr lvl="1"/>
            <a:r>
              <a:rPr lang="en-US" sz="2400" dirty="0" smtClean="0"/>
              <a:t>I = anisotropic moment of inertia tensor of collapsing galaxy</a:t>
            </a:r>
          </a:p>
          <a:p>
            <a:r>
              <a:rPr lang="en-US" sz="2800" dirty="0" smtClean="0"/>
              <a:t>Expected to be quadratic in tidal field since the moment of inertia tensor is itself induced by the tidal field.</a:t>
            </a:r>
          </a:p>
          <a:p>
            <a:r>
              <a:rPr lang="en-US" sz="2800" dirty="0" smtClean="0"/>
              <a:t>Selection bias against edge-on galaxies.</a:t>
            </a:r>
          </a:p>
          <a:p>
            <a:r>
              <a:rPr lang="en-US" sz="2800" dirty="0" smtClean="0"/>
              <a:t>Predict:</a:t>
            </a:r>
          </a:p>
          <a:p>
            <a:endParaRPr lang="en-US" sz="1200" dirty="0" smtClean="0"/>
          </a:p>
          <a:p>
            <a:r>
              <a:rPr lang="en-US" sz="2800" dirty="0" smtClean="0"/>
              <a:t>At </a:t>
            </a:r>
            <a:r>
              <a:rPr lang="en-US" sz="2800" dirty="0" smtClean="0">
                <a:solidFill>
                  <a:srgbClr val="FF0000"/>
                </a:solidFill>
              </a:rPr>
              <a:t>tree level, first term is </a:t>
            </a:r>
            <a:r>
              <a:rPr lang="en-US" sz="2800" i="1" dirty="0" smtClean="0">
                <a:solidFill>
                  <a:srgbClr val="FF0000"/>
                </a:solidFill>
              </a:rPr>
              <a:t>A</a:t>
            </a:r>
            <a:r>
              <a:rPr lang="en-US" sz="2800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dirty="0" smtClean="0"/>
              <a:t>.  [Note: on large scales, the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term should exist, see </a:t>
            </a:r>
            <a:r>
              <a:rPr lang="en-US" sz="2800" dirty="0" err="1" smtClean="0">
                <a:solidFill>
                  <a:srgbClr val="008000"/>
                </a:solidFill>
              </a:rPr>
              <a:t>Hui</a:t>
            </a:r>
            <a:r>
              <a:rPr lang="en-US" sz="2800" dirty="0" smtClean="0">
                <a:solidFill>
                  <a:srgbClr val="008000"/>
                </a:solidFill>
              </a:rPr>
              <a:t> &amp; Zhang 2002</a:t>
            </a:r>
            <a:r>
              <a:rPr lang="en-US" sz="2800" dirty="0" smtClean="0"/>
              <a:t>, but has never been detected.]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72000" y="1727200"/>
          <a:ext cx="1549400" cy="406400"/>
        </p:xfrm>
        <a:graphic>
          <a:graphicData uri="http://schemas.openxmlformats.org/presentationml/2006/ole">
            <p:oleObj spid="_x0000_s29698" name="Equation" r:id="rId3" imgW="774700" imgH="203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98123" y="4724400"/>
          <a:ext cx="5779077" cy="596900"/>
        </p:xfrm>
        <a:graphic>
          <a:graphicData uri="http://schemas.openxmlformats.org/presentationml/2006/ole">
            <p:oleObj spid="_x0000_s29699" name="Equation" r:id="rId4" imgW="2705100" imgH="279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57800" y="5122863"/>
            <a:ext cx="381000" cy="5921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Redshift</a:t>
            </a:r>
            <a:r>
              <a:rPr lang="en-US" dirty="0" smtClean="0"/>
              <a:t> Space Distortions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the linear regime limit, the observed number density fluctuation of galaxies becomes: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1200" dirty="0" smtClean="0"/>
          </a:p>
          <a:p>
            <a:r>
              <a:rPr lang="en-US" sz="2800" dirty="0" smtClean="0"/>
              <a:t>In Fourier space: [where </a:t>
            </a:r>
            <a:r>
              <a:rPr lang="en-US" sz="2800" i="1" dirty="0" err="1" smtClean="0"/>
              <a:t>μ</a:t>
            </a:r>
            <a:r>
              <a:rPr lang="en-US" sz="2800" dirty="0" smtClean="0"/>
              <a:t> = </a:t>
            </a:r>
            <a:r>
              <a:rPr lang="en-US" sz="2800" b="1" dirty="0" err="1" smtClean="0"/>
              <a:t>k</a:t>
            </a:r>
            <a:r>
              <a:rPr lang="en-US" sz="280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800" b="1" dirty="0" err="1" smtClean="0"/>
              <a:t>n</a:t>
            </a:r>
            <a:r>
              <a:rPr lang="en-US" sz="2800" dirty="0" smtClean="0"/>
              <a:t>]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The new term exactly mimics RSD even on linear scales!  Origin of both: sensitivity to tidal field.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33350" y="2684050"/>
          <a:ext cx="8782050" cy="1430750"/>
        </p:xfrm>
        <a:graphic>
          <a:graphicData uri="http://schemas.openxmlformats.org/presentationml/2006/ole">
            <p:oleObj spid="_x0000_s34818" name="Equation" r:id="rId3" imgW="4051300" imgH="66040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190750" y="4970463"/>
          <a:ext cx="4762500" cy="881062"/>
        </p:xfrm>
        <a:graphic>
          <a:graphicData uri="http://schemas.openxmlformats.org/presentationml/2006/ole">
            <p:oleObj spid="_x0000_s34819" name="Equation" r:id="rId4" imgW="2197100" imgH="40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LRGs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Cut at M</a:t>
            </a:r>
            <a:r>
              <a:rPr lang="en-US" sz="2400" baseline="-25000" dirty="0" smtClean="0"/>
              <a:t>r</a:t>
            </a:r>
            <a:r>
              <a:rPr lang="en-US" sz="2400" baseline="30000" dirty="0" smtClean="0"/>
              <a:t>0.0</a:t>
            </a:r>
            <a:r>
              <a:rPr lang="en-US" sz="2400" dirty="0" smtClean="0"/>
              <a:t> = −22.5, assume </a:t>
            </a:r>
            <a:r>
              <a:rPr lang="en-US" sz="2400" dirty="0" err="1" smtClean="0"/>
              <a:t>isophotal</a:t>
            </a:r>
            <a:r>
              <a:rPr lang="en-US" sz="2400" dirty="0" smtClean="0"/>
              <a:t> magnitude cut at 3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eff.</a:t>
            </a:r>
            <a:r>
              <a:rPr lang="en-US" sz="2400" dirty="0" smtClean="0"/>
              <a:t>  Use </a:t>
            </a:r>
            <a:r>
              <a:rPr lang="en-US" sz="2400" dirty="0" smtClean="0">
                <a:solidFill>
                  <a:srgbClr val="008000"/>
                </a:solidFill>
              </a:rPr>
              <a:t>Hirata et al 2007 </a:t>
            </a:r>
            <a:r>
              <a:rPr lang="en-US" sz="2400" dirty="0" smtClean="0"/>
              <a:t>amplitude for intrinsic alignments (@ </a:t>
            </a:r>
            <a:r>
              <a:rPr lang="en-US" sz="2400" dirty="0" err="1" smtClean="0"/>
              <a:t>z</a:t>
            </a:r>
            <a:r>
              <a:rPr lang="en-US" sz="2400" dirty="0" smtClean="0"/>
              <a:t>=0.3).</a:t>
            </a:r>
          </a:p>
          <a:p>
            <a:pPr lvl="1"/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~ −0.024  (4% contamination).</a:t>
            </a:r>
          </a:p>
          <a:p>
            <a:r>
              <a:rPr lang="en-US" sz="2800" dirty="0" smtClean="0"/>
              <a:t>Disk galaxies:</a:t>
            </a:r>
          </a:p>
          <a:p>
            <a:pPr lvl="1"/>
            <a:r>
              <a:rPr lang="en-US" sz="2400" dirty="0" smtClean="0"/>
              <a:t>Use anisotropic selection model with flux ~ cos</a:t>
            </a:r>
            <a:r>
              <a:rPr lang="en-US" sz="2400" baseline="30000" dirty="0" smtClean="0"/>
              <a:t>0.4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, cumulative LF ~ 1/</a:t>
            </a:r>
            <a:r>
              <a:rPr lang="en-US" sz="2400" i="1" dirty="0" smtClean="0"/>
              <a:t>F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  Intrinsic alignments: use </a:t>
            </a:r>
            <a:r>
              <a:rPr lang="en-US" sz="2400" dirty="0" smtClean="0">
                <a:solidFill>
                  <a:srgbClr val="FF0000"/>
                </a:solidFill>
              </a:rPr>
              <a:t>upper limit</a:t>
            </a:r>
            <a:r>
              <a:rPr lang="en-US" sz="2400" dirty="0" smtClean="0"/>
              <a:t> on linear alignment coefficient from </a:t>
            </a:r>
            <a:r>
              <a:rPr lang="en-US" sz="2400" dirty="0" smtClean="0">
                <a:solidFill>
                  <a:srgbClr val="008000"/>
                </a:solidFill>
              </a:rPr>
              <a:t>Hirata et al. 2007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|</a:t>
            </a:r>
            <a:r>
              <a:rPr lang="en-US" sz="2400" i="1" dirty="0" smtClean="0"/>
              <a:t>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| ≤ 0.039 (6% contamination).</a:t>
            </a:r>
          </a:p>
          <a:p>
            <a:pPr lvl="1"/>
            <a:r>
              <a:rPr lang="en-US" sz="2400" dirty="0" smtClean="0"/>
              <a:t>But unconstrained at high </a:t>
            </a:r>
            <a:r>
              <a:rPr lang="en-US" sz="2400" dirty="0" err="1" smtClean="0"/>
              <a:t>z</a:t>
            </a:r>
            <a:r>
              <a:rPr lang="en-US" sz="2400" dirty="0" smtClean="0"/>
              <a:t> (</a:t>
            </a:r>
            <a:r>
              <a:rPr lang="en-US" sz="2400" dirty="0" err="1" smtClean="0"/>
              <a:t>BigBoss</a:t>
            </a:r>
            <a:r>
              <a:rPr lang="en-US" sz="2400" dirty="0" smtClean="0"/>
              <a:t>, JDEM/Euclid, etc.) although see </a:t>
            </a:r>
            <a:r>
              <a:rPr lang="en-US" sz="2400" dirty="0" err="1" smtClean="0">
                <a:solidFill>
                  <a:srgbClr val="008000"/>
                </a:solidFill>
              </a:rPr>
              <a:t>Mandelbaum</a:t>
            </a:r>
            <a:r>
              <a:rPr lang="en-US" sz="2400" dirty="0" smtClean="0">
                <a:solidFill>
                  <a:srgbClr val="008000"/>
                </a:solidFill>
              </a:rPr>
              <a:t> et al 2009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on Lyman-</a:t>
            </a:r>
            <a:r>
              <a:rPr lang="en-US" dirty="0" err="1" smtClean="0"/>
              <a:t>α</a:t>
            </a:r>
            <a:r>
              <a:rPr lang="en-US" dirty="0" smtClean="0"/>
              <a:t> Emitters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>
                <a:solidFill>
                  <a:srgbClr val="008000"/>
                </a:solidFill>
              </a:rPr>
              <a:t>Zheng</a:t>
            </a:r>
            <a:r>
              <a:rPr lang="en-US" sz="2800" dirty="0" smtClean="0">
                <a:solidFill>
                  <a:srgbClr val="008000"/>
                </a:solidFill>
              </a:rPr>
              <a:t> et al 2010 </a:t>
            </a:r>
            <a:r>
              <a:rPr lang="en-US" sz="2800" dirty="0" smtClean="0"/>
              <a:t>find a strongly anisotropic clustering pattern for </a:t>
            </a:r>
            <a:r>
              <a:rPr lang="en-US" sz="2800" dirty="0" err="1" smtClean="0"/>
              <a:t>z</a:t>
            </a:r>
            <a:r>
              <a:rPr lang="en-US" sz="2800" dirty="0" smtClean="0"/>
              <a:t>=5.7 </a:t>
            </a:r>
            <a:r>
              <a:rPr lang="en-US" sz="2800" dirty="0" err="1" smtClean="0"/>
              <a:t>LAEs</a:t>
            </a:r>
            <a:r>
              <a:rPr lang="en-US" sz="2800" dirty="0" smtClean="0"/>
              <a:t> opposite to linear RSD.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Same </a:t>
            </a:r>
            <a:r>
              <a:rPr lang="en-US" sz="2400" dirty="0" err="1" smtClean="0">
                <a:solidFill>
                  <a:srgbClr val="FF0000"/>
                </a:solidFill>
              </a:rPr>
              <a:t>macrophysical</a:t>
            </a:r>
            <a:r>
              <a:rPr lang="en-US" sz="2400" dirty="0" smtClean="0">
                <a:solidFill>
                  <a:srgbClr val="FF0000"/>
                </a:solidFill>
              </a:rPr>
              <a:t> effect</a:t>
            </a:r>
            <a:r>
              <a:rPr lang="en-US" sz="2400" dirty="0" smtClean="0"/>
              <a:t>: an anisotropic selection effect determined by the tidal forces on a galaxy.</a:t>
            </a:r>
          </a:p>
          <a:p>
            <a:pPr lvl="1"/>
            <a:r>
              <a:rPr lang="en-US" sz="2400" dirty="0" smtClean="0"/>
              <a:t>This is exactly degenerate with </a:t>
            </a:r>
            <a:r>
              <a:rPr lang="en-US" sz="2400" dirty="0" err="1" smtClean="0"/>
              <a:t>β</a:t>
            </a:r>
            <a:r>
              <a:rPr lang="en-US" sz="2400" dirty="0" smtClean="0"/>
              <a:t> in the linear regime since the tidal field is the lowest-order feature of large scale structure to which a galaxy can be sensitive.  (All others have additional powers of </a:t>
            </a:r>
            <a:r>
              <a:rPr lang="en-US" sz="2400" dirty="0" err="1" smtClean="0"/>
              <a:t>k</a:t>
            </a:r>
            <a:r>
              <a:rPr lang="en-US" sz="2400" dirty="0" smtClean="0"/>
              <a:t>.)</a:t>
            </a:r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Very different microphysics</a:t>
            </a:r>
            <a:r>
              <a:rPr lang="en-US" sz="2400" dirty="0" smtClean="0"/>
              <a:t>: Escape of Lyman-</a:t>
            </a:r>
            <a:r>
              <a:rPr lang="en-US" sz="2400" dirty="0" err="1" smtClean="0"/>
              <a:t>α</a:t>
            </a:r>
            <a:r>
              <a:rPr lang="en-US" sz="2400" dirty="0" smtClean="0"/>
              <a:t> radiation along directions of high velocity gradient.  </a:t>
            </a:r>
            <a:r>
              <a:rPr lang="en-US" sz="2400" dirty="0" err="1" smtClean="0">
                <a:solidFill>
                  <a:srgbClr val="008000"/>
                </a:solidFill>
              </a:rPr>
              <a:t>Zheng</a:t>
            </a:r>
            <a:r>
              <a:rPr lang="en-US" sz="2400" dirty="0" smtClean="0">
                <a:solidFill>
                  <a:srgbClr val="008000"/>
                </a:solidFill>
              </a:rPr>
              <a:t> et al 2010 </a:t>
            </a:r>
            <a:r>
              <a:rPr lang="en-US" sz="2400" dirty="0" smtClean="0"/>
              <a:t>aligns the surrounding IGM whereas </a:t>
            </a:r>
            <a:r>
              <a:rPr lang="en-US" sz="2400" dirty="0" smtClean="0">
                <a:solidFill>
                  <a:srgbClr val="008000"/>
                </a:solidFill>
              </a:rPr>
              <a:t>Hirata 2009 </a:t>
            </a:r>
            <a:r>
              <a:rPr lang="en-US" sz="2400" dirty="0" smtClean="0"/>
              <a:t>aligns the galaxy itself.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5440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 </a:t>
            </a:r>
            <a:r>
              <a:rPr lang="en-US" sz="2800" dirty="0" err="1" smtClean="0"/>
              <a:t>quasilinear</a:t>
            </a:r>
            <a:r>
              <a:rPr lang="en-US" sz="2800" dirty="0" smtClean="0"/>
              <a:t> scales, galaxy density is traditionally expanded:</a:t>
            </a:r>
          </a:p>
          <a:p>
            <a:endParaRPr lang="en-US" sz="2800" dirty="0" smtClean="0"/>
          </a:p>
          <a:p>
            <a:r>
              <a:rPr lang="en-US" sz="2800" dirty="0" smtClean="0"/>
              <a:t>This results in a </a:t>
            </a:r>
            <a:r>
              <a:rPr lang="en-US" sz="2800" dirty="0" err="1" smtClean="0"/>
              <a:t>bispectrum</a:t>
            </a:r>
            <a:r>
              <a:rPr lang="en-US" sz="2800" dirty="0" smtClean="0"/>
              <a:t>.  The real space </a:t>
            </a:r>
            <a:r>
              <a:rPr lang="en-US" sz="2800" dirty="0" err="1" smtClean="0"/>
              <a:t>bispectrum</a:t>
            </a:r>
            <a:r>
              <a:rPr lang="en-US" sz="2800" dirty="0" smtClean="0"/>
              <a:t> (observed for transverse Fourier modes) is: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Can break degeneracy between 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σ</a:t>
            </a:r>
            <a:r>
              <a:rPr lang="en-US" sz="2800" baseline="-25000" dirty="0" smtClean="0"/>
              <a:t>8</a:t>
            </a:r>
            <a:r>
              <a:rPr lang="en-US" sz="2800" dirty="0" smtClean="0"/>
              <a:t> since the F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term scales as σ</a:t>
            </a:r>
            <a:r>
              <a:rPr lang="en-US" sz="2800" baseline="-25000" dirty="0" smtClean="0"/>
              <a:t>8</a:t>
            </a:r>
            <a:r>
              <a:rPr lang="en-US" sz="2800" baseline="30000" dirty="0" smtClean="0"/>
              <a:t>4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1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.  (e.g. </a:t>
            </a:r>
            <a:r>
              <a:rPr lang="en-US" sz="2800" dirty="0" smtClean="0">
                <a:solidFill>
                  <a:srgbClr val="008000"/>
                </a:solidFill>
              </a:rPr>
              <a:t>Fry 1994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8000"/>
                </a:solidFill>
              </a:rPr>
              <a:t>Verde et al 2001</a:t>
            </a:r>
            <a:r>
              <a:rPr lang="en-US" sz="2800" dirty="0" smtClean="0"/>
              <a:t>, …)</a:t>
            </a:r>
          </a:p>
          <a:p>
            <a:r>
              <a:rPr lang="en-US" sz="2800" dirty="0" smtClean="0"/>
              <a:t>Must ultimately calibrate against N-body mocks.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35766" y="2362200"/>
          <a:ext cx="4072467" cy="495300"/>
        </p:xfrm>
        <a:graphic>
          <a:graphicData uri="http://schemas.openxmlformats.org/presentationml/2006/ole">
            <p:oleObj spid="_x0000_s36866" name="Equation" r:id="rId3" imgW="1879600" imgH="2286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336675" y="4114800"/>
          <a:ext cx="6497638" cy="1044575"/>
        </p:xfrm>
        <a:graphic>
          <a:graphicData uri="http://schemas.openxmlformats.org/presentationml/2006/ole">
            <p:oleObj spid="_x0000_s36867" name="Equation" r:id="rId4" imgW="2997200" imgH="482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Bispectrum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have found that the quadratic alignment term (A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is a contaminant for the </a:t>
            </a:r>
            <a:r>
              <a:rPr lang="en-US" sz="2800" dirty="0" err="1" smtClean="0"/>
              <a:t>bispectrum</a:t>
            </a:r>
            <a:r>
              <a:rPr lang="en-US" sz="2800" dirty="0" smtClean="0"/>
              <a:t> by introducing additional terms: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~5% effect plausible but not guaranteed.</a:t>
            </a:r>
          </a:p>
          <a:p>
            <a:r>
              <a:rPr lang="en-US" sz="2800" dirty="0" smtClean="0"/>
              <a:t>But different functional form from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order perturbation theory </a:t>
            </a:r>
            <a:r>
              <a:rPr lang="en-US" sz="2800" dirty="0" err="1" smtClean="0"/>
              <a:t>bispectrum</a:t>
            </a:r>
            <a:r>
              <a:rPr lang="en-US" sz="2800" dirty="0" smtClean="0"/>
              <a:t>, so can be marginalized out – even in photo-</a:t>
            </a:r>
            <a:r>
              <a:rPr lang="en-US" sz="2800" dirty="0" err="1" smtClean="0"/>
              <a:t>z</a:t>
            </a:r>
            <a:r>
              <a:rPr lang="en-US" sz="2800" dirty="0" smtClean="0"/>
              <a:t> survey.  [See </a:t>
            </a:r>
            <a:r>
              <a:rPr lang="en-US" sz="2800" dirty="0" smtClean="0">
                <a:solidFill>
                  <a:srgbClr val="008000"/>
                </a:solidFill>
              </a:rPr>
              <a:t>Krause &amp; Hirata 2010</a:t>
            </a:r>
            <a:r>
              <a:rPr lang="en-US" sz="2800" dirty="0" smtClean="0"/>
              <a:t>]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971800"/>
            <a:ext cx="5993423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Tidal galaxy alignments, when combined with anisotropic selection effects, can affect LSS observables.</a:t>
            </a:r>
          </a:p>
          <a:p>
            <a:r>
              <a:rPr lang="en-US" sz="2800" dirty="0" smtClean="0"/>
              <a:t>In particular, has implications for measuring the growth of structure:</a:t>
            </a:r>
          </a:p>
          <a:p>
            <a:pPr lvl="1"/>
            <a:r>
              <a:rPr lang="en-US" sz="2400" dirty="0" err="1" smtClean="0"/>
              <a:t>Redshift</a:t>
            </a:r>
            <a:r>
              <a:rPr lang="en-US" sz="2400" dirty="0" smtClean="0"/>
              <a:t> space distortions: exactly degenerate in linear regime.</a:t>
            </a:r>
          </a:p>
          <a:p>
            <a:pPr lvl="1"/>
            <a:r>
              <a:rPr lang="en-US" sz="2400" dirty="0" err="1" smtClean="0"/>
              <a:t>Bispectrum</a:t>
            </a:r>
            <a:r>
              <a:rPr lang="en-US" sz="2400" dirty="0" smtClean="0"/>
              <a:t>: not exactly degenerate in </a:t>
            </a:r>
            <a:r>
              <a:rPr lang="en-US" sz="2400" dirty="0" err="1" smtClean="0"/>
              <a:t>quasilinear</a:t>
            </a:r>
            <a:r>
              <a:rPr lang="en-US" sz="2400" dirty="0" smtClean="0"/>
              <a:t> regime, can simultaneously fit out albeit with some increase in error bars.</a:t>
            </a:r>
          </a:p>
          <a:p>
            <a:r>
              <a:rPr lang="en-US" sz="2800" dirty="0" smtClean="0"/>
              <a:t>Cures: Judicious galaxy selection to reduce orientation </a:t>
            </a:r>
            <a:r>
              <a:rPr lang="en-US" sz="2800" smtClean="0"/>
              <a:t>dependent biases?  </a:t>
            </a:r>
            <a:r>
              <a:rPr lang="en-US" sz="2800" dirty="0" smtClean="0"/>
              <a:t>Modeling?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Growth of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Tidal Alignments &amp; Effects on LSS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Formalism &amp;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Redshift</a:t>
            </a:r>
            <a:r>
              <a:rPr lang="en-US" dirty="0" smtClean="0"/>
              <a:t> Space Distortions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Bispectrum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Growth of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2800" dirty="0" smtClean="0"/>
              <a:t>The discovery of cosmic acceleration motivates an independent check of general relativity on cosmological scales.</a:t>
            </a:r>
          </a:p>
          <a:p>
            <a:pPr marL="914400" lvl="1" indent="-514350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More than just </a:t>
            </a:r>
            <a:r>
              <a:rPr lang="en-US" sz="2400" dirty="0" err="1" smtClean="0">
                <a:solidFill>
                  <a:srgbClr val="FF0000"/>
                </a:solidFill>
              </a:rPr>
              <a:t>w</a:t>
            </a:r>
            <a:r>
              <a:rPr lang="en-US" sz="2400" dirty="0" smtClean="0"/>
              <a:t>.</a:t>
            </a:r>
          </a:p>
          <a:p>
            <a:pPr marL="514350" indent="-514350"/>
            <a:r>
              <a:rPr lang="en-US" sz="2800" dirty="0" smtClean="0"/>
              <a:t>The principal test we have available is the growth of linear perturbations:</a:t>
            </a:r>
          </a:p>
          <a:p>
            <a:pPr marL="914400" lvl="1" indent="-514350"/>
            <a:r>
              <a:rPr lang="en-US" sz="2400" dirty="0" smtClean="0"/>
              <a:t>Growth function </a:t>
            </a:r>
            <a:r>
              <a:rPr lang="en-US" sz="2400" i="1" dirty="0" err="1" smtClean="0"/>
              <a:t>G</a:t>
            </a:r>
            <a:r>
              <a:rPr lang="en-US" sz="2400" dirty="0" err="1" smtClean="0"/>
              <a:t>(</a:t>
            </a:r>
            <a:r>
              <a:rPr lang="en-US" sz="2400" i="1" dirty="0" err="1"/>
              <a:t>t</a:t>
            </a:r>
            <a:r>
              <a:rPr lang="en-US" sz="2400" dirty="0" smtClean="0"/>
              <a:t>): [</a:t>
            </a:r>
            <a:r>
              <a:rPr lang="en-US" sz="2400" dirty="0" err="1" smtClean="0"/>
              <a:t>δρ/ρ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Symbol"/>
              </a:rPr>
              <a:t>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]  In GR, smooth DE:</a:t>
            </a:r>
          </a:p>
          <a:p>
            <a:pPr marL="914400" lvl="1" indent="-514350"/>
            <a:endParaRPr lang="en-US" sz="2400" dirty="0" smtClean="0"/>
          </a:p>
          <a:p>
            <a:pPr marL="914400" lvl="1" indent="-514350"/>
            <a:endParaRPr lang="en-US" sz="2400" dirty="0" smtClean="0"/>
          </a:p>
          <a:p>
            <a:pPr marL="914400" lvl="1" indent="-514350"/>
            <a:r>
              <a:rPr lang="en-US" sz="2400" dirty="0" smtClean="0"/>
              <a:t>Growth rate </a:t>
            </a:r>
            <a:r>
              <a:rPr lang="en-US" sz="2400" i="1" dirty="0" err="1" smtClean="0"/>
              <a:t>f</a:t>
            </a:r>
            <a:r>
              <a:rPr lang="en-US" sz="2400" dirty="0" err="1" smtClean="0"/>
              <a:t>(</a:t>
            </a:r>
            <a:r>
              <a:rPr lang="en-US" sz="2400" i="1" dirty="0" err="1" smtClean="0"/>
              <a:t>t</a:t>
            </a:r>
            <a:r>
              <a:rPr lang="en-US" sz="2400" dirty="0" smtClean="0"/>
              <a:t>):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4997450"/>
          <a:ext cx="3825315" cy="488950"/>
        </p:xfrm>
        <a:graphic>
          <a:graphicData uri="http://schemas.openxmlformats.org/presentationml/2006/ole">
            <p:oleObj spid="_x0000_s16386" name="Equation" r:id="rId3" imgW="1689100" imgH="215900" progId="Equation.3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944938" y="5867400"/>
          <a:ext cx="1236662" cy="862012"/>
        </p:xfrm>
        <a:graphic>
          <a:graphicData uri="http://schemas.openxmlformats.org/presentationml/2006/ole">
            <p:oleObj spid="_x0000_s16387" name="Equation" r:id="rId4" imgW="546100" imgH="38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of Growth?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Weak </a:t>
            </a:r>
            <a:r>
              <a:rPr lang="en-US" sz="2800" dirty="0" err="1" smtClean="0"/>
              <a:t>lensing</a:t>
            </a:r>
            <a:r>
              <a:rPr lang="en-US" sz="2800" dirty="0" smtClean="0"/>
              <a:t>			</a:t>
            </a:r>
            <a:r>
              <a:rPr lang="en-US" sz="2800" dirty="0" smtClean="0"/>
              <a:t>			</a:t>
            </a:r>
            <a:r>
              <a:rPr lang="en-US" sz="2800" dirty="0" smtClean="0"/>
              <a:t>(</a:t>
            </a:r>
            <a:r>
              <a:rPr lang="en-US" sz="2800" dirty="0" err="1">
                <a:sym typeface="Symbol"/>
              </a:rPr>
              <a:t></a:t>
            </a:r>
            <a:r>
              <a:rPr lang="en-US" sz="2800" dirty="0" err="1" smtClean="0">
                <a:sym typeface="Symbol"/>
              </a:rPr>
              <a:t></a:t>
            </a:r>
            <a:r>
              <a:rPr lang="en-US" sz="2800" dirty="0" smtClean="0"/>
              <a:t>)</a:t>
            </a:r>
          </a:p>
          <a:p>
            <a:endParaRPr lang="en-US" sz="1800" dirty="0" smtClean="0"/>
          </a:p>
          <a:p>
            <a:r>
              <a:rPr lang="en-US" sz="2800" dirty="0" smtClean="0"/>
              <a:t>ISW					</a:t>
            </a:r>
            <a:r>
              <a:rPr lang="en-US" sz="2800" dirty="0" smtClean="0"/>
              <a:t>			</a:t>
            </a:r>
            <a:r>
              <a:rPr lang="en-US" sz="2800" dirty="0" smtClean="0"/>
              <a:t>	(</a:t>
            </a:r>
            <a:r>
              <a:rPr lang="en-US" sz="2800" dirty="0" err="1">
                <a:sym typeface="Symbol"/>
              </a:rPr>
              <a:t></a:t>
            </a:r>
            <a:r>
              <a:rPr lang="en-US" sz="2800" dirty="0" err="1"/>
              <a:t>/</a:t>
            </a:r>
            <a:r>
              <a:rPr lang="en-US" sz="2800" dirty="0" err="1">
                <a:sym typeface="Symbol"/>
              </a:rPr>
              <a:t></a:t>
            </a:r>
            <a:r>
              <a:rPr lang="en-US" sz="2800" i="1" dirty="0" err="1" smtClean="0"/>
              <a:t>t</a:t>
            </a:r>
            <a:r>
              <a:rPr lang="en-US" sz="2800" dirty="0" smtClean="0"/>
              <a:t>)</a:t>
            </a:r>
          </a:p>
          <a:p>
            <a:endParaRPr lang="en-US" sz="1800" dirty="0" smtClean="0"/>
          </a:p>
          <a:p>
            <a:r>
              <a:rPr lang="en-US" sz="2800" dirty="0" smtClean="0"/>
              <a:t>Clusters							(</a:t>
            </a:r>
            <a:r>
              <a:rPr lang="en-US" sz="2800" dirty="0" err="1" smtClean="0"/>
              <a:t>virialized</a:t>
            </a:r>
            <a:r>
              <a:rPr lang="en-US" sz="2800" dirty="0" smtClean="0"/>
              <a:t> massive halos)</a:t>
            </a:r>
          </a:p>
          <a:p>
            <a:endParaRPr lang="en-US" sz="1800" dirty="0" smtClean="0"/>
          </a:p>
          <a:p>
            <a:r>
              <a:rPr lang="en-US" sz="2800" dirty="0" err="1" smtClean="0"/>
              <a:t>Redshift</a:t>
            </a:r>
            <a:r>
              <a:rPr lang="en-US" sz="2800" dirty="0" smtClean="0"/>
              <a:t> </a:t>
            </a:r>
            <a:r>
              <a:rPr lang="en-US" sz="2800" smtClean="0"/>
              <a:t>space </a:t>
            </a:r>
            <a:r>
              <a:rPr lang="en-US" sz="2800" smtClean="0"/>
              <a:t>distortions		</a:t>
            </a:r>
            <a:r>
              <a:rPr lang="en-US" sz="2800" dirty="0" smtClean="0"/>
              <a:t>(</a:t>
            </a:r>
            <a:r>
              <a:rPr lang="en-US" sz="2800" dirty="0" err="1" smtClean="0">
                <a:sym typeface="Symbol"/>
              </a:rPr>
              <a:t></a:t>
            </a:r>
            <a:r>
              <a:rPr lang="en-US" sz="2800" b="1" dirty="0" err="1">
                <a:sym typeface="Symbol"/>
              </a:rPr>
              <a:t>v</a:t>
            </a:r>
            <a:r>
              <a:rPr lang="en-US" sz="2800" dirty="0" smtClean="0"/>
              <a:t>)</a:t>
            </a:r>
          </a:p>
          <a:p>
            <a:endParaRPr lang="en-US" sz="1800" dirty="0" smtClean="0"/>
          </a:p>
          <a:p>
            <a:r>
              <a:rPr lang="en-US" sz="2800" dirty="0" smtClean="0"/>
              <a:t>Galaxy </a:t>
            </a:r>
            <a:r>
              <a:rPr lang="en-US" sz="2800" dirty="0" err="1" smtClean="0"/>
              <a:t>bispectrum</a:t>
            </a:r>
            <a:r>
              <a:rPr lang="en-US" sz="2800" dirty="0" smtClean="0"/>
              <a:t>				(nonlinear evolution)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Tidal Alignments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Galaxy orientation determined by: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Triaxiality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ellipticals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Disk angular momentum </a:t>
            </a:r>
            <a:r>
              <a:rPr lang="en-US" sz="2400" dirty="0" smtClean="0"/>
              <a:t>(spirals)</a:t>
            </a:r>
          </a:p>
          <a:p>
            <a:r>
              <a:rPr lang="en-US" sz="2800" dirty="0" smtClean="0"/>
              <a:t>Both affected by large-scale tidal fields – somehow:</a:t>
            </a:r>
          </a:p>
          <a:p>
            <a:pPr lvl="1"/>
            <a:r>
              <a:rPr lang="en-US" sz="2400" dirty="0" smtClean="0"/>
              <a:t>Affects principal axes of collapse of halo</a:t>
            </a:r>
          </a:p>
          <a:p>
            <a:pPr lvl="1"/>
            <a:r>
              <a:rPr lang="en-US" sz="2400" dirty="0" smtClean="0"/>
              <a:t>Tidal </a:t>
            </a:r>
            <a:r>
              <a:rPr lang="en-US" sz="2400" dirty="0" err="1" smtClean="0"/>
              <a:t>torquing</a:t>
            </a:r>
            <a:r>
              <a:rPr lang="en-US" sz="2400" dirty="0" smtClean="0"/>
              <a:t> of </a:t>
            </a:r>
            <a:r>
              <a:rPr lang="en-US" sz="2400" dirty="0" err="1" smtClean="0"/>
              <a:t>infalling</a:t>
            </a:r>
            <a:r>
              <a:rPr lang="en-US" sz="2400" dirty="0" smtClean="0"/>
              <a:t> baryons</a:t>
            </a:r>
          </a:p>
          <a:p>
            <a:r>
              <a:rPr lang="en-US" sz="2800" dirty="0" smtClean="0"/>
              <a:t>Clearly an issue for weak </a:t>
            </a:r>
            <a:r>
              <a:rPr lang="en-US" sz="2800" dirty="0" err="1" smtClean="0"/>
              <a:t>lensing</a:t>
            </a:r>
            <a:r>
              <a:rPr lang="en-US" sz="2800" dirty="0" smtClean="0"/>
              <a:t>.  Much effort by community on this.</a:t>
            </a:r>
          </a:p>
          <a:p>
            <a:endParaRPr lang="en-US" sz="1600" dirty="0" smtClean="0"/>
          </a:p>
          <a:p>
            <a:r>
              <a:rPr lang="en-US" dirty="0" smtClean="0"/>
              <a:t>BUT when combined with orientation-dependent selection biases: </a:t>
            </a:r>
            <a:r>
              <a:rPr lang="en-US" u="sng" dirty="0" smtClean="0">
                <a:solidFill>
                  <a:srgbClr val="FF0000"/>
                </a:solidFill>
              </a:rPr>
              <a:t>Also an issue for large scale structure!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86" y="1295400"/>
            <a:ext cx="8772714" cy="4876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35034" y="6400800"/>
            <a:ext cx="15327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008000"/>
                </a:solidFill>
              </a:rPr>
              <a:t>Hirata 2009</a:t>
            </a:r>
            <a:endParaRPr lang="en-US" sz="2200" b="1" dirty="0">
              <a:solidFill>
                <a:srgbClr val="008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</a:t>
            </a:r>
            <a:r>
              <a:rPr lang="en-US" dirty="0" err="1" smtClean="0"/>
              <a:t>Redshift</a:t>
            </a:r>
            <a:r>
              <a:rPr lang="en-US" dirty="0" smtClean="0"/>
              <a:t> Space Distortions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galaxy’s </a:t>
            </a:r>
            <a:r>
              <a:rPr lang="en-US" sz="2400" dirty="0" smtClean="0">
                <a:solidFill>
                  <a:srgbClr val="FF0000"/>
                </a:solidFill>
              </a:rPr>
              <a:t>orientation </a:t>
            </a:r>
            <a:r>
              <a:rPr lang="en-US" sz="2400" dirty="0" smtClean="0"/>
              <a:t>is described by a matrix </a:t>
            </a:r>
            <a:r>
              <a:rPr lang="en-US" sz="2400" b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Symbol"/>
              </a:rPr>
              <a:t></a:t>
            </a:r>
            <a:r>
              <a:rPr lang="en-US" sz="2400" dirty="0" smtClean="0"/>
              <a:t> SO(3), or equivalently the 3 Euler angles (</a:t>
            </a:r>
            <a:r>
              <a:rPr lang="en-US" sz="2400" dirty="0" err="1" smtClean="0"/>
              <a:t>θ,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sz="2400" dirty="0" err="1" smtClean="0"/>
              <a:t>,ψ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The observer looks at the galaxy along the </a:t>
            </a:r>
            <a:r>
              <a:rPr lang="en-US" sz="2400" dirty="0" smtClean="0">
                <a:solidFill>
                  <a:srgbClr val="FF0000"/>
                </a:solidFill>
              </a:rPr>
              <a:t>line-of-sight </a:t>
            </a:r>
            <a:r>
              <a:rPr lang="en-US" sz="2400" dirty="0" smtClean="0"/>
              <a:t>unit vector </a:t>
            </a:r>
            <a:r>
              <a:rPr lang="en-US" sz="2400" b="1" dirty="0" err="1" smtClean="0">
                <a:solidFill>
                  <a:srgbClr val="FF0000"/>
                </a:solidFill>
              </a:rPr>
              <a:t>n</a:t>
            </a:r>
            <a:r>
              <a:rPr lang="en-US" sz="2400" dirty="0" smtClean="0"/>
              <a:t> </a:t>
            </a:r>
            <a:r>
              <a:rPr lang="en-US" sz="2400" dirty="0" err="1" smtClean="0">
                <a:sym typeface="Symbol"/>
              </a:rPr>
              <a:t></a:t>
            </a:r>
            <a:r>
              <a:rPr lang="en-US" sz="2400" dirty="0" smtClean="0"/>
              <a:t> S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 probability of observing the galaxy is modulated by a function </a:t>
            </a:r>
            <a:r>
              <a:rPr lang="en-US" sz="2400" dirty="0" err="1" smtClean="0"/>
              <a:t>Υ</a:t>
            </a:r>
            <a:r>
              <a:rPr lang="en-US" sz="2400" dirty="0" smtClean="0"/>
              <a:t> of the line of sight in the galaxy frame: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70211" y="4314597"/>
          <a:ext cx="2244789" cy="1324203"/>
        </p:xfrm>
        <a:graphic>
          <a:graphicData uri="http://schemas.openxmlformats.org/presentationml/2006/ole">
            <p:oleObj spid="_x0000_s19458" name="Equation" r:id="rId3" imgW="990600" imgH="584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57600" y="3429000"/>
            <a:ext cx="2647950" cy="685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Observed Galaxy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number density of galaxies observed depends on the statistics of their orientation: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Effect nonzero if BOTH:</a:t>
            </a:r>
            <a:endParaRPr lang="en-US" sz="2000" dirty="0" smtClean="0"/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Intrinsic alignments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P</a:t>
            </a:r>
            <a:r>
              <a:rPr lang="en-US" sz="2400" dirty="0" err="1" smtClean="0"/>
              <a:t>(</a:t>
            </a:r>
            <a:r>
              <a:rPr lang="en-US" sz="2400" b="1" dirty="0" err="1" smtClean="0"/>
              <a:t>Q</a:t>
            </a:r>
            <a:r>
              <a:rPr lang="en-US" sz="2400" dirty="0" err="1" smtClean="0"/>
              <a:t>|</a:t>
            </a:r>
            <a:r>
              <a:rPr lang="en-US" sz="2400" b="1" dirty="0" err="1" smtClean="0"/>
              <a:t>x</a:t>
            </a:r>
            <a:r>
              <a:rPr lang="en-US" sz="2400" dirty="0" smtClean="0"/>
              <a:t>) not uniform.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Anisotropic selection</a:t>
            </a:r>
            <a:r>
              <a:rPr lang="en-US" sz="2400" dirty="0" smtClean="0"/>
              <a:t>: </a:t>
            </a:r>
            <a:r>
              <a:rPr lang="en-US" sz="2400" dirty="0" err="1" smtClean="0"/>
              <a:t>Υ(</a:t>
            </a:r>
            <a:r>
              <a:rPr lang="en-US" sz="2400" b="1" dirty="0" err="1" smtClean="0"/>
              <a:t>Qn</a:t>
            </a:r>
            <a:r>
              <a:rPr lang="en-US" sz="2400" dirty="0" smtClean="0"/>
              <a:t>) ≠ 0.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2793253"/>
          <a:ext cx="3486150" cy="1321547"/>
        </p:xfrm>
        <a:graphic>
          <a:graphicData uri="http://schemas.openxmlformats.org/presentationml/2006/ole">
            <p:oleObj spid="_x0000_s22530" name="Equation" r:id="rId3" imgW="1943100" imgH="736600" progId="Equation.3">
              <p:embed/>
            </p:oleObj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4775992" y="3118645"/>
            <a:ext cx="457202" cy="26019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19600" y="4718050"/>
          <a:ext cx="1042865" cy="387350"/>
        </p:xfrm>
        <a:graphic>
          <a:graphicData uri="http://schemas.openxmlformats.org/presentationml/2006/ole">
            <p:oleObj spid="_x0000_s22531" name="Equation" r:id="rId4" imgW="444500" imgH="1651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I: Luminous Red Galaxies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LRGs</a:t>
            </a:r>
            <a:r>
              <a:rPr lang="en-US" sz="2400" dirty="0" smtClean="0"/>
              <a:t> are known to be aligned with the stretching axis of the tidal field (</a:t>
            </a:r>
            <a:r>
              <a:rPr lang="en-US" sz="2400" dirty="0" err="1" smtClean="0">
                <a:solidFill>
                  <a:srgbClr val="008000"/>
                </a:solidFill>
              </a:rPr>
              <a:t>Binggeli</a:t>
            </a:r>
            <a:r>
              <a:rPr lang="en-US" sz="2400" dirty="0" smtClean="0">
                <a:solidFill>
                  <a:srgbClr val="008000"/>
                </a:solidFill>
              </a:rPr>
              <a:t> 1982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If aperture magnitudes are used to select </a:t>
            </a:r>
            <a:r>
              <a:rPr lang="en-US" sz="2400" dirty="0" err="1" smtClean="0"/>
              <a:t>LRGs</a:t>
            </a:r>
            <a:r>
              <a:rPr lang="en-US" sz="2400" dirty="0" smtClean="0"/>
              <a:t>, there is a bias in favor of looking down the long axis.</a:t>
            </a:r>
          </a:p>
          <a:p>
            <a:r>
              <a:rPr lang="en-US" sz="2400" dirty="0" smtClean="0"/>
              <a:t>Of course, if an accurate model is used to fit the galaxy and it is optically thin, then the model magnitude leads to no such effect.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2976872" y="4419600"/>
            <a:ext cx="1828800" cy="1066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3571391" y="6187283"/>
            <a:ext cx="63976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67472" y="6412469"/>
            <a:ext cx="1228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Observer A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5186673" y="4953000"/>
            <a:ext cx="68579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34588" y="50292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Observer B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rot="10800000">
            <a:off x="2519672" y="4572000"/>
            <a:ext cx="2971800" cy="2"/>
          </a:xfrm>
          <a:prstGeom prst="line">
            <a:avLst/>
          </a:prstGeom>
          <a:ln w="2540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519673" y="5333997"/>
            <a:ext cx="2971800" cy="2"/>
          </a:xfrm>
          <a:prstGeom prst="line">
            <a:avLst/>
          </a:prstGeom>
          <a:ln w="2540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V="1">
            <a:off x="3166973" y="5219302"/>
            <a:ext cx="2209799" cy="797"/>
          </a:xfrm>
          <a:prstGeom prst="line">
            <a:avLst/>
          </a:prstGeom>
          <a:ln w="2540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2405771" y="5219301"/>
            <a:ext cx="2209799" cy="797"/>
          </a:xfrm>
          <a:prstGeom prst="line">
            <a:avLst/>
          </a:prstGeom>
          <a:ln w="2540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1137</Words>
  <Application>Microsoft Macintosh PowerPoint</Application>
  <PresentationFormat>On-screen Show (4:3)</PresentationFormat>
  <Paragraphs>126</Paragraphs>
  <Slides>18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Tidal Alignments &amp; Large Scale Structure</vt:lpstr>
      <vt:lpstr>Outline</vt:lpstr>
      <vt:lpstr>The Growth of Structure</vt:lpstr>
      <vt:lpstr>Tests of Growth?</vt:lpstr>
      <vt:lpstr>Tidal Alignments</vt:lpstr>
      <vt:lpstr>Example: Redshift Space Distortions</vt:lpstr>
      <vt:lpstr>Formalism</vt:lpstr>
      <vt:lpstr>Effect on Observed Galaxy Density</vt:lpstr>
      <vt:lpstr>Model I: Luminous Red Galaxies</vt:lpstr>
      <vt:lpstr>Model I, continued</vt:lpstr>
      <vt:lpstr>Slide 11</vt:lpstr>
      <vt:lpstr>Model II: Disk Galaxies</vt:lpstr>
      <vt:lpstr>Redshift Space Distortions</vt:lpstr>
      <vt:lpstr>Examples</vt:lpstr>
      <vt:lpstr>A Note on Lyman-α Emitters</vt:lpstr>
      <vt:lpstr>Bispectrum</vt:lpstr>
      <vt:lpstr>Bispectrum II</vt:lpstr>
      <vt:lpstr>Conclusions</vt:lpstr>
    </vt:vector>
  </TitlesOfParts>
  <Company>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Hirata</dc:creator>
  <cp:lastModifiedBy>Christopher Hirata</cp:lastModifiedBy>
  <cp:revision>89</cp:revision>
  <dcterms:created xsi:type="dcterms:W3CDTF">2010-07-22T13:52:38Z</dcterms:created>
  <dcterms:modified xsi:type="dcterms:W3CDTF">2010-07-22T13:53:47Z</dcterms:modified>
</cp:coreProperties>
</file>