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70" r:id="rId2"/>
    <p:sldId id="451" r:id="rId3"/>
    <p:sldId id="456" r:id="rId4"/>
    <p:sldId id="452" r:id="rId5"/>
    <p:sldId id="455" r:id="rId6"/>
    <p:sldId id="454" r:id="rId7"/>
    <p:sldId id="453" r:id="rId8"/>
    <p:sldId id="458" r:id="rId9"/>
    <p:sldId id="449" r:id="rId10"/>
    <p:sldId id="287" r:id="rId11"/>
    <p:sldId id="272" r:id="rId12"/>
    <p:sldId id="457" r:id="rId13"/>
    <p:sldId id="283" r:id="rId14"/>
    <p:sldId id="280" r:id="rId15"/>
    <p:sldId id="291" r:id="rId16"/>
    <p:sldId id="460" r:id="rId17"/>
    <p:sldId id="284" r:id="rId18"/>
    <p:sldId id="258" r:id="rId19"/>
    <p:sldId id="263" r:id="rId20"/>
    <p:sldId id="267" r:id="rId21"/>
    <p:sldId id="265" r:id="rId22"/>
    <p:sldId id="461" r:id="rId23"/>
    <p:sldId id="374" r:id="rId24"/>
    <p:sldId id="359" r:id="rId25"/>
    <p:sldId id="462" r:id="rId26"/>
    <p:sldId id="427" r:id="rId27"/>
    <p:sldId id="444" r:id="rId28"/>
    <p:sldId id="446" r:id="rId29"/>
    <p:sldId id="282" r:id="rId30"/>
    <p:sldId id="463" r:id="rId31"/>
    <p:sldId id="464" r:id="rId32"/>
    <p:sldId id="266" r:id="rId33"/>
    <p:sldId id="285" r:id="rId34"/>
    <p:sldId id="465" r:id="rId35"/>
    <p:sldId id="45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C0DA"/>
    <a:srgbClr val="BFCCE1"/>
    <a:srgbClr val="000000"/>
    <a:srgbClr val="DCE7FE"/>
    <a:srgbClr val="B8DBFF"/>
    <a:srgbClr val="BAD8FF"/>
    <a:srgbClr val="4D007D"/>
    <a:srgbClr val="5F0081"/>
    <a:srgbClr val="5C009D"/>
    <a:srgbClr val="4800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69" autoAdjust="0"/>
    <p:restoredTop sz="85987" autoAdjust="0"/>
  </p:normalViewPr>
  <p:slideViewPr>
    <p:cSldViewPr snapToGrid="0" snapToObjects="1">
      <p:cViewPr varScale="1">
        <p:scale>
          <a:sx n="113" d="100"/>
          <a:sy n="113" d="100"/>
        </p:scale>
        <p:origin x="216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FEBE8A-AC29-9446-9D6A-F7C0D376CC8D}" type="datetimeFigureOut">
              <a:rPr lang="en-US" smtClean="0"/>
              <a:t>9/4/18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90FF7-54A9-A44C-8B55-FC79102F3CEA}" type="slidenum">
              <a:rPr lang="en-US" smtClean="0"/>
              <a:t>‹#›</a:t>
            </a:fld>
            <a:endParaRPr lang="en-US"/>
          </a:p>
        </p:txBody>
      </p:sp>
    </p:spTree>
    <p:extLst>
      <p:ext uri="{BB962C8B-B14F-4D97-AF65-F5344CB8AC3E}">
        <p14:creationId xmlns:p14="http://schemas.microsoft.com/office/powerpoint/2010/main" val="1110667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1</a:t>
            </a:fld>
            <a:endParaRPr lang="en-US"/>
          </a:p>
        </p:txBody>
      </p:sp>
    </p:spTree>
    <p:extLst>
      <p:ext uri="{BB962C8B-B14F-4D97-AF65-F5344CB8AC3E}">
        <p14:creationId xmlns:p14="http://schemas.microsoft.com/office/powerpoint/2010/main" val="639097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18</a:t>
            </a:fld>
            <a:endParaRPr lang="en-US"/>
          </a:p>
        </p:txBody>
      </p:sp>
    </p:spTree>
    <p:extLst>
      <p:ext uri="{BB962C8B-B14F-4D97-AF65-F5344CB8AC3E}">
        <p14:creationId xmlns:p14="http://schemas.microsoft.com/office/powerpoint/2010/main" val="326989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19</a:t>
            </a:fld>
            <a:endParaRPr lang="en-US"/>
          </a:p>
        </p:txBody>
      </p:sp>
    </p:spTree>
    <p:extLst>
      <p:ext uri="{BB962C8B-B14F-4D97-AF65-F5344CB8AC3E}">
        <p14:creationId xmlns:p14="http://schemas.microsoft.com/office/powerpoint/2010/main" val="207406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20</a:t>
            </a:fld>
            <a:endParaRPr lang="en-US"/>
          </a:p>
        </p:txBody>
      </p:sp>
    </p:spTree>
    <p:extLst>
      <p:ext uri="{BB962C8B-B14F-4D97-AF65-F5344CB8AC3E}">
        <p14:creationId xmlns:p14="http://schemas.microsoft.com/office/powerpoint/2010/main" val="1945530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good agreement to first order. </a:t>
            </a:r>
          </a:p>
        </p:txBody>
      </p:sp>
      <p:sp>
        <p:nvSpPr>
          <p:cNvPr id="4" name="Slide Number Placeholder 3"/>
          <p:cNvSpPr>
            <a:spLocks noGrp="1"/>
          </p:cNvSpPr>
          <p:nvPr>
            <p:ph type="sldNum" sz="quarter" idx="10"/>
          </p:nvPr>
        </p:nvSpPr>
        <p:spPr/>
        <p:txBody>
          <a:bodyPr/>
          <a:lstStyle/>
          <a:p>
            <a:fld id="{CE790FF7-54A9-A44C-8B55-FC79102F3CEA}" type="slidenum">
              <a:rPr lang="en-US" smtClean="0"/>
              <a:t>21</a:t>
            </a:fld>
            <a:endParaRPr lang="en-US"/>
          </a:p>
        </p:txBody>
      </p:sp>
    </p:spTree>
    <p:extLst>
      <p:ext uri="{BB962C8B-B14F-4D97-AF65-F5344CB8AC3E}">
        <p14:creationId xmlns:p14="http://schemas.microsoft.com/office/powerpoint/2010/main" val="3772065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22</a:t>
            </a:fld>
            <a:endParaRPr lang="en-US" dirty="0"/>
          </a:p>
        </p:txBody>
      </p:sp>
    </p:spTree>
    <p:extLst>
      <p:ext uri="{BB962C8B-B14F-4D97-AF65-F5344CB8AC3E}">
        <p14:creationId xmlns:p14="http://schemas.microsoft.com/office/powerpoint/2010/main" val="349498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a:t>
            </a:r>
            <a:r>
              <a:rPr lang="en-US" baseline="0" dirty="0"/>
              <a:t> may be ripe for magnetic mirroring</a:t>
            </a:r>
          </a:p>
          <a:p>
            <a:endParaRPr lang="en-US" baseline="0" dirty="0"/>
          </a:p>
          <a:p>
            <a:r>
              <a:rPr lang="en-US" baseline="0" dirty="0"/>
              <a:t>So this is where if you assume a gyrating particle’s magnetic moment is a conserved quantity, </a:t>
            </a:r>
          </a:p>
          <a:p>
            <a:r>
              <a:rPr lang="en-US" baseline="0" dirty="0"/>
              <a:t>Repulsive force that can confine particles to bounce back and fourth between magnetic foot point radiating away their energy. </a:t>
            </a:r>
          </a:p>
          <a:p>
            <a:pPr marL="171450" indent="-171450">
              <a:buFontTx/>
              <a:buChar char="-"/>
            </a:pPr>
            <a:r>
              <a:rPr lang="en-US" baseline="0" dirty="0"/>
              <a:t>This would give us the radio flare that are observed without the </a:t>
            </a:r>
            <a:r>
              <a:rPr lang="en-US" baseline="0" dirty="0" err="1"/>
              <a:t>whitelight</a:t>
            </a:r>
            <a:r>
              <a:rPr lang="en-US" baseline="0" dirty="0"/>
              <a:t> component</a:t>
            </a:r>
          </a:p>
          <a:p>
            <a:pPr marL="0" indent="0">
              <a:buFontTx/>
              <a:buNone/>
            </a:pPr>
            <a:endParaRPr lang="en-US" baseline="0" dirty="0"/>
          </a:p>
          <a:p>
            <a:pPr marL="0" indent="0">
              <a:buFontTx/>
              <a:buNone/>
            </a:pPr>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23</a:t>
            </a:fld>
            <a:endParaRPr lang="en-US"/>
          </a:p>
        </p:txBody>
      </p:sp>
    </p:spTree>
    <p:extLst>
      <p:ext uri="{BB962C8B-B14F-4D97-AF65-F5344CB8AC3E}">
        <p14:creationId xmlns:p14="http://schemas.microsoft.com/office/powerpoint/2010/main" val="86582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Encouraging none-the-less </a:t>
            </a:r>
          </a:p>
          <a:p>
            <a:endParaRPr lang="en-US" dirty="0"/>
          </a:p>
          <a:p>
            <a:r>
              <a:rPr lang="en-US" dirty="0"/>
              <a:t>Near-Identical even though</a:t>
            </a:r>
            <a:r>
              <a:rPr lang="en-US" baseline="0" dirty="0"/>
              <a:t> their accretion rates differ by more than an order of magnitude. </a:t>
            </a:r>
          </a:p>
          <a:p>
            <a:endParaRPr lang="en-US" baseline="0" dirty="0"/>
          </a:p>
          <a:p>
            <a:r>
              <a:rPr lang="en-US" baseline="0" dirty="0"/>
              <a:t>Transitioning to our spectroscopic observations. </a:t>
            </a:r>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24</a:t>
            </a:fld>
            <a:endParaRPr lang="en-US" dirty="0"/>
          </a:p>
        </p:txBody>
      </p:sp>
    </p:spTree>
    <p:extLst>
      <p:ext uri="{BB962C8B-B14F-4D97-AF65-F5344CB8AC3E}">
        <p14:creationId xmlns:p14="http://schemas.microsoft.com/office/powerpoint/2010/main" val="3555855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25</a:t>
            </a:fld>
            <a:endParaRPr lang="en-US"/>
          </a:p>
        </p:txBody>
      </p:sp>
    </p:spTree>
    <p:extLst>
      <p:ext uri="{BB962C8B-B14F-4D97-AF65-F5344CB8AC3E}">
        <p14:creationId xmlns:p14="http://schemas.microsoft.com/office/powerpoint/2010/main" val="1948899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summary of our campaign</a:t>
            </a:r>
            <a:endParaRPr lang="en-US" baseline="0" dirty="0"/>
          </a:p>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26</a:t>
            </a:fld>
            <a:endParaRPr lang="en-US" dirty="0"/>
          </a:p>
        </p:txBody>
      </p:sp>
    </p:spTree>
    <p:extLst>
      <p:ext uri="{BB962C8B-B14F-4D97-AF65-F5344CB8AC3E}">
        <p14:creationId xmlns:p14="http://schemas.microsoft.com/office/powerpoint/2010/main" val="135080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Indicative of a complete absence of accretion outside</a:t>
            </a:r>
            <a:r>
              <a:rPr lang="en-US" baseline="0" dirty="0"/>
              <a:t> of these discrete bursts </a:t>
            </a:r>
          </a:p>
          <a:p>
            <a:endParaRPr lang="en-US" baseline="0" dirty="0"/>
          </a:p>
          <a:p>
            <a:r>
              <a:rPr lang="en-US" baseline="0" dirty="0"/>
              <a:t>May be Indicating a lack of circumstellar disks. </a:t>
            </a:r>
          </a:p>
          <a:p>
            <a:endParaRPr lang="en-US" baseline="0" dirty="0"/>
          </a:p>
          <a:p>
            <a:r>
              <a:rPr lang="en-US" baseline="0" dirty="0"/>
              <a:t>So now knowing when accretion takes place…</a:t>
            </a:r>
          </a:p>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27</a:t>
            </a:fld>
            <a:endParaRPr lang="en-US" dirty="0"/>
          </a:p>
        </p:txBody>
      </p:sp>
    </p:spTree>
    <p:extLst>
      <p:ext uri="{BB962C8B-B14F-4D97-AF65-F5344CB8AC3E}">
        <p14:creationId xmlns:p14="http://schemas.microsoft.com/office/powerpoint/2010/main" val="277557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8</a:t>
            </a:fld>
            <a:endParaRPr lang="en-US"/>
          </a:p>
        </p:txBody>
      </p:sp>
    </p:spTree>
    <p:extLst>
      <p:ext uri="{BB962C8B-B14F-4D97-AF65-F5344CB8AC3E}">
        <p14:creationId xmlns:p14="http://schemas.microsoft.com/office/powerpoint/2010/main" val="4131426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line is great because it is</a:t>
            </a:r>
            <a:r>
              <a:rPr lang="en-US" baseline="0" dirty="0"/>
              <a:t> a narrow compared to H-alpha and near </a:t>
            </a:r>
            <a:r>
              <a:rPr lang="en-US" baseline="0" dirty="0" err="1"/>
              <a:t>periastron</a:t>
            </a:r>
            <a:r>
              <a:rPr lang="en-US" baseline="0" dirty="0"/>
              <a:t>, when the primary and secondary have the greatest velocity separation, we can use it to diagnose not only when, but on which star accretion is happening. </a:t>
            </a:r>
            <a:endParaRPr lang="en-US" dirty="0"/>
          </a:p>
          <a:p>
            <a:endParaRPr lang="en-US" baseline="0" dirty="0"/>
          </a:p>
          <a:p>
            <a:r>
              <a:rPr lang="en-US" baseline="0" dirty="0"/>
              <a:t>Here I am plotting a subset of our spectra</a:t>
            </a:r>
          </a:p>
          <a:p>
            <a:endParaRPr lang="en-US" baseline="0" dirty="0"/>
          </a:p>
          <a:p>
            <a:endParaRPr lang="en-US" baseline="0" dirty="0"/>
          </a:p>
          <a:p>
            <a:r>
              <a:rPr lang="en-US" baseline="0" dirty="0"/>
              <a:t>Observations</a:t>
            </a:r>
          </a:p>
          <a:p>
            <a:pPr marL="171450" indent="-171450">
              <a:buFontTx/>
              <a:buChar char="-"/>
            </a:pPr>
            <a:r>
              <a:rPr lang="en-US" baseline="0" dirty="0"/>
              <a:t>FWHM ~1A and an EW between 0.3 and 0.5A</a:t>
            </a:r>
          </a:p>
          <a:p>
            <a:endParaRPr lang="en-US" baseline="0" dirty="0"/>
          </a:p>
          <a:p>
            <a:r>
              <a:rPr lang="en-US" baseline="0" dirty="0"/>
              <a:t>Literature Stuff on Chromospheric emission</a:t>
            </a:r>
          </a:p>
          <a:p>
            <a:pPr marL="171450" indent="-171450">
              <a:buFontTx/>
              <a:buChar char="-"/>
            </a:pPr>
            <a:r>
              <a:rPr lang="en-US" baseline="0" dirty="0"/>
              <a:t>For solar type dwarf this line shows variability but it is always in absorption (http://</a:t>
            </a:r>
            <a:r>
              <a:rPr lang="en-US" baseline="0" dirty="0" err="1"/>
              <a:t>adsabs.harvard.edu</a:t>
            </a:r>
            <a:r>
              <a:rPr lang="en-US" baseline="0" dirty="0"/>
              <a:t>/abs/1988PASP..100.1452C)</a:t>
            </a:r>
          </a:p>
          <a:p>
            <a:pPr marL="171450" indent="-171450">
              <a:buFontTx/>
              <a:buChar char="-"/>
            </a:pPr>
            <a:r>
              <a:rPr lang="en-US" dirty="0"/>
              <a:t>AD Leo/GX</a:t>
            </a:r>
            <a:r>
              <a:rPr lang="en-US" baseline="0" dirty="0"/>
              <a:t> And</a:t>
            </a:r>
            <a:r>
              <a:rPr lang="en-US" dirty="0"/>
              <a:t> –</a:t>
            </a:r>
            <a:r>
              <a:rPr lang="en-US" baseline="0" dirty="0"/>
              <a:t> FWHM of 0.6A and a EW of 0.3A. (http://</a:t>
            </a:r>
            <a:r>
              <a:rPr lang="en-US" baseline="0" dirty="0" err="1"/>
              <a:t>adsabs.harvard.edu</a:t>
            </a:r>
            <a:r>
              <a:rPr lang="en-US" baseline="0" dirty="0"/>
              <a:t>/abs/1981ApJ...251..571P)</a:t>
            </a:r>
          </a:p>
          <a:p>
            <a:pPr marL="171450" indent="-171450">
              <a:buFontTx/>
              <a:buChar char="-"/>
            </a:pPr>
            <a:r>
              <a:rPr lang="en-US" dirty="0"/>
              <a:t>DZ Cha</a:t>
            </a:r>
            <a:r>
              <a:rPr lang="en-US" baseline="0" dirty="0"/>
              <a:t> – EW &lt; 0.14A for a M0 WTTS star (https://</a:t>
            </a:r>
            <a:r>
              <a:rPr lang="en-US" baseline="0" dirty="0" err="1"/>
              <a:t>arxiv.org</a:t>
            </a:r>
            <a:r>
              <a:rPr lang="en-US" baseline="0" dirty="0"/>
              <a:t>/abs/1710.09393)</a:t>
            </a:r>
            <a:endParaRPr lang="en-US" dirty="0"/>
          </a:p>
          <a:p>
            <a:endParaRPr lang="en-US" dirty="0"/>
          </a:p>
          <a:p>
            <a:r>
              <a:rPr lang="en-US" dirty="0"/>
              <a:t>HRS</a:t>
            </a:r>
            <a:r>
              <a:rPr lang="en-US" baseline="0" dirty="0"/>
              <a:t> uses a 2.2” fiber in High-Resolution mode</a:t>
            </a:r>
          </a:p>
          <a:p>
            <a:r>
              <a:rPr lang="en-US" baseline="0" dirty="0"/>
              <a:t>TWA 3A and 3B are 1.5” apart.</a:t>
            </a:r>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28</a:t>
            </a:fld>
            <a:endParaRPr lang="en-US" dirty="0"/>
          </a:p>
        </p:txBody>
      </p:sp>
    </p:spTree>
    <p:extLst>
      <p:ext uri="{BB962C8B-B14F-4D97-AF65-F5344CB8AC3E}">
        <p14:creationId xmlns:p14="http://schemas.microsoft.com/office/powerpoint/2010/main" val="1360318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variability we’re observing is also highlighting the importance of magnetic fields. </a:t>
            </a:r>
          </a:p>
          <a:p>
            <a:r>
              <a:rPr lang="en-US" baseline="0" dirty="0"/>
              <a:t>-Periastron where for DQ Tau’s orbital parameters, the black circles mark the </a:t>
            </a:r>
            <a:r>
              <a:rPr lang="en-US" baseline="0" dirty="0" err="1"/>
              <a:t>magnetospheric</a:t>
            </a:r>
            <a:r>
              <a:rPr lang="en-US" baseline="0" dirty="0"/>
              <a:t> truncation radii assumed for single stars. </a:t>
            </a:r>
          </a:p>
          <a:p>
            <a:r>
              <a:rPr lang="en-US" baseline="0" dirty="0"/>
              <a:t>-Sense of scale</a:t>
            </a:r>
          </a:p>
          <a:p>
            <a:r>
              <a:rPr lang="en-US" baseline="0" dirty="0"/>
              <a:t>-Not same scenario balance point is likely variable an interior to the single star value</a:t>
            </a:r>
          </a:p>
          <a:p>
            <a:r>
              <a:rPr lang="en-US" baseline="0" dirty="0"/>
              <a:t>-Don’t have a clear picture but in at some point the disk is going to be disrupted by the magnetic field, potentially to the point that no stable circumstellar material exists, and this will greatly decrease their ability to buffer these incoming stream. </a:t>
            </a:r>
            <a:endParaRPr lang="en-US" dirty="0"/>
          </a:p>
          <a:p>
            <a:r>
              <a:rPr lang="en-US" dirty="0"/>
              <a:t>-And</a:t>
            </a:r>
            <a:r>
              <a:rPr lang="en-US" baseline="0" dirty="0"/>
              <a:t> his is the only reason we think that we’re able to see variability in the streams because the stars don’t have circumstellar disk capable of buffering them. </a:t>
            </a:r>
            <a:endParaRPr lang="en-US" dirty="0"/>
          </a:p>
          <a:p>
            <a:endParaRPr lang="en-US" dirty="0"/>
          </a:p>
          <a:p>
            <a:r>
              <a:rPr lang="en-US" baseline="0" dirty="0"/>
              <a:t>-This is not the single star case: not a balance of viscous ram pressure with magnetic pressure, material is torqued, </a:t>
            </a:r>
            <a:r>
              <a:rPr lang="en-US" baseline="0" dirty="0" err="1"/>
              <a:t>infalling</a:t>
            </a:r>
            <a:r>
              <a:rPr lang="en-US" baseline="0" dirty="0"/>
              <a:t> from large radii, </a:t>
            </a:r>
          </a:p>
          <a:p>
            <a:r>
              <a:rPr lang="en-US" baseline="0" dirty="0"/>
              <a:t>may apply a larger pressure on the B-field compressing it but close to the star but the magnetic field of the stars will disrupt the circumstellar disk at some point.</a:t>
            </a:r>
          </a:p>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29</a:t>
            </a:fld>
            <a:endParaRPr lang="en-US"/>
          </a:p>
        </p:txBody>
      </p:sp>
    </p:spTree>
    <p:extLst>
      <p:ext uri="{BB962C8B-B14F-4D97-AF65-F5344CB8AC3E}">
        <p14:creationId xmlns:p14="http://schemas.microsoft.com/office/powerpoint/2010/main" val="2588755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Encouraging none-the-less </a:t>
            </a:r>
          </a:p>
          <a:p>
            <a:endParaRPr lang="en-US" dirty="0"/>
          </a:p>
          <a:p>
            <a:r>
              <a:rPr lang="en-US" dirty="0"/>
              <a:t>Near-Identical even though</a:t>
            </a:r>
            <a:r>
              <a:rPr lang="en-US" baseline="0" dirty="0"/>
              <a:t> their accretion rates differ by more than an order of magnitude. </a:t>
            </a:r>
          </a:p>
          <a:p>
            <a:endParaRPr lang="en-US" baseline="0" dirty="0"/>
          </a:p>
          <a:p>
            <a:r>
              <a:rPr lang="en-US" baseline="0" dirty="0"/>
              <a:t>Transitioning to our spectroscopic observations. </a:t>
            </a:r>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30</a:t>
            </a:fld>
            <a:endParaRPr lang="en-US" dirty="0"/>
          </a:p>
        </p:txBody>
      </p:sp>
    </p:spTree>
    <p:extLst>
      <p:ext uri="{BB962C8B-B14F-4D97-AF65-F5344CB8AC3E}">
        <p14:creationId xmlns:p14="http://schemas.microsoft.com/office/powerpoint/2010/main" val="88438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variability we’re observing is also highlighting the importance of magnetic fields. </a:t>
            </a:r>
          </a:p>
          <a:p>
            <a:r>
              <a:rPr lang="en-US" baseline="0" dirty="0"/>
              <a:t>-Periastron where for DQ Tau’s orbital parameters, the black circles mark the </a:t>
            </a:r>
            <a:r>
              <a:rPr lang="en-US" baseline="0" dirty="0" err="1"/>
              <a:t>magnetospheric</a:t>
            </a:r>
            <a:r>
              <a:rPr lang="en-US" baseline="0" dirty="0"/>
              <a:t> truncation radii assumed for single stars. </a:t>
            </a:r>
          </a:p>
          <a:p>
            <a:r>
              <a:rPr lang="en-US" baseline="0" dirty="0"/>
              <a:t>-Sense of scale</a:t>
            </a:r>
          </a:p>
          <a:p>
            <a:r>
              <a:rPr lang="en-US" baseline="0" dirty="0"/>
              <a:t>-Not same scenario balance point is likely variable an interior to the single star value</a:t>
            </a:r>
          </a:p>
          <a:p>
            <a:r>
              <a:rPr lang="en-US" baseline="0" dirty="0"/>
              <a:t>-Don’t have a clear picture but in at some point the disk is going to be disrupted by the magnetic field, potentially to the point that no stable circumstellar material exists, and this will greatly decrease their ability to buffer these incoming stream. </a:t>
            </a:r>
            <a:endParaRPr lang="en-US" dirty="0"/>
          </a:p>
          <a:p>
            <a:r>
              <a:rPr lang="en-US" dirty="0"/>
              <a:t>-And</a:t>
            </a:r>
            <a:r>
              <a:rPr lang="en-US" baseline="0" dirty="0"/>
              <a:t> his is the only reason we think that we’re able to see variability in the streams because the stars don’t have circumstellar disk capable of buffering them. </a:t>
            </a:r>
            <a:endParaRPr lang="en-US" dirty="0"/>
          </a:p>
          <a:p>
            <a:endParaRPr lang="en-US" dirty="0"/>
          </a:p>
          <a:p>
            <a:r>
              <a:rPr lang="en-US" baseline="0" dirty="0"/>
              <a:t>-This is not the single star case: not a balance of viscous ram pressure with magnetic pressure, material is torqued, </a:t>
            </a:r>
            <a:r>
              <a:rPr lang="en-US" baseline="0" dirty="0" err="1"/>
              <a:t>infalling</a:t>
            </a:r>
            <a:r>
              <a:rPr lang="en-US" baseline="0" dirty="0"/>
              <a:t> from large radii, </a:t>
            </a:r>
          </a:p>
          <a:p>
            <a:r>
              <a:rPr lang="en-US" baseline="0" dirty="0"/>
              <a:t>may apply a larger pressure on the B-field compressing it but close to the star but the magnetic field of the stars will disrupt the circumstellar disk at some point.</a:t>
            </a:r>
          </a:p>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31</a:t>
            </a:fld>
            <a:endParaRPr lang="en-US"/>
          </a:p>
        </p:txBody>
      </p:sp>
    </p:spTree>
    <p:extLst>
      <p:ext uri="{BB962C8B-B14F-4D97-AF65-F5344CB8AC3E}">
        <p14:creationId xmlns:p14="http://schemas.microsoft.com/office/powerpoint/2010/main" val="1076416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within</a:t>
            </a:r>
            <a:r>
              <a:rPr lang="en-US" baseline="0" dirty="0"/>
              <a:t> a single orbital periods we also see variability with an accretion event with discrete bursts of accretion. </a:t>
            </a:r>
          </a:p>
          <a:p>
            <a:r>
              <a:rPr lang="en-US" baseline="0" dirty="0"/>
              <a:t>-The number of the discrete events points to non-steady flows that provide episodic bursts within an periastron event. </a:t>
            </a:r>
          </a:p>
          <a:p>
            <a:r>
              <a:rPr lang="en-US" baseline="0" dirty="0"/>
              <a:t>-Also occur at a wide range of orbital phases, unlikely that the companion is applying a significant torque at this orbital phase, see their separation…</a:t>
            </a:r>
          </a:p>
        </p:txBody>
      </p:sp>
      <p:sp>
        <p:nvSpPr>
          <p:cNvPr id="4" name="Slide Number Placeholder 3"/>
          <p:cNvSpPr>
            <a:spLocks noGrp="1"/>
          </p:cNvSpPr>
          <p:nvPr>
            <p:ph type="sldNum" sz="quarter" idx="10"/>
          </p:nvPr>
        </p:nvSpPr>
        <p:spPr/>
        <p:txBody>
          <a:bodyPr/>
          <a:lstStyle/>
          <a:p>
            <a:fld id="{CE790FF7-54A9-A44C-8B55-FC79102F3CEA}" type="slidenum">
              <a:rPr lang="en-US" smtClean="0"/>
              <a:t>32</a:t>
            </a:fld>
            <a:endParaRPr lang="en-US"/>
          </a:p>
        </p:txBody>
      </p:sp>
    </p:spTree>
    <p:extLst>
      <p:ext uri="{BB962C8B-B14F-4D97-AF65-F5344CB8AC3E}">
        <p14:creationId xmlns:p14="http://schemas.microsoft.com/office/powerpoint/2010/main" val="417542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33</a:t>
            </a:fld>
            <a:endParaRPr lang="en-US"/>
          </a:p>
        </p:txBody>
      </p:sp>
    </p:spTree>
    <p:extLst>
      <p:ext uri="{BB962C8B-B14F-4D97-AF65-F5344CB8AC3E}">
        <p14:creationId xmlns:p14="http://schemas.microsoft.com/office/powerpoint/2010/main" val="3826843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within</a:t>
            </a:r>
            <a:r>
              <a:rPr lang="en-US" baseline="0" dirty="0"/>
              <a:t> a single orbital periods we also see variability with an accretion event with discrete bursts of accretion. </a:t>
            </a:r>
          </a:p>
          <a:p>
            <a:r>
              <a:rPr lang="en-US" baseline="0" dirty="0"/>
              <a:t>-The number of the discrete events points to non-steady flows that provide episodic bursts within an periastron event. </a:t>
            </a:r>
          </a:p>
          <a:p>
            <a:r>
              <a:rPr lang="en-US" baseline="0" dirty="0"/>
              <a:t>-Also occur at a wide range of orbital phases, unlikely that the companion is applying a significant torque at this orbital phase, see their separation…</a:t>
            </a:r>
          </a:p>
        </p:txBody>
      </p:sp>
      <p:sp>
        <p:nvSpPr>
          <p:cNvPr id="4" name="Slide Number Placeholder 3"/>
          <p:cNvSpPr>
            <a:spLocks noGrp="1"/>
          </p:cNvSpPr>
          <p:nvPr>
            <p:ph type="sldNum" sz="quarter" idx="10"/>
          </p:nvPr>
        </p:nvSpPr>
        <p:spPr/>
        <p:txBody>
          <a:bodyPr/>
          <a:lstStyle/>
          <a:p>
            <a:fld id="{CE790FF7-54A9-A44C-8B55-FC79102F3CEA}" type="slidenum">
              <a:rPr lang="en-US" smtClean="0"/>
              <a:t>34</a:t>
            </a:fld>
            <a:endParaRPr lang="en-US"/>
          </a:p>
        </p:txBody>
      </p:sp>
    </p:spTree>
    <p:extLst>
      <p:ext uri="{BB962C8B-B14F-4D97-AF65-F5344CB8AC3E}">
        <p14:creationId xmlns:p14="http://schemas.microsoft.com/office/powerpoint/2010/main" val="2825165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9</a:t>
            </a:fld>
            <a:endParaRPr lang="en-US" dirty="0"/>
          </a:p>
        </p:txBody>
      </p:sp>
    </p:spTree>
    <p:extLst>
      <p:ext uri="{BB962C8B-B14F-4D97-AF65-F5344CB8AC3E}">
        <p14:creationId xmlns:p14="http://schemas.microsoft.com/office/powerpoint/2010/main" val="530138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10</a:t>
            </a:fld>
            <a:endParaRPr lang="en-US"/>
          </a:p>
        </p:txBody>
      </p:sp>
    </p:spTree>
    <p:extLst>
      <p:ext uri="{BB962C8B-B14F-4D97-AF65-F5344CB8AC3E}">
        <p14:creationId xmlns:p14="http://schemas.microsoft.com/office/powerpoint/2010/main" val="275247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eccentric</a:t>
            </a:r>
            <a:r>
              <a:rPr lang="en-US" baseline="0" dirty="0"/>
              <a:t> case…</a:t>
            </a:r>
          </a:p>
          <a:p>
            <a:r>
              <a:rPr lang="en-US" baseline="0" dirty="0"/>
              <a:t>Bursts of accretion don’t come stream material accreting directly onto the stars but rather from gravitational torques each star induces on it</a:t>
            </a:r>
            <a:r>
              <a:rPr lang="fr-FR" baseline="0" dirty="0"/>
              <a:t>s </a:t>
            </a:r>
            <a:r>
              <a:rPr lang="fr-FR" baseline="0" dirty="0" err="1"/>
              <a:t>companion’s</a:t>
            </a:r>
            <a:r>
              <a:rPr lang="fr-FR" baseline="0" dirty="0"/>
              <a:t> </a:t>
            </a:r>
            <a:r>
              <a:rPr lang="fr-FR" baseline="0" dirty="0" err="1"/>
              <a:t>disk</a:t>
            </a:r>
            <a:r>
              <a:rPr lang="fr-FR" baseline="0" dirty="0"/>
              <a:t>.</a:t>
            </a:r>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11</a:t>
            </a:fld>
            <a:endParaRPr lang="en-US"/>
          </a:p>
        </p:txBody>
      </p:sp>
    </p:spTree>
    <p:extLst>
      <p:ext uri="{BB962C8B-B14F-4D97-AF65-F5344CB8AC3E}">
        <p14:creationId xmlns:p14="http://schemas.microsoft.com/office/powerpoint/2010/main" val="28715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eccentric</a:t>
            </a:r>
            <a:r>
              <a:rPr lang="en-US" baseline="0" dirty="0"/>
              <a:t> case…</a:t>
            </a:r>
          </a:p>
          <a:p>
            <a:r>
              <a:rPr lang="en-US" baseline="0" dirty="0"/>
              <a:t>Bursts of accretion don’t come stream material accreting directly onto the stars but rather from gravitational torques each star induces on it</a:t>
            </a:r>
            <a:r>
              <a:rPr lang="fr-FR" baseline="0" dirty="0"/>
              <a:t>s </a:t>
            </a:r>
            <a:r>
              <a:rPr lang="fr-FR" baseline="0" dirty="0" err="1"/>
              <a:t>companion’s</a:t>
            </a:r>
            <a:r>
              <a:rPr lang="fr-FR" baseline="0" dirty="0"/>
              <a:t> </a:t>
            </a:r>
            <a:r>
              <a:rPr lang="fr-FR" baseline="0" dirty="0" err="1"/>
              <a:t>disk</a:t>
            </a:r>
            <a:r>
              <a:rPr lang="fr-FR" baseline="0" dirty="0"/>
              <a:t>.</a:t>
            </a:r>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12</a:t>
            </a:fld>
            <a:endParaRPr lang="en-US"/>
          </a:p>
        </p:txBody>
      </p:sp>
    </p:spTree>
    <p:extLst>
      <p:ext uri="{BB962C8B-B14F-4D97-AF65-F5344CB8AC3E}">
        <p14:creationId xmlns:p14="http://schemas.microsoft.com/office/powerpoint/2010/main" val="199212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13</a:t>
            </a:fld>
            <a:endParaRPr lang="en-US"/>
          </a:p>
        </p:txBody>
      </p:sp>
    </p:spTree>
    <p:extLst>
      <p:ext uri="{BB962C8B-B14F-4D97-AF65-F5344CB8AC3E}">
        <p14:creationId xmlns:p14="http://schemas.microsoft.com/office/powerpoint/2010/main" val="897892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E790FF7-54A9-A44C-8B55-FC79102F3CEA}" type="slidenum">
              <a:rPr lang="en-US" smtClean="0"/>
              <a:t>15</a:t>
            </a:fld>
            <a:endParaRPr lang="en-US"/>
          </a:p>
        </p:txBody>
      </p:sp>
    </p:spTree>
    <p:extLst>
      <p:ext uri="{BB962C8B-B14F-4D97-AF65-F5344CB8AC3E}">
        <p14:creationId xmlns:p14="http://schemas.microsoft.com/office/powerpoint/2010/main" val="275247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90FF7-54A9-A44C-8B55-FC79102F3CEA}" type="slidenum">
              <a:rPr lang="en-US" smtClean="0"/>
              <a:t>16</a:t>
            </a:fld>
            <a:endParaRPr lang="en-US" dirty="0"/>
          </a:p>
        </p:txBody>
      </p:sp>
    </p:spTree>
    <p:extLst>
      <p:ext uri="{BB962C8B-B14F-4D97-AF65-F5344CB8AC3E}">
        <p14:creationId xmlns:p14="http://schemas.microsoft.com/office/powerpoint/2010/main" val="212438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BA109D-6546-C049-AFF0-04E03F4E2D17}" type="datetimeFigureOut">
              <a:rPr lang="en-US" smtClean="0"/>
              <a:t>9/4/18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029499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A109D-6546-C049-AFF0-04E03F4E2D17}" type="datetimeFigureOut">
              <a:rPr lang="en-US" smtClean="0"/>
              <a:t>9/4/18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1739006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A109D-6546-C049-AFF0-04E03F4E2D17}" type="datetimeFigureOut">
              <a:rPr lang="en-US" smtClean="0"/>
              <a:t>9/4/18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72587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BA109D-6546-C049-AFF0-04E03F4E2D17}" type="datetimeFigureOut">
              <a:rPr lang="en-US" smtClean="0"/>
              <a:t>9/4/18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54465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BA109D-6546-C049-AFF0-04E03F4E2D17}" type="datetimeFigureOut">
              <a:rPr lang="en-US" smtClean="0"/>
              <a:t>9/4/18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317820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BA109D-6546-C049-AFF0-04E03F4E2D17}" type="datetimeFigureOut">
              <a:rPr lang="en-US" smtClean="0"/>
              <a:t>9/4/18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34588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BA109D-6546-C049-AFF0-04E03F4E2D17}" type="datetimeFigureOut">
              <a:rPr lang="en-US" smtClean="0"/>
              <a:t>9/4/18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386995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BA109D-6546-C049-AFF0-04E03F4E2D17}" type="datetimeFigureOut">
              <a:rPr lang="en-US" smtClean="0"/>
              <a:t>9/4/18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452149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BA109D-6546-C049-AFF0-04E03F4E2D17}" type="datetimeFigureOut">
              <a:rPr lang="en-US" smtClean="0"/>
              <a:t>9/4/18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477493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BA109D-6546-C049-AFF0-04E03F4E2D17}" type="datetimeFigureOut">
              <a:rPr lang="en-US" smtClean="0"/>
              <a:t>9/4/18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4250780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BA109D-6546-C049-AFF0-04E03F4E2D17}" type="datetimeFigureOut">
              <a:rPr lang="en-US" smtClean="0"/>
              <a:t>9/4/18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75DB6E-6244-1049-912E-54B5141FBA7E}" type="slidenum">
              <a:rPr lang="en-US" smtClean="0"/>
              <a:t>‹#›</a:t>
            </a:fld>
            <a:endParaRPr lang="en-US"/>
          </a:p>
        </p:txBody>
      </p:sp>
    </p:spTree>
    <p:extLst>
      <p:ext uri="{BB962C8B-B14F-4D97-AF65-F5344CB8AC3E}">
        <p14:creationId xmlns:p14="http://schemas.microsoft.com/office/powerpoint/2010/main" val="2721144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D007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BA109D-6546-C049-AFF0-04E03F4E2D17}" type="datetimeFigureOut">
              <a:rPr lang="en-US" smtClean="0"/>
              <a:t>9/4/18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75DB6E-6244-1049-912E-54B5141FBA7E}" type="slidenum">
              <a:rPr lang="en-US" smtClean="0"/>
              <a:t>‹#›</a:t>
            </a:fld>
            <a:endParaRPr lang="en-US"/>
          </a:p>
        </p:txBody>
      </p:sp>
    </p:spTree>
    <p:extLst>
      <p:ext uri="{BB962C8B-B14F-4D97-AF65-F5344CB8AC3E}">
        <p14:creationId xmlns:p14="http://schemas.microsoft.com/office/powerpoint/2010/main" val="492437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gif"/><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Sim.png"/>
          <p:cNvPicPr>
            <a:picLocks noChangeAspect="1"/>
          </p:cNvPicPr>
          <p:nvPr/>
        </p:nvPicPr>
        <p:blipFill rotWithShape="1">
          <a:blip r:embed="rId3">
            <a:extLst>
              <a:ext uri="{28A0092B-C50C-407E-A947-70E740481C1C}">
                <a14:useLocalDpi xmlns:a14="http://schemas.microsoft.com/office/drawing/2010/main" val="0"/>
              </a:ext>
            </a:extLst>
          </a:blip>
          <a:srcRect l="6111" t="8333" r="6297" b="6900"/>
          <a:stretch/>
        </p:blipFill>
        <p:spPr>
          <a:xfrm>
            <a:off x="4805084" y="2720410"/>
            <a:ext cx="3983316" cy="3854813"/>
          </a:xfrm>
          <a:prstGeom prst="rect">
            <a:avLst/>
          </a:prstGeom>
        </p:spPr>
      </p:pic>
      <p:sp>
        <p:nvSpPr>
          <p:cNvPr id="6" name="TextBox 5"/>
          <p:cNvSpPr txBox="1"/>
          <p:nvPr/>
        </p:nvSpPr>
        <p:spPr>
          <a:xfrm>
            <a:off x="131371" y="2508770"/>
            <a:ext cx="4411891" cy="4278094"/>
          </a:xfrm>
          <a:prstGeom prst="rect">
            <a:avLst/>
          </a:prstGeom>
          <a:noFill/>
        </p:spPr>
        <p:txBody>
          <a:bodyPr wrap="square" rtlCol="0">
            <a:spAutoFit/>
          </a:bodyPr>
          <a:lstStyle/>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Dissertation of</a:t>
            </a:r>
          </a:p>
          <a:p>
            <a:r>
              <a:rPr lang="en-US" sz="3200" dirty="0">
                <a:solidFill>
                  <a:srgbClr val="FFFFFF"/>
                </a:solidFill>
                <a:effectLst>
                  <a:outerShdw blurRad="50800" dist="63500" dir="2700000" algn="tl" rotWithShape="0">
                    <a:srgbClr val="000000">
                      <a:alpha val="46000"/>
                    </a:srgbClr>
                  </a:outerShdw>
                </a:effectLst>
                <a:latin typeface="Avenir Next Medium"/>
                <a:cs typeface="Avenir Next Medium"/>
              </a:rPr>
              <a:t>Ben Tofflemire</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University of Wisconsin – Madison</a:t>
            </a:r>
          </a:p>
          <a:p>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Ph.D</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August 2018</a:t>
            </a:r>
          </a:p>
          <a:p>
            <a:endParaRPr lang="en-US" sz="2000" dirty="0">
              <a:solidFill>
                <a:srgbClr val="FFFFFF"/>
              </a:solidFill>
              <a:effectLst>
                <a:outerShdw blurRad="50800" dist="63500" dir="2700000" algn="tl" rotWithShape="0">
                  <a:srgbClr val="000000">
                    <a:alpha val="46000"/>
                  </a:srgbClr>
                </a:outerShdw>
              </a:effectLst>
              <a:latin typeface="Avenir Next Medium"/>
              <a:cs typeface="Avenir Next Medium"/>
            </a:endParaRPr>
          </a:p>
          <a:p>
            <a:r>
              <a:rPr lang="en-US" sz="2000" u="sng" dirty="0">
                <a:solidFill>
                  <a:srgbClr val="FFFFFF"/>
                </a:solidFill>
                <a:effectLst>
                  <a:outerShdw blurRad="50800" dist="63500" dir="2700000" algn="tl" rotWithShape="0">
                    <a:srgbClr val="000000">
                      <a:alpha val="46000"/>
                    </a:srgbClr>
                  </a:outerShdw>
                </a:effectLst>
                <a:latin typeface="Avenir Next Medium"/>
                <a:cs typeface="Avenir Next Medium"/>
              </a:rPr>
              <a:t>Collaborators:</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David </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Ardila</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(IPAC) </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Rachel </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Akeson</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(IPAC)</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David R. Ciardi (IPAC)</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Greg </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Herczeg</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Kavli</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Institute)</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Christopher Johns-</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Krull</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(Rice Univ.)</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Alberto </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Quijano-Vodniza</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a:t>
            </a:r>
          </a:p>
          <a:p>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(University of </a:t>
            </a:r>
            <a:r>
              <a:rPr lang="en-US" sz="2000" dirty="0" err="1">
                <a:solidFill>
                  <a:srgbClr val="FFFFFF"/>
                </a:solidFill>
                <a:effectLst>
                  <a:outerShdw blurRad="50800" dist="63500" dir="2700000" algn="tl" rotWithShape="0">
                    <a:srgbClr val="000000">
                      <a:alpha val="46000"/>
                    </a:srgbClr>
                  </a:outerShdw>
                </a:effectLst>
                <a:latin typeface="Avenir Next Medium"/>
                <a:cs typeface="Avenir Next Medium"/>
              </a:rPr>
              <a:t>Nario</a:t>
            </a:r>
            <a:r>
              <a:rPr lang="en-US" sz="2000" dirty="0">
                <a:solidFill>
                  <a:srgbClr val="FFFFFF"/>
                </a:solidFill>
                <a:effectLst>
                  <a:outerShdw blurRad="50800" dist="63500" dir="2700000" algn="tl" rotWithShape="0">
                    <a:srgbClr val="000000">
                      <a:alpha val="46000"/>
                    </a:srgbClr>
                  </a:outerShdw>
                </a:effectLst>
                <a:latin typeface="Avenir Next Medium"/>
                <a:cs typeface="Avenir Next Medium"/>
              </a:rPr>
              <a:t>, Colombia)</a:t>
            </a:r>
          </a:p>
        </p:txBody>
      </p:sp>
      <p:sp>
        <p:nvSpPr>
          <p:cNvPr id="7" name="Title 1"/>
          <p:cNvSpPr txBox="1">
            <a:spLocks/>
          </p:cNvSpPr>
          <p:nvPr/>
        </p:nvSpPr>
        <p:spPr>
          <a:xfrm>
            <a:off x="212058" y="-73568"/>
            <a:ext cx="8576342" cy="2768667"/>
          </a:xfrm>
          <a:prstGeom prst="rect">
            <a:avLst/>
          </a:prstGeom>
        </p:spPr>
        <p:txBody>
          <a:bodyPr vert="horz" lIns="91440" tIns="45720" rIns="91440" bIns="45720" rtlCol="0" anchor="t">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ACCRETION DYNAMICS IN </a:t>
            </a:r>
          </a:p>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	PRE-MAIN SEQUENCE BINARIES: </a:t>
            </a:r>
          </a:p>
          <a:p>
            <a:pPr algn="l"/>
            <a:r>
              <a:rPr lang="en-US" sz="4800" dirty="0">
                <a:solidFill>
                  <a:srgbClr val="FFFFFF"/>
                </a:solidFill>
                <a:effectLst>
                  <a:outerShdw blurRad="50800" dist="63500" dir="2700000" algn="tl" rotWithShape="0">
                    <a:srgbClr val="000000">
                      <a:alpha val="46000"/>
                    </a:srgbClr>
                  </a:outerShdw>
                </a:effectLst>
                <a:latin typeface="DIN Condensed Bold"/>
                <a:cs typeface="DIN Condensed Bold"/>
              </a:rPr>
              <a:t>				</a:t>
            </a:r>
            <a:r>
              <a:rPr lang="en-US" sz="4000" dirty="0">
                <a:solidFill>
                  <a:srgbClr val="FFFFFF"/>
                </a:solidFill>
                <a:effectLst>
                  <a:outerShdw blurRad="50800" dist="63500" dir="2700000" algn="tl" rotWithShape="0">
                    <a:srgbClr val="000000">
                      <a:alpha val="46000"/>
                    </a:srgbClr>
                  </a:outerShdw>
                </a:effectLst>
                <a:latin typeface="DIN Condensed Bold"/>
                <a:cs typeface="DIN Condensed Bold"/>
              </a:rPr>
              <a:t>Robert Mathieu</a:t>
            </a:r>
          </a:p>
          <a:p>
            <a:r>
              <a:rPr lang="en-US" sz="4000" dirty="0">
                <a:solidFill>
                  <a:srgbClr val="FFFFFF"/>
                </a:solidFill>
                <a:effectLst>
                  <a:outerShdw blurRad="50800" dist="63500" dir="2700000" algn="tl" rotWithShape="0">
                    <a:srgbClr val="000000">
                      <a:alpha val="46000"/>
                    </a:srgbClr>
                  </a:outerShdw>
                </a:effectLst>
                <a:latin typeface="DIN Condensed Bold"/>
                <a:cs typeface="DIN Condensed Bold"/>
              </a:rPr>
              <a:t>  University of Wisconsin - Madison</a:t>
            </a:r>
          </a:p>
        </p:txBody>
      </p:sp>
    </p:spTree>
    <p:extLst>
      <p:ext uri="{BB962C8B-B14F-4D97-AF65-F5344CB8AC3E}">
        <p14:creationId xmlns:p14="http://schemas.microsoft.com/office/powerpoint/2010/main" val="2980360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5257"/>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The Binary-Disk Interaction</a:t>
            </a:r>
          </a:p>
        </p:txBody>
      </p:sp>
      <p:sp>
        <p:nvSpPr>
          <p:cNvPr id="13" name="TextBox 12"/>
          <p:cNvSpPr txBox="1"/>
          <p:nvPr/>
        </p:nvSpPr>
        <p:spPr>
          <a:xfrm>
            <a:off x="109476" y="1148257"/>
            <a:ext cx="8867573" cy="3354765"/>
          </a:xfrm>
          <a:prstGeom prst="rect">
            <a:avLst/>
          </a:prstGeom>
          <a:noFill/>
        </p:spPr>
        <p:txBody>
          <a:bodyPr wrap="square" rtlCol="0">
            <a:spAutoFit/>
          </a:bodyPr>
          <a:lstStyle/>
          <a:p>
            <a:r>
              <a:rPr lang="en-US" sz="2800" i="1" u="sng" dirty="0">
                <a:solidFill>
                  <a:srgbClr val="FFFFFF"/>
                </a:solidFill>
                <a:latin typeface="Avenir Next Medium"/>
                <a:cs typeface="Avenir Next Medium"/>
              </a:rPr>
              <a:t>Theoretical Predictions:</a:t>
            </a:r>
            <a:endParaRPr lang="en-US" sz="28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Orbital resonances clear a central gap</a:t>
            </a:r>
          </a:p>
          <a:p>
            <a:pPr marL="800100" lvl="1" indent="-342900">
              <a:buFont typeface="Arial"/>
              <a:buChar char="•"/>
            </a:pPr>
            <a:r>
              <a:rPr lang="en-US" sz="2400" dirty="0">
                <a:solidFill>
                  <a:srgbClr val="FFFFFF"/>
                </a:solidFill>
                <a:latin typeface="Avenir Next Medium"/>
                <a:cs typeface="Avenir Next Medium"/>
              </a:rPr>
              <a:t>Three disks: two circumstellar and a circumbinary</a:t>
            </a:r>
          </a:p>
          <a:p>
            <a:pPr lvl="1"/>
            <a:endParaRPr lang="en-US" sz="28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Periodic accretion streams from circumbinary disk</a:t>
            </a:r>
          </a:p>
          <a:p>
            <a:pPr marL="800100" lvl="1" indent="-342900">
              <a:buFont typeface="Arial"/>
              <a:buChar char="•"/>
            </a:pPr>
            <a:r>
              <a:rPr lang="en-US" sz="2400" dirty="0">
                <a:solidFill>
                  <a:srgbClr val="FFFFFF"/>
                </a:solidFill>
                <a:latin typeface="Avenir Next Medium"/>
                <a:cs typeface="Avenir Next Medium"/>
              </a:rPr>
              <a:t>Feed circumstellar disks or accrete directly onto stars?</a:t>
            </a:r>
          </a:p>
          <a:p>
            <a:pPr marL="800100" lvl="1" indent="-342900">
              <a:buFont typeface="Arial"/>
              <a:buChar char="•"/>
            </a:pPr>
            <a:endParaRPr lang="en-US" sz="24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Higher accretion rates on primary stars</a:t>
            </a:r>
          </a:p>
        </p:txBody>
      </p:sp>
      <p:pic>
        <p:nvPicPr>
          <p:cNvPr id="5" name="Picture 4">
            <a:extLst>
              <a:ext uri="{FF2B5EF4-FFF2-40B4-BE49-F238E27FC236}">
                <a16:creationId xmlns:a16="http://schemas.microsoft.com/office/drawing/2014/main" id="{E3699FC8-2195-2840-B80D-7FE2FBF58D32}"/>
              </a:ext>
            </a:extLst>
          </p:cNvPr>
          <p:cNvPicPr>
            <a:picLocks noChangeAspect="1"/>
          </p:cNvPicPr>
          <p:nvPr/>
        </p:nvPicPr>
        <p:blipFill>
          <a:blip r:embed="rId3"/>
          <a:stretch>
            <a:fillRect/>
          </a:stretch>
        </p:blipFill>
        <p:spPr>
          <a:xfrm>
            <a:off x="7069014" y="4185139"/>
            <a:ext cx="1828800" cy="2438400"/>
          </a:xfrm>
          <a:prstGeom prst="rect">
            <a:avLst/>
          </a:prstGeom>
        </p:spPr>
      </p:pic>
    </p:spTree>
    <p:extLst>
      <p:ext uri="{BB962C8B-B14F-4D97-AF65-F5344CB8AC3E}">
        <p14:creationId xmlns:p14="http://schemas.microsoft.com/office/powerpoint/2010/main" val="29609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ovie_e0.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8472" y="43357"/>
            <a:ext cx="6525528" cy="6525528"/>
          </a:xfrm>
          <a:prstGeom prst="rect">
            <a:avLst/>
          </a:prstGeom>
          <a:ln>
            <a:solidFill>
              <a:schemeClr val="tx1"/>
            </a:solidFill>
          </a:ln>
        </p:spPr>
      </p:pic>
      <p:sp>
        <p:nvSpPr>
          <p:cNvPr id="7" name="Title 1"/>
          <p:cNvSpPr txBox="1">
            <a:spLocks/>
          </p:cNvSpPr>
          <p:nvPr/>
        </p:nvSpPr>
        <p:spPr>
          <a:xfrm>
            <a:off x="88900" y="43357"/>
            <a:ext cx="8229600" cy="2204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Accretion</a:t>
            </a:r>
          </a:p>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Streams</a:t>
            </a:r>
          </a:p>
        </p:txBody>
      </p:sp>
      <p:sp>
        <p:nvSpPr>
          <p:cNvPr id="46" name="Rectangle 45"/>
          <p:cNvSpPr/>
          <p:nvPr/>
        </p:nvSpPr>
        <p:spPr>
          <a:xfrm>
            <a:off x="4941243" y="6230331"/>
            <a:ext cx="1888486" cy="338554"/>
          </a:xfrm>
          <a:prstGeom prst="rect">
            <a:avLst/>
          </a:prstGeom>
        </p:spPr>
        <p:txBody>
          <a:bodyPr wrap="none">
            <a:spAutoFit/>
          </a:bodyPr>
          <a:lstStyle/>
          <a:p>
            <a:r>
              <a:rPr lang="en-US" sz="1600" dirty="0">
                <a:latin typeface="Avenir Next Medium"/>
                <a:cs typeface="Avenir Next Medium"/>
              </a:rPr>
              <a:t>Muñoz &amp; Lai 2016</a:t>
            </a:r>
          </a:p>
        </p:txBody>
      </p:sp>
      <p:sp>
        <p:nvSpPr>
          <p:cNvPr id="2" name="TextBox 1"/>
          <p:cNvSpPr txBox="1"/>
          <p:nvPr/>
        </p:nvSpPr>
        <p:spPr>
          <a:xfrm>
            <a:off x="12700" y="2408523"/>
            <a:ext cx="2705100" cy="4524316"/>
          </a:xfrm>
          <a:prstGeom prst="rect">
            <a:avLst/>
          </a:prstGeom>
          <a:noFill/>
        </p:spPr>
        <p:txBody>
          <a:bodyPr wrap="square" rtlCol="0">
            <a:spAutoFit/>
          </a:bodyPr>
          <a:lstStyle/>
          <a:p>
            <a:r>
              <a:rPr lang="en-US" i="1" u="sng" dirty="0">
                <a:solidFill>
                  <a:srgbClr val="FFFFFF"/>
                </a:solidFill>
                <a:latin typeface="Avenir Next Medium"/>
                <a:cs typeface="Avenir Next Medium"/>
              </a:rPr>
              <a:t>Simulation:</a:t>
            </a:r>
          </a:p>
          <a:p>
            <a:pPr marL="285750" indent="-285750">
              <a:buFont typeface="Arial"/>
              <a:buChar char="•"/>
            </a:pPr>
            <a:r>
              <a:rPr lang="en-US" dirty="0">
                <a:solidFill>
                  <a:srgbClr val="FFFFFF"/>
                </a:solidFill>
                <a:latin typeface="Avenir Next Medium"/>
                <a:cs typeface="Avenir Next Medium"/>
              </a:rPr>
              <a:t>AREPO </a:t>
            </a:r>
            <a:br>
              <a:rPr lang="en-US" dirty="0">
                <a:solidFill>
                  <a:srgbClr val="FFFFFF"/>
                </a:solidFill>
                <a:latin typeface="Avenir Next Medium"/>
                <a:cs typeface="Avenir Next Medium"/>
              </a:rPr>
            </a:br>
            <a:r>
              <a:rPr lang="en-US" dirty="0">
                <a:solidFill>
                  <a:srgbClr val="FFFFFF"/>
                </a:solidFill>
                <a:latin typeface="Avenir Next Medium"/>
                <a:cs typeface="Avenir Next Medium"/>
              </a:rPr>
              <a:t>(</a:t>
            </a:r>
            <a:r>
              <a:rPr lang="en-US" dirty="0" err="1">
                <a:solidFill>
                  <a:srgbClr val="FFFFFF"/>
                </a:solidFill>
                <a:latin typeface="Avenir Next Medium"/>
                <a:cs typeface="Avenir Next Medium"/>
              </a:rPr>
              <a:t>Voronoi</a:t>
            </a:r>
            <a:r>
              <a:rPr lang="en-US" dirty="0">
                <a:solidFill>
                  <a:srgbClr val="FFFFFF"/>
                </a:solidFill>
                <a:latin typeface="Avenir Next Medium"/>
                <a:cs typeface="Avenir Next Medium"/>
              </a:rPr>
              <a:t> AMR)</a:t>
            </a:r>
          </a:p>
          <a:p>
            <a:pPr marL="285750" indent="-285750">
              <a:buFont typeface="Arial"/>
              <a:buChar char="•"/>
            </a:pPr>
            <a:r>
              <a:rPr lang="en-US" dirty="0">
                <a:solidFill>
                  <a:srgbClr val="FFFFFF"/>
                </a:solidFill>
                <a:latin typeface="Avenir Next Medium"/>
                <a:cs typeface="Avenir Next Medium"/>
              </a:rPr>
              <a:t>&gt;2000 orbital </a:t>
            </a:r>
            <a:br>
              <a:rPr lang="en-US" dirty="0">
                <a:solidFill>
                  <a:srgbClr val="FFFFFF"/>
                </a:solidFill>
                <a:latin typeface="Avenir Next Medium"/>
                <a:cs typeface="Avenir Next Medium"/>
              </a:rPr>
            </a:br>
            <a:r>
              <a:rPr lang="en-US" dirty="0">
                <a:solidFill>
                  <a:srgbClr val="FFFFFF"/>
                </a:solidFill>
                <a:latin typeface="Avenir Next Medium"/>
                <a:cs typeface="Avenir Next Medium"/>
              </a:rPr>
              <a:t>periods simulated </a:t>
            </a:r>
          </a:p>
          <a:p>
            <a:pPr marL="285750" indent="-285750">
              <a:buFont typeface="Arial"/>
              <a:buChar char="•"/>
            </a:pPr>
            <a:r>
              <a:rPr lang="en-US" dirty="0">
                <a:solidFill>
                  <a:srgbClr val="FFFFFF"/>
                </a:solidFill>
                <a:latin typeface="Avenir Next Medium"/>
                <a:cs typeface="Avenir Next Medium"/>
              </a:rPr>
              <a:t>Scale free</a:t>
            </a:r>
          </a:p>
          <a:p>
            <a:pPr marL="285750" indent="-285750">
              <a:buFont typeface="Arial"/>
              <a:buChar char="•"/>
            </a:pPr>
            <a:r>
              <a:rPr lang="en-US" dirty="0">
                <a:solidFill>
                  <a:srgbClr val="FFFFFF"/>
                </a:solidFill>
                <a:latin typeface="Avenir Next Medium"/>
                <a:cs typeface="Avenir Next Medium"/>
              </a:rPr>
              <a:t>e = 0.5; q=1.0</a:t>
            </a:r>
          </a:p>
          <a:p>
            <a:pPr marL="285750" indent="-285750">
              <a:buFont typeface="Arial"/>
              <a:buChar char="•"/>
            </a:pPr>
            <a:r>
              <a:rPr lang="en-US" dirty="0">
                <a:solidFill>
                  <a:srgbClr val="FFFFFF"/>
                </a:solidFill>
                <a:latin typeface="Avenir Next Medium"/>
                <a:cs typeface="Avenir Next Medium"/>
              </a:rPr>
              <a:t>Includes gravity and </a:t>
            </a:r>
            <a:br>
              <a:rPr lang="en-US" dirty="0">
                <a:solidFill>
                  <a:srgbClr val="FFFFFF"/>
                </a:solidFill>
                <a:latin typeface="Avenir Next Medium"/>
                <a:cs typeface="Avenir Next Medium"/>
              </a:rPr>
            </a:br>
            <a:r>
              <a:rPr lang="en-US" dirty="0">
                <a:solidFill>
                  <a:srgbClr val="FFFFFF"/>
                </a:solidFill>
                <a:latin typeface="Avenir Next Medium"/>
                <a:cs typeface="Avenir Next Medium"/>
              </a:rPr>
              <a:t>gas physics only</a:t>
            </a:r>
          </a:p>
          <a:p>
            <a:pPr marL="285750" indent="-285750">
              <a:buFont typeface="Arial"/>
              <a:buChar char="•"/>
            </a:pPr>
            <a:endParaRPr lang="en-US" dirty="0">
              <a:solidFill>
                <a:srgbClr val="FFFFFF"/>
              </a:solidFill>
              <a:latin typeface="Avenir Next Medium"/>
              <a:cs typeface="Avenir Next Medium"/>
            </a:endParaRPr>
          </a:p>
          <a:p>
            <a:r>
              <a:rPr lang="en-US" i="1" u="sng" dirty="0">
                <a:solidFill>
                  <a:srgbClr val="FFFFFF"/>
                </a:solidFill>
                <a:latin typeface="Avenir Next Medium"/>
                <a:cs typeface="Avenir Next Medium"/>
              </a:rPr>
              <a:t>Results:</a:t>
            </a:r>
          </a:p>
          <a:p>
            <a:pPr marL="285750" indent="-285750">
              <a:buFont typeface="Arial"/>
              <a:buChar char="•"/>
            </a:pPr>
            <a:r>
              <a:rPr lang="en-US" dirty="0">
                <a:solidFill>
                  <a:srgbClr val="FFFFFF"/>
                </a:solidFill>
                <a:latin typeface="Avenir Next Medium"/>
                <a:cs typeface="Avenir Next Medium"/>
              </a:rPr>
              <a:t>Accretion streams at every orbital period</a:t>
            </a:r>
          </a:p>
          <a:p>
            <a:pPr marL="285750" indent="-285750">
              <a:buFont typeface="Arial"/>
              <a:buChar char="•"/>
            </a:pPr>
            <a:r>
              <a:rPr lang="en-US" dirty="0">
                <a:solidFill>
                  <a:srgbClr val="FFFFFF"/>
                </a:solidFill>
                <a:latin typeface="Avenir Next Medium"/>
                <a:cs typeface="Avenir Next Medium"/>
              </a:rPr>
              <a:t>Periastron accretion </a:t>
            </a:r>
            <a:br>
              <a:rPr lang="en-US" dirty="0">
                <a:solidFill>
                  <a:srgbClr val="FFFFFF"/>
                </a:solidFill>
                <a:latin typeface="Avenir Next Medium"/>
                <a:cs typeface="Avenir Next Medium"/>
              </a:rPr>
            </a:br>
            <a:r>
              <a:rPr lang="en-US" dirty="0">
                <a:solidFill>
                  <a:srgbClr val="FFFFFF"/>
                </a:solidFill>
                <a:latin typeface="Avenir Next Medium"/>
                <a:cs typeface="Avenir Next Medium"/>
              </a:rPr>
              <a:t>bursts</a:t>
            </a:r>
          </a:p>
          <a:p>
            <a:pPr marL="285750" indent="-285750">
              <a:buFont typeface="Arial"/>
              <a:buChar char="•"/>
            </a:pPr>
            <a:endParaRPr lang="en-US" dirty="0">
              <a:solidFill>
                <a:srgbClr val="FFFFFF"/>
              </a:solidFill>
              <a:latin typeface="Helvetica"/>
              <a:cs typeface="Helvetica"/>
            </a:endParaRPr>
          </a:p>
        </p:txBody>
      </p:sp>
    </p:spTree>
    <p:extLst>
      <p:ext uri="{BB962C8B-B14F-4D97-AF65-F5344CB8AC3E}">
        <p14:creationId xmlns:p14="http://schemas.microsoft.com/office/powerpoint/2010/main" val="3696067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4941243" y="6230331"/>
            <a:ext cx="1888486" cy="338554"/>
          </a:xfrm>
          <a:prstGeom prst="rect">
            <a:avLst/>
          </a:prstGeom>
        </p:spPr>
        <p:txBody>
          <a:bodyPr wrap="none">
            <a:spAutoFit/>
          </a:bodyPr>
          <a:lstStyle/>
          <a:p>
            <a:r>
              <a:rPr lang="en-US" sz="1600" dirty="0">
                <a:latin typeface="Avenir Next Medium"/>
                <a:cs typeface="Avenir Next Medium"/>
              </a:rPr>
              <a:t>Muñoz &amp; Lai 2016</a:t>
            </a:r>
          </a:p>
        </p:txBody>
      </p:sp>
      <p:pic>
        <p:nvPicPr>
          <p:cNvPr id="4" name="Picture 3">
            <a:extLst>
              <a:ext uri="{FF2B5EF4-FFF2-40B4-BE49-F238E27FC236}">
                <a16:creationId xmlns:a16="http://schemas.microsoft.com/office/drawing/2014/main" id="{27076F2A-68EF-8140-8CD4-8B05E661E6B4}"/>
              </a:ext>
            </a:extLst>
          </p:cNvPr>
          <p:cNvPicPr>
            <a:picLocks noChangeAspect="1"/>
          </p:cNvPicPr>
          <p:nvPr/>
        </p:nvPicPr>
        <p:blipFill>
          <a:blip r:embed="rId3"/>
          <a:stretch>
            <a:fillRect/>
          </a:stretch>
        </p:blipFill>
        <p:spPr>
          <a:xfrm>
            <a:off x="3120170" y="246184"/>
            <a:ext cx="5530632" cy="6482862"/>
          </a:xfrm>
          <a:prstGeom prst="rect">
            <a:avLst/>
          </a:prstGeom>
        </p:spPr>
      </p:pic>
      <p:sp>
        <p:nvSpPr>
          <p:cNvPr id="8" name="TextBox 7">
            <a:extLst>
              <a:ext uri="{FF2B5EF4-FFF2-40B4-BE49-F238E27FC236}">
                <a16:creationId xmlns:a16="http://schemas.microsoft.com/office/drawing/2014/main" id="{3709745E-59D4-1B43-BB62-3DF7AEF29D11}"/>
              </a:ext>
            </a:extLst>
          </p:cNvPr>
          <p:cNvSpPr txBox="1"/>
          <p:nvPr/>
        </p:nvSpPr>
        <p:spPr>
          <a:xfrm>
            <a:off x="143671" y="5224529"/>
            <a:ext cx="3220852" cy="1692771"/>
          </a:xfrm>
          <a:prstGeom prst="rect">
            <a:avLst/>
          </a:prstGeom>
          <a:noFill/>
          <a:ln>
            <a:noFill/>
          </a:ln>
        </p:spPr>
        <p:txBody>
          <a:bodyPr wrap="square" rtlCol="0">
            <a:spAutoFit/>
          </a:bodyPr>
          <a:lstStyle/>
          <a:p>
            <a:r>
              <a:rPr lang="en-US" sz="2800" dirty="0">
                <a:solidFill>
                  <a:srgbClr val="FFFFFF"/>
                </a:solidFill>
                <a:latin typeface="Avenir Next Medium"/>
                <a:cs typeface="Avenir Next Medium"/>
              </a:rPr>
              <a:t>GG Tau</a:t>
            </a:r>
          </a:p>
          <a:p>
            <a:endParaRPr lang="en-US" sz="2800" dirty="0">
              <a:solidFill>
                <a:srgbClr val="FFFFFF"/>
              </a:solidFill>
              <a:latin typeface="Avenir Next Medium"/>
              <a:cs typeface="Avenir Next Medium"/>
            </a:endParaRPr>
          </a:p>
          <a:p>
            <a:r>
              <a:rPr lang="en-US" sz="2400" dirty="0">
                <a:solidFill>
                  <a:srgbClr val="FFFFFF"/>
                </a:solidFill>
                <a:latin typeface="Avenir Next Medium"/>
                <a:cs typeface="Avenir Next Medium"/>
              </a:rPr>
              <a:t>(see poster by </a:t>
            </a:r>
          </a:p>
          <a:p>
            <a:r>
              <a:rPr lang="en-US" sz="2400" dirty="0">
                <a:solidFill>
                  <a:srgbClr val="FFFFFF"/>
                </a:solidFill>
                <a:latin typeface="Avenir Next Medium"/>
                <a:cs typeface="Avenir Next Medium"/>
              </a:rPr>
              <a:t>Nelson &amp; </a:t>
            </a:r>
            <a:r>
              <a:rPr lang="en-US" sz="2400" dirty="0" err="1">
                <a:solidFill>
                  <a:srgbClr val="FFFFFF"/>
                </a:solidFill>
                <a:latin typeface="Avenir Next Medium"/>
                <a:cs typeface="Avenir Next Medium"/>
              </a:rPr>
              <a:t>Mazari</a:t>
            </a:r>
            <a:r>
              <a:rPr lang="en-US" sz="2400" dirty="0">
                <a:solidFill>
                  <a:srgbClr val="FFFFFF"/>
                </a:solidFill>
                <a:latin typeface="Avenir Next Medium"/>
                <a:cs typeface="Avenir Next Medium"/>
              </a:rPr>
              <a:t>)</a:t>
            </a:r>
          </a:p>
        </p:txBody>
      </p:sp>
      <p:sp>
        <p:nvSpPr>
          <p:cNvPr id="9" name="Title 1">
            <a:extLst>
              <a:ext uri="{FF2B5EF4-FFF2-40B4-BE49-F238E27FC236}">
                <a16:creationId xmlns:a16="http://schemas.microsoft.com/office/drawing/2014/main" id="{24AD33BD-A40D-3947-A4CE-9C148807DE6C}"/>
              </a:ext>
            </a:extLst>
          </p:cNvPr>
          <p:cNvSpPr txBox="1">
            <a:spLocks/>
          </p:cNvSpPr>
          <p:nvPr/>
        </p:nvSpPr>
        <p:spPr>
          <a:xfrm>
            <a:off x="88900" y="43357"/>
            <a:ext cx="8229600" cy="22045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Accretion</a:t>
            </a:r>
          </a:p>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Streams</a:t>
            </a:r>
          </a:p>
        </p:txBody>
      </p:sp>
    </p:spTree>
    <p:extLst>
      <p:ext uri="{BB962C8B-B14F-4D97-AF65-F5344CB8AC3E}">
        <p14:creationId xmlns:p14="http://schemas.microsoft.com/office/powerpoint/2010/main" val="3731181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525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Pulsed Binary Accretion</a:t>
            </a:r>
          </a:p>
        </p:txBody>
      </p:sp>
      <p:pic>
        <p:nvPicPr>
          <p:cNvPr id="42" name="Picture 41" descr="M&amp;L_m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574"/>
            <a:ext cx="9144000" cy="2883878"/>
          </a:xfrm>
          <a:prstGeom prst="rect">
            <a:avLst/>
          </a:prstGeom>
        </p:spPr>
      </p:pic>
      <p:sp>
        <p:nvSpPr>
          <p:cNvPr id="46" name="Rectangle 45"/>
          <p:cNvSpPr/>
          <p:nvPr/>
        </p:nvSpPr>
        <p:spPr>
          <a:xfrm>
            <a:off x="0" y="1899626"/>
            <a:ext cx="9144000" cy="338554"/>
          </a:xfrm>
          <a:prstGeom prst="rect">
            <a:avLst/>
          </a:prstGeom>
          <a:solidFill>
            <a:srgbClr val="FFFFFF"/>
          </a:solidFill>
        </p:spPr>
        <p:txBody>
          <a:bodyPr wrap="square">
            <a:spAutoFit/>
          </a:bodyPr>
          <a:lstStyle/>
          <a:p>
            <a:pPr algn="ctr"/>
            <a:r>
              <a:rPr lang="en-US" sz="1600" dirty="0">
                <a:solidFill>
                  <a:srgbClr val="000000"/>
                </a:solidFill>
                <a:latin typeface="Avenir Next Medium"/>
                <a:cs typeface="Avenir Next Medium"/>
              </a:rPr>
              <a:t>Muñoz &amp; Lai 2016</a:t>
            </a:r>
          </a:p>
        </p:txBody>
      </p:sp>
      <p:sp>
        <p:nvSpPr>
          <p:cNvPr id="50" name="TextBox 49"/>
          <p:cNvSpPr txBox="1"/>
          <p:nvPr/>
        </p:nvSpPr>
        <p:spPr>
          <a:xfrm>
            <a:off x="200571" y="1221508"/>
            <a:ext cx="8742859" cy="523220"/>
          </a:xfrm>
          <a:prstGeom prst="rect">
            <a:avLst/>
          </a:prstGeom>
          <a:noFill/>
        </p:spPr>
        <p:txBody>
          <a:bodyPr wrap="square" rtlCol="0">
            <a:spAutoFit/>
          </a:bodyPr>
          <a:lstStyle/>
          <a:p>
            <a:r>
              <a:rPr lang="en-US" sz="2800" i="1" u="sng" dirty="0">
                <a:solidFill>
                  <a:schemeClr val="bg1"/>
                </a:solidFill>
                <a:latin typeface="Avenir Next Medium"/>
                <a:cs typeface="Avenir Next Medium"/>
              </a:rPr>
              <a:t>Theory</a:t>
            </a:r>
          </a:p>
        </p:txBody>
      </p:sp>
    </p:spTree>
    <p:extLst>
      <p:ext uri="{BB962C8B-B14F-4D97-AF65-F5344CB8AC3E}">
        <p14:creationId xmlns:p14="http://schemas.microsoft.com/office/powerpoint/2010/main" val="55954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G&amp;K_m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581" y="1916892"/>
            <a:ext cx="4028724" cy="3008349"/>
          </a:xfrm>
          <a:prstGeom prst="rect">
            <a:avLst/>
          </a:prstGeom>
        </p:spPr>
      </p:pic>
      <p:sp>
        <p:nvSpPr>
          <p:cNvPr id="45" name="Rectangle 44"/>
          <p:cNvSpPr/>
          <p:nvPr/>
        </p:nvSpPr>
        <p:spPr>
          <a:xfrm>
            <a:off x="3820437" y="2235314"/>
            <a:ext cx="2162415" cy="338554"/>
          </a:xfrm>
          <a:prstGeom prst="rect">
            <a:avLst/>
          </a:prstGeom>
          <a:solidFill>
            <a:srgbClr val="FFFFFF">
              <a:alpha val="36000"/>
            </a:srgbClr>
          </a:solidFill>
        </p:spPr>
        <p:txBody>
          <a:bodyPr wrap="none">
            <a:spAutoFit/>
          </a:bodyPr>
          <a:lstStyle/>
          <a:p>
            <a:r>
              <a:rPr lang="en-US" sz="1600" dirty="0" err="1">
                <a:solidFill>
                  <a:srgbClr val="000000"/>
                </a:solidFill>
                <a:latin typeface="Avenir Next Medium"/>
                <a:cs typeface="Avenir Next Medium"/>
              </a:rPr>
              <a:t>Günther</a:t>
            </a:r>
            <a:r>
              <a:rPr lang="en-US" sz="1600" dirty="0">
                <a:solidFill>
                  <a:srgbClr val="000000"/>
                </a:solidFill>
                <a:latin typeface="Avenir Next Medium"/>
                <a:cs typeface="Avenir Next Medium"/>
              </a:rPr>
              <a:t> &amp; </a:t>
            </a:r>
            <a:r>
              <a:rPr lang="en-US" sz="1600" dirty="0" err="1">
                <a:solidFill>
                  <a:srgbClr val="000000"/>
                </a:solidFill>
                <a:latin typeface="Avenir Next Medium"/>
                <a:cs typeface="Avenir Next Medium"/>
              </a:rPr>
              <a:t>Kley</a:t>
            </a:r>
            <a:r>
              <a:rPr lang="en-US" sz="1600" dirty="0">
                <a:solidFill>
                  <a:srgbClr val="000000"/>
                </a:solidFill>
                <a:latin typeface="Avenir Next Medium"/>
                <a:cs typeface="Avenir Next Medium"/>
              </a:rPr>
              <a:t> 2002</a:t>
            </a:r>
          </a:p>
        </p:txBody>
      </p:sp>
      <p:sp>
        <p:nvSpPr>
          <p:cNvPr id="7" name="Title 1"/>
          <p:cNvSpPr txBox="1">
            <a:spLocks/>
          </p:cNvSpPr>
          <p:nvPr/>
        </p:nvSpPr>
        <p:spPr>
          <a:xfrm>
            <a:off x="457200" y="525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Eccentric Binary Accretion</a:t>
            </a:r>
          </a:p>
        </p:txBody>
      </p:sp>
      <p:pic>
        <p:nvPicPr>
          <p:cNvPr id="42" name="Picture 41" descr="M&amp;L_m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64120"/>
            <a:ext cx="6639126" cy="2093879"/>
          </a:xfrm>
          <a:prstGeom prst="rect">
            <a:avLst/>
          </a:prstGeom>
        </p:spPr>
      </p:pic>
      <p:sp>
        <p:nvSpPr>
          <p:cNvPr id="46" name="Rectangle 45"/>
          <p:cNvSpPr/>
          <p:nvPr/>
        </p:nvSpPr>
        <p:spPr>
          <a:xfrm>
            <a:off x="4846824" y="6524407"/>
            <a:ext cx="1888486" cy="338554"/>
          </a:xfrm>
          <a:prstGeom prst="rect">
            <a:avLst/>
          </a:prstGeom>
        </p:spPr>
        <p:txBody>
          <a:bodyPr wrap="none">
            <a:spAutoFit/>
          </a:bodyPr>
          <a:lstStyle/>
          <a:p>
            <a:r>
              <a:rPr lang="en-US" sz="1600" dirty="0">
                <a:solidFill>
                  <a:srgbClr val="000000"/>
                </a:solidFill>
                <a:latin typeface="Avenir Next Medium"/>
                <a:cs typeface="Avenir Next Medium"/>
              </a:rPr>
              <a:t>Muñoz &amp; Lai 2016</a:t>
            </a:r>
          </a:p>
        </p:txBody>
      </p:sp>
      <p:sp>
        <p:nvSpPr>
          <p:cNvPr id="50" name="TextBox 49"/>
          <p:cNvSpPr txBox="1"/>
          <p:nvPr/>
        </p:nvSpPr>
        <p:spPr>
          <a:xfrm>
            <a:off x="200571" y="921631"/>
            <a:ext cx="8742859" cy="523220"/>
          </a:xfrm>
          <a:prstGeom prst="rect">
            <a:avLst/>
          </a:prstGeom>
          <a:noFill/>
        </p:spPr>
        <p:txBody>
          <a:bodyPr wrap="square" rtlCol="0">
            <a:spAutoFit/>
          </a:bodyPr>
          <a:lstStyle/>
          <a:p>
            <a:pPr algn="ctr"/>
            <a:r>
              <a:rPr lang="en-US" sz="2800" i="1" u="sng" dirty="0">
                <a:solidFill>
                  <a:schemeClr val="bg1"/>
                </a:solidFill>
                <a:latin typeface="Avenir Next Medium"/>
                <a:cs typeface="Avenir Next Medium"/>
              </a:rPr>
              <a:t>Theory</a:t>
            </a:r>
          </a:p>
        </p:txBody>
      </p:sp>
      <p:pic>
        <p:nvPicPr>
          <p:cNvPr id="43" name="Picture 42" descr="GdC_m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917" y="3970254"/>
            <a:ext cx="3322513" cy="2382515"/>
          </a:xfrm>
          <a:prstGeom prst="rect">
            <a:avLst/>
          </a:prstGeom>
          <a:ln>
            <a:solidFill>
              <a:schemeClr val="tx1"/>
            </a:solidFill>
          </a:ln>
        </p:spPr>
      </p:pic>
      <p:sp>
        <p:nvSpPr>
          <p:cNvPr id="44" name="Rectangle 43"/>
          <p:cNvSpPr/>
          <p:nvPr/>
        </p:nvSpPr>
        <p:spPr>
          <a:xfrm>
            <a:off x="6172281" y="3967547"/>
            <a:ext cx="2497676" cy="338554"/>
          </a:xfrm>
          <a:prstGeom prst="rect">
            <a:avLst/>
          </a:prstGeom>
          <a:solidFill>
            <a:srgbClr val="FFFFFF">
              <a:alpha val="46000"/>
            </a:srgbClr>
          </a:solidFill>
        </p:spPr>
        <p:txBody>
          <a:bodyPr wrap="none">
            <a:spAutoFit/>
          </a:bodyPr>
          <a:lstStyle/>
          <a:p>
            <a:r>
              <a:rPr lang="en-US" sz="1600" dirty="0">
                <a:latin typeface="Avenir Next Medium"/>
                <a:cs typeface="Avenir Next Medium"/>
              </a:rPr>
              <a:t>Gomez de Castro+ 2013</a:t>
            </a:r>
          </a:p>
        </p:txBody>
      </p:sp>
      <p:pic>
        <p:nvPicPr>
          <p:cNvPr id="3" name="Picture 2">
            <a:extLst>
              <a:ext uri="{FF2B5EF4-FFF2-40B4-BE49-F238E27FC236}">
                <a16:creationId xmlns:a16="http://schemas.microsoft.com/office/drawing/2014/main" id="{67FD298B-7CC1-0848-8D3D-E2446DB90008}"/>
              </a:ext>
            </a:extLst>
          </p:cNvPr>
          <p:cNvPicPr>
            <a:picLocks noChangeAspect="1"/>
          </p:cNvPicPr>
          <p:nvPr/>
        </p:nvPicPr>
        <p:blipFill>
          <a:blip r:embed="rId5"/>
          <a:stretch>
            <a:fillRect/>
          </a:stretch>
        </p:blipFill>
        <p:spPr>
          <a:xfrm>
            <a:off x="108927" y="1322098"/>
            <a:ext cx="3522081" cy="3312529"/>
          </a:xfrm>
          <a:prstGeom prst="rect">
            <a:avLst/>
          </a:prstGeom>
          <a:ln>
            <a:solidFill>
              <a:schemeClr val="tx1"/>
            </a:solidFill>
          </a:ln>
        </p:spPr>
      </p:pic>
      <p:sp>
        <p:nvSpPr>
          <p:cNvPr id="29" name="Rectangle 28">
            <a:extLst>
              <a:ext uri="{FF2B5EF4-FFF2-40B4-BE49-F238E27FC236}">
                <a16:creationId xmlns:a16="http://schemas.microsoft.com/office/drawing/2014/main" id="{2750D0BE-7339-4A47-BD27-8F5A9E0BFE11}"/>
              </a:ext>
            </a:extLst>
          </p:cNvPr>
          <p:cNvSpPr/>
          <p:nvPr/>
        </p:nvSpPr>
        <p:spPr>
          <a:xfrm>
            <a:off x="557580" y="1341754"/>
            <a:ext cx="2712602" cy="338554"/>
          </a:xfrm>
          <a:prstGeom prst="rect">
            <a:avLst/>
          </a:prstGeom>
          <a:solidFill>
            <a:schemeClr val="bg1">
              <a:alpha val="46000"/>
            </a:schemeClr>
          </a:solidFill>
        </p:spPr>
        <p:txBody>
          <a:bodyPr wrap="none">
            <a:spAutoFit/>
          </a:bodyPr>
          <a:lstStyle/>
          <a:p>
            <a:r>
              <a:rPr lang="en-US" sz="1600" dirty="0" err="1">
                <a:latin typeface="Avenir Next Medium"/>
                <a:cs typeface="Avenir Next Medium"/>
              </a:rPr>
              <a:t>Artymowicz</a:t>
            </a:r>
            <a:r>
              <a:rPr lang="en-US" sz="1600" dirty="0">
                <a:latin typeface="Avenir Next Medium"/>
                <a:cs typeface="Avenir Next Medium"/>
              </a:rPr>
              <a:t> &amp; </a:t>
            </a:r>
            <a:r>
              <a:rPr lang="en-US" sz="1600" dirty="0" err="1">
                <a:latin typeface="Avenir Next Medium"/>
                <a:cs typeface="Avenir Next Medium"/>
              </a:rPr>
              <a:t>Lubow</a:t>
            </a:r>
            <a:r>
              <a:rPr lang="en-US" sz="1600" dirty="0">
                <a:latin typeface="Avenir Next Medium"/>
                <a:cs typeface="Avenir Next Medium"/>
              </a:rPr>
              <a:t> 1996</a:t>
            </a:r>
          </a:p>
        </p:txBody>
      </p:sp>
    </p:spTree>
    <p:extLst>
      <p:ext uri="{BB962C8B-B14F-4D97-AF65-F5344CB8AC3E}">
        <p14:creationId xmlns:p14="http://schemas.microsoft.com/office/powerpoint/2010/main" val="9714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5257"/>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The Binary-Disk Interaction</a:t>
            </a:r>
          </a:p>
        </p:txBody>
      </p:sp>
      <p:sp>
        <p:nvSpPr>
          <p:cNvPr id="13" name="TextBox 12"/>
          <p:cNvSpPr txBox="1"/>
          <p:nvPr/>
        </p:nvSpPr>
        <p:spPr>
          <a:xfrm>
            <a:off x="109476" y="1148257"/>
            <a:ext cx="8867573" cy="4031873"/>
          </a:xfrm>
          <a:prstGeom prst="rect">
            <a:avLst/>
          </a:prstGeom>
          <a:noFill/>
        </p:spPr>
        <p:txBody>
          <a:bodyPr wrap="square" rtlCol="0">
            <a:spAutoFit/>
          </a:bodyPr>
          <a:lstStyle/>
          <a:p>
            <a:r>
              <a:rPr lang="en-US" sz="2800" i="1" u="sng" dirty="0">
                <a:solidFill>
                  <a:srgbClr val="FFFFFF"/>
                </a:solidFill>
                <a:latin typeface="Avenir Next Medium"/>
                <a:cs typeface="Avenir Next Medium"/>
              </a:rPr>
              <a:t>Theoretical Predictions:</a:t>
            </a:r>
            <a:endParaRPr lang="en-US" sz="28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Orbital resonances clear a central gap</a:t>
            </a:r>
          </a:p>
          <a:p>
            <a:pPr marL="800100" lvl="1" indent="-342900">
              <a:buFont typeface="Arial"/>
              <a:buChar char="•"/>
            </a:pPr>
            <a:r>
              <a:rPr lang="en-US" sz="2400" dirty="0">
                <a:solidFill>
                  <a:srgbClr val="FFFFFF"/>
                </a:solidFill>
                <a:latin typeface="Avenir Next Medium"/>
                <a:cs typeface="Avenir Next Medium"/>
              </a:rPr>
              <a:t>Three disks: two circumstellar and a circumbinary</a:t>
            </a:r>
          </a:p>
          <a:p>
            <a:pPr lvl="1"/>
            <a:endParaRPr lang="en-US" sz="2800" dirty="0">
              <a:solidFill>
                <a:srgbClr val="FFFFFF"/>
              </a:solidFill>
              <a:latin typeface="Avenir Next Medium"/>
              <a:cs typeface="Avenir Next Medium"/>
            </a:endParaRPr>
          </a:p>
          <a:p>
            <a:pPr marL="342900" indent="-342900">
              <a:buFont typeface="Arial"/>
              <a:buChar char="•"/>
            </a:pPr>
            <a:r>
              <a:rPr lang="en-US" sz="2800" b="1" dirty="0">
                <a:solidFill>
                  <a:srgbClr val="FFFFFF"/>
                </a:solidFill>
                <a:latin typeface="Avenir Next Medium"/>
                <a:cs typeface="Avenir Next Medium"/>
              </a:rPr>
              <a:t>Periodic accretion streams from circumbinary disk</a:t>
            </a:r>
          </a:p>
          <a:p>
            <a:pPr marL="800100" lvl="1" indent="-342900">
              <a:buFont typeface="Arial"/>
              <a:buChar char="•"/>
            </a:pPr>
            <a:r>
              <a:rPr lang="en-US" sz="2400" dirty="0">
                <a:solidFill>
                  <a:srgbClr val="FFFFFF"/>
                </a:solidFill>
                <a:latin typeface="Avenir Next Medium"/>
                <a:cs typeface="Avenir Next Medium"/>
              </a:rPr>
              <a:t>Feed circumstellar disks or accrete directly onto stars</a:t>
            </a:r>
          </a:p>
          <a:p>
            <a:pPr marL="800100" lvl="1" indent="-342900">
              <a:buFont typeface="Arial"/>
              <a:buChar char="•"/>
            </a:pPr>
            <a:r>
              <a:rPr lang="en-US" sz="2400" dirty="0">
                <a:solidFill>
                  <a:srgbClr val="FFFFFF"/>
                </a:solidFill>
                <a:latin typeface="Avenir Next Medium"/>
                <a:cs typeface="Avenir Next Medium"/>
              </a:rPr>
              <a:t>Highly dependent on orbital parameters and viscosity</a:t>
            </a:r>
          </a:p>
          <a:p>
            <a:pPr marL="800100" lvl="1" indent="-342900">
              <a:buFont typeface="Arial"/>
              <a:buChar char="•"/>
            </a:pPr>
            <a:endParaRPr lang="en-US" sz="2400" dirty="0">
              <a:solidFill>
                <a:srgbClr val="FFFFFF"/>
              </a:solidFill>
              <a:latin typeface="Avenir Next Medium"/>
              <a:cs typeface="Avenir Next Medium"/>
            </a:endParaRPr>
          </a:p>
          <a:p>
            <a:pPr marL="342900" indent="-342900">
              <a:buFont typeface="Arial"/>
              <a:buChar char="•"/>
            </a:pPr>
            <a:r>
              <a:rPr lang="en-US" sz="2400" dirty="0">
                <a:solidFill>
                  <a:srgbClr val="FFFFFF"/>
                </a:solidFill>
                <a:latin typeface="Avenir Next Medium"/>
                <a:cs typeface="Avenir Next Medium"/>
              </a:rPr>
              <a:t>Higher accretion rates on secondary stars</a:t>
            </a:r>
          </a:p>
          <a:p>
            <a:pPr marL="800100" lvl="1" indent="-342900">
              <a:buFont typeface="Arial"/>
              <a:buChar char="•"/>
            </a:pPr>
            <a:endParaRPr lang="en-US" sz="2400" dirty="0">
              <a:solidFill>
                <a:srgbClr val="FFFFFF"/>
              </a:solidFill>
              <a:latin typeface="Avenir Next Medium"/>
              <a:cs typeface="Avenir Next Medium"/>
            </a:endParaRPr>
          </a:p>
        </p:txBody>
      </p:sp>
      <p:sp>
        <p:nvSpPr>
          <p:cNvPr id="6" name="TextBox 5">
            <a:extLst>
              <a:ext uri="{FF2B5EF4-FFF2-40B4-BE49-F238E27FC236}">
                <a16:creationId xmlns:a16="http://schemas.microsoft.com/office/drawing/2014/main" id="{4EFD503C-0EAC-E648-80F9-86A81B5C0B02}"/>
              </a:ext>
            </a:extLst>
          </p:cNvPr>
          <p:cNvSpPr txBox="1"/>
          <p:nvPr/>
        </p:nvSpPr>
        <p:spPr>
          <a:xfrm>
            <a:off x="109475" y="5134101"/>
            <a:ext cx="8867573" cy="1815882"/>
          </a:xfrm>
          <a:prstGeom prst="rect">
            <a:avLst/>
          </a:prstGeom>
          <a:noFill/>
        </p:spPr>
        <p:txBody>
          <a:bodyPr wrap="square" rtlCol="0">
            <a:spAutoFit/>
          </a:bodyPr>
          <a:lstStyle/>
          <a:p>
            <a:r>
              <a:rPr lang="en-US" sz="2800" i="1" u="sng" dirty="0">
                <a:solidFill>
                  <a:srgbClr val="FFFFFF"/>
                </a:solidFill>
                <a:latin typeface="Avenir Next Medium"/>
                <a:cs typeface="Avenir Next Medium"/>
              </a:rPr>
              <a:t>Empirical Testbed:</a:t>
            </a:r>
            <a:endParaRPr lang="en-US" sz="28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Short-period (P &lt; 100</a:t>
            </a:r>
            <a:r>
              <a:rPr lang="en-US" sz="2800" baseline="30000" dirty="0">
                <a:solidFill>
                  <a:srgbClr val="FFFFFF"/>
                </a:solidFill>
                <a:latin typeface="Avenir Next Medium"/>
                <a:cs typeface="Avenir Next Medium"/>
              </a:rPr>
              <a:t>d</a:t>
            </a:r>
            <a:r>
              <a:rPr lang="en-US" sz="2800" dirty="0">
                <a:solidFill>
                  <a:srgbClr val="FFFFFF"/>
                </a:solidFill>
                <a:latin typeface="Avenir Next Medium"/>
                <a:cs typeface="Avenir Next Medium"/>
              </a:rPr>
              <a:t>) binaries</a:t>
            </a:r>
          </a:p>
          <a:p>
            <a:pPr marL="342900" indent="-342900">
              <a:buFont typeface="Arial"/>
              <a:buChar char="•"/>
            </a:pPr>
            <a:r>
              <a:rPr lang="en-US" sz="2800" dirty="0">
                <a:solidFill>
                  <a:srgbClr val="FFFFFF"/>
                </a:solidFill>
                <a:latin typeface="Avenir Next Medium"/>
                <a:cs typeface="Avenir Next Medium"/>
              </a:rPr>
              <a:t>Eccentric orbits</a:t>
            </a:r>
            <a:endParaRPr lang="en-US" sz="2400" dirty="0">
              <a:solidFill>
                <a:srgbClr val="FFFFFF"/>
              </a:solidFill>
              <a:latin typeface="Avenir Next Medium"/>
              <a:cs typeface="Avenir Next Medium"/>
            </a:endParaRPr>
          </a:p>
          <a:p>
            <a:pPr lvl="1"/>
            <a:endParaRPr lang="en-US" sz="2800" dirty="0">
              <a:solidFill>
                <a:srgbClr val="FFFFFF"/>
              </a:solidFill>
              <a:latin typeface="Avenir Next Medium"/>
              <a:cs typeface="Avenir Next Medium"/>
            </a:endParaRPr>
          </a:p>
        </p:txBody>
      </p:sp>
    </p:spTree>
    <p:extLst>
      <p:ext uri="{BB962C8B-B14F-4D97-AF65-F5344CB8AC3E}">
        <p14:creationId xmlns:p14="http://schemas.microsoft.com/office/powerpoint/2010/main" val="488267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199" y="2539122"/>
            <a:ext cx="8229600" cy="1143000"/>
          </a:xfrm>
        </p:spPr>
        <p:txBody>
          <a:bodyPr>
            <a:noAutofit/>
          </a:bodyPr>
          <a:lstStyle/>
          <a:p>
            <a:r>
              <a:rPr lang="en-US" sz="7200" dirty="0">
                <a:solidFill>
                  <a:srgbClr val="FFFFFF"/>
                </a:solidFill>
                <a:effectLst>
                  <a:outerShdw blurRad="50800" dist="63500" dir="2700000" algn="tl" rotWithShape="0">
                    <a:srgbClr val="000000">
                      <a:alpha val="46000"/>
                    </a:srgbClr>
                  </a:outerShdw>
                </a:effectLst>
                <a:latin typeface="DIN Condensed Bold"/>
                <a:cs typeface="DIN Condensed Bold"/>
              </a:rPr>
              <a:t>DQ Tau</a:t>
            </a:r>
          </a:p>
        </p:txBody>
      </p:sp>
      <p:sp>
        <p:nvSpPr>
          <p:cNvPr id="4" name="TextBox 3">
            <a:extLst>
              <a:ext uri="{FF2B5EF4-FFF2-40B4-BE49-F238E27FC236}">
                <a16:creationId xmlns:a16="http://schemas.microsoft.com/office/drawing/2014/main" id="{55CA3F28-81B1-E747-B374-1A73D3FD3294}"/>
              </a:ext>
            </a:extLst>
          </p:cNvPr>
          <p:cNvSpPr txBox="1"/>
          <p:nvPr/>
        </p:nvSpPr>
        <p:spPr>
          <a:xfrm>
            <a:off x="372674" y="3985243"/>
            <a:ext cx="8513418" cy="3416320"/>
          </a:xfrm>
          <a:prstGeom prst="rect">
            <a:avLst/>
          </a:prstGeom>
          <a:noFill/>
        </p:spPr>
        <p:txBody>
          <a:bodyPr wrap="square" rtlCol="0">
            <a:spAutoFit/>
          </a:bodyPr>
          <a:lstStyle/>
          <a:p>
            <a:pPr marL="57150" algn="ctr"/>
            <a:r>
              <a:rPr lang="en-US" sz="2800" i="1" dirty="0">
                <a:solidFill>
                  <a:schemeClr val="bg1"/>
                </a:solidFill>
                <a:latin typeface="Avenir Next Medium"/>
                <a:cs typeface="Avenir Next Medium"/>
              </a:rPr>
              <a:t>P = 15.8 days</a:t>
            </a:r>
          </a:p>
          <a:p>
            <a:pPr marL="57150" algn="ctr"/>
            <a:r>
              <a:rPr lang="en-US" sz="2800" i="1" dirty="0">
                <a:solidFill>
                  <a:schemeClr val="bg1"/>
                </a:solidFill>
                <a:latin typeface="Avenir Next Medium"/>
                <a:cs typeface="Avenir Next Medium"/>
              </a:rPr>
              <a:t>e = 0.57</a:t>
            </a:r>
          </a:p>
          <a:p>
            <a:pPr marL="57150" algn="ctr"/>
            <a:r>
              <a:rPr lang="en-US" sz="2800" i="1" dirty="0">
                <a:solidFill>
                  <a:schemeClr val="bg1"/>
                </a:solidFill>
                <a:latin typeface="Avenir Next Medium"/>
                <a:cs typeface="Avenir Next Medium"/>
              </a:rPr>
              <a:t>a = 0.13 AU</a:t>
            </a:r>
          </a:p>
          <a:p>
            <a:pPr marL="57150" algn="ctr"/>
            <a:r>
              <a:rPr lang="en-US" sz="2800" i="1" dirty="0">
                <a:solidFill>
                  <a:schemeClr val="bg1"/>
                </a:solidFill>
                <a:latin typeface="Avenir Next Medium"/>
                <a:cs typeface="Avenir Next Medium"/>
              </a:rPr>
              <a:t>q = 0.94 </a:t>
            </a:r>
          </a:p>
          <a:p>
            <a:pPr marL="57150" algn="ctr"/>
            <a:r>
              <a:rPr lang="en-US" sz="2800" i="1" dirty="0">
                <a:solidFill>
                  <a:schemeClr val="bg1"/>
                </a:solidFill>
                <a:latin typeface="Avenir Next Medium"/>
                <a:cs typeface="Avenir Next Medium"/>
              </a:rPr>
              <a:t>(M</a:t>
            </a:r>
            <a:r>
              <a:rPr lang="en-US" sz="2800" i="1" baseline="-25000" dirty="0">
                <a:solidFill>
                  <a:schemeClr val="bg1"/>
                </a:solidFill>
                <a:latin typeface="Avenir Next Medium"/>
                <a:cs typeface="Avenir Next Medium"/>
              </a:rPr>
              <a:t>1</a:t>
            </a:r>
            <a:r>
              <a:rPr lang="en-US" sz="2800" i="1" dirty="0">
                <a:solidFill>
                  <a:schemeClr val="bg1"/>
                </a:solidFill>
                <a:latin typeface="Avenir Next Medium"/>
                <a:cs typeface="Avenir Next Medium"/>
              </a:rPr>
              <a:t>~M</a:t>
            </a:r>
            <a:r>
              <a:rPr lang="en-US" sz="2800" i="1" baseline="-25000" dirty="0">
                <a:solidFill>
                  <a:schemeClr val="bg1"/>
                </a:solidFill>
                <a:latin typeface="Avenir Next Medium"/>
                <a:cs typeface="Avenir Next Medium"/>
              </a:rPr>
              <a:t>2</a:t>
            </a:r>
            <a:r>
              <a:rPr lang="en-US" sz="2800" i="1" dirty="0">
                <a:solidFill>
                  <a:schemeClr val="bg1"/>
                </a:solidFill>
                <a:latin typeface="Avenir Next Medium"/>
                <a:cs typeface="Avenir Next Medium"/>
              </a:rPr>
              <a:t>~0.6M</a:t>
            </a:r>
            <a:r>
              <a:rPr lang="en-US" sz="2800" i="1" baseline="-25000" dirty="0">
                <a:solidFill>
                  <a:srgbClr val="FFFFFF"/>
                </a:solidFill>
                <a:latin typeface="Avenir Next Medium"/>
                <a:cs typeface="Avenir Next Medium"/>
              </a:rPr>
              <a:t>⨀</a:t>
            </a:r>
            <a:r>
              <a:rPr lang="en-US" sz="2800" i="1" dirty="0">
                <a:solidFill>
                  <a:srgbClr val="FFFFFF"/>
                </a:solidFill>
                <a:latin typeface="Avenir Next Medium"/>
                <a:cs typeface="Avenir Next Medium"/>
              </a:rPr>
              <a:t>)</a:t>
            </a:r>
            <a:endParaRPr lang="en-US" sz="2800" i="1" dirty="0">
              <a:solidFill>
                <a:schemeClr val="bg1"/>
              </a:solidFill>
              <a:latin typeface="Avenir Next Medium"/>
              <a:cs typeface="Avenir Next Medium"/>
            </a:endParaRPr>
          </a:p>
          <a:p>
            <a:pPr marL="3086100"/>
            <a:r>
              <a:rPr lang="en-US" sz="2800" dirty="0">
                <a:solidFill>
                  <a:schemeClr val="bg1"/>
                </a:solidFill>
                <a:latin typeface="Avenir Next Medium"/>
                <a:cs typeface="Avenir Next Medium"/>
              </a:rPr>
              <a:t>                                      </a:t>
            </a:r>
            <a:r>
              <a:rPr lang="en-US" sz="2000" dirty="0" err="1">
                <a:solidFill>
                  <a:schemeClr val="bg1"/>
                </a:solidFill>
                <a:latin typeface="Avenir Next Medium"/>
                <a:cs typeface="Avenir Next Medium"/>
              </a:rPr>
              <a:t>Czekala</a:t>
            </a:r>
            <a:r>
              <a:rPr lang="en-US" sz="2000" dirty="0">
                <a:solidFill>
                  <a:schemeClr val="bg1"/>
                </a:solidFill>
                <a:latin typeface="Avenir Next Medium"/>
                <a:cs typeface="Avenir Next Medium"/>
              </a:rPr>
              <a:t>+ 2016</a:t>
            </a:r>
          </a:p>
          <a:p>
            <a:pPr marL="3086100"/>
            <a:endParaRPr lang="en-US" sz="2000" dirty="0">
              <a:solidFill>
                <a:srgbClr val="FFFFFF"/>
              </a:solidFill>
              <a:latin typeface="Avenir Next Medium"/>
              <a:cs typeface="Avenir Next Medium"/>
            </a:endParaRPr>
          </a:p>
          <a:p>
            <a:pPr marL="3086100" lvl="1"/>
            <a:endParaRPr lang="en-US" sz="2800" dirty="0">
              <a:solidFill>
                <a:srgbClr val="FFFFFF"/>
              </a:solidFill>
              <a:latin typeface="Avenir Next Medium"/>
              <a:cs typeface="Avenir Next Medium"/>
            </a:endParaRPr>
          </a:p>
        </p:txBody>
      </p:sp>
      <p:pic>
        <p:nvPicPr>
          <p:cNvPr id="8" name="Picture 7">
            <a:extLst>
              <a:ext uri="{FF2B5EF4-FFF2-40B4-BE49-F238E27FC236}">
                <a16:creationId xmlns:a16="http://schemas.microsoft.com/office/drawing/2014/main" id="{8586BEE9-3235-9D43-AD96-87F3AF9ADFCB}"/>
              </a:ext>
            </a:extLst>
          </p:cNvPr>
          <p:cNvPicPr>
            <a:picLocks noChangeAspect="1"/>
          </p:cNvPicPr>
          <p:nvPr/>
        </p:nvPicPr>
        <p:blipFill>
          <a:blip r:embed="rId3"/>
          <a:stretch>
            <a:fillRect/>
          </a:stretch>
        </p:blipFill>
        <p:spPr>
          <a:xfrm>
            <a:off x="6657832" y="119284"/>
            <a:ext cx="2332892" cy="2288875"/>
          </a:xfrm>
          <a:prstGeom prst="rect">
            <a:avLst/>
          </a:prstGeom>
        </p:spPr>
      </p:pic>
      <p:pic>
        <p:nvPicPr>
          <p:cNvPr id="21" name="Picture 2">
            <a:extLst>
              <a:ext uri="{FF2B5EF4-FFF2-40B4-BE49-F238E27FC236}">
                <a16:creationId xmlns:a16="http://schemas.microsoft.com/office/drawing/2014/main" id="{B40D7EC6-69EF-0E43-9904-13760B3E1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13" y="189622"/>
            <a:ext cx="2499479" cy="252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5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COGT_globe.png"/>
          <p:cNvPicPr>
            <a:picLocks noChangeAspect="1"/>
          </p:cNvPicPr>
          <p:nvPr/>
        </p:nvPicPr>
        <p:blipFill rotWithShape="1">
          <a:blip r:embed="rId2">
            <a:extLst>
              <a:ext uri="{28A0092B-C50C-407E-A947-70E740481C1C}">
                <a14:useLocalDpi xmlns:a14="http://schemas.microsoft.com/office/drawing/2010/main" val="0"/>
              </a:ext>
            </a:extLst>
          </a:blip>
          <a:srcRect t="13309" r="1000" b="7620"/>
          <a:stretch/>
        </p:blipFill>
        <p:spPr>
          <a:xfrm>
            <a:off x="-2" y="3194938"/>
            <a:ext cx="9144001" cy="3663061"/>
          </a:xfrm>
          <a:prstGeom prst="rect">
            <a:avLst/>
          </a:prstGeom>
        </p:spPr>
      </p:pic>
      <p:pic>
        <p:nvPicPr>
          <p:cNvPr id="5" name="Picture 4" descr="LCOGT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013" y="6019283"/>
            <a:ext cx="5708986" cy="838716"/>
          </a:xfrm>
          <a:prstGeom prst="rect">
            <a:avLst/>
          </a:prstGeom>
        </p:spPr>
      </p:pic>
      <p:sp>
        <p:nvSpPr>
          <p:cNvPr id="8" name="Title 1"/>
          <p:cNvSpPr txBox="1">
            <a:spLocks/>
          </p:cNvSpPr>
          <p:nvPr/>
        </p:nvSpPr>
        <p:spPr>
          <a:xfrm>
            <a:off x="457200" y="-23604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DQ Tau</a:t>
            </a:r>
          </a:p>
        </p:txBody>
      </p:sp>
      <p:sp>
        <p:nvSpPr>
          <p:cNvPr id="7" name="TextBox 6"/>
          <p:cNvSpPr txBox="1"/>
          <p:nvPr/>
        </p:nvSpPr>
        <p:spPr>
          <a:xfrm>
            <a:off x="2962719" y="675779"/>
            <a:ext cx="8889389" cy="2308324"/>
          </a:xfrm>
          <a:prstGeom prst="rect">
            <a:avLst/>
          </a:prstGeom>
          <a:noFill/>
        </p:spPr>
        <p:txBody>
          <a:bodyPr wrap="square" numCol="2" rtlCol="0">
            <a:spAutoFit/>
          </a:bodyPr>
          <a:lstStyle/>
          <a:p>
            <a:r>
              <a:rPr lang="en-US" sz="2400" i="1" u="sng" dirty="0">
                <a:solidFill>
                  <a:schemeClr val="bg1"/>
                </a:solidFill>
                <a:latin typeface="Avenir Next Medium"/>
                <a:cs typeface="Avenir Next Medium"/>
              </a:rPr>
              <a:t>Photometry:</a:t>
            </a:r>
          </a:p>
          <a:p>
            <a:pPr marL="342900" indent="-342900">
              <a:buFont typeface="Arial"/>
              <a:buChar char="•"/>
            </a:pPr>
            <a:r>
              <a:rPr lang="en-US" sz="2400" dirty="0">
                <a:solidFill>
                  <a:schemeClr val="bg1"/>
                </a:solidFill>
                <a:latin typeface="Avenir Next Medium"/>
                <a:cs typeface="Avenir Next Medium"/>
              </a:rPr>
              <a:t>LCOGT moderate-cadence (~20 </a:t>
            </a:r>
            <a:r>
              <a:rPr lang="en-US" sz="2400" dirty="0" err="1">
                <a:solidFill>
                  <a:schemeClr val="bg1"/>
                </a:solidFill>
                <a:latin typeface="Avenir Next Medium"/>
                <a:cs typeface="Avenir Next Medium"/>
              </a:rPr>
              <a:t>hrs</a:t>
            </a:r>
            <a:r>
              <a:rPr lang="en-US" sz="2400" dirty="0">
                <a:solidFill>
                  <a:schemeClr val="bg1"/>
                </a:solidFill>
                <a:latin typeface="Avenir Next Medium"/>
                <a:cs typeface="Avenir Next Medium"/>
              </a:rPr>
              <a:t>); 10 orbital periods</a:t>
            </a:r>
            <a:endParaRPr lang="en-US" sz="1600" dirty="0">
              <a:solidFill>
                <a:schemeClr val="bg1"/>
              </a:solidFill>
              <a:latin typeface="Avenir Next Medium"/>
              <a:cs typeface="Avenir Next Medium"/>
            </a:endParaRPr>
          </a:p>
          <a:p>
            <a:pPr marL="342900" indent="-342900">
              <a:buFont typeface="Arial"/>
              <a:buChar char="•"/>
            </a:pPr>
            <a:r>
              <a:rPr lang="en-US" sz="2400" dirty="0">
                <a:solidFill>
                  <a:schemeClr val="bg1"/>
                </a:solidFill>
                <a:latin typeface="Avenir Next Medium"/>
                <a:cs typeface="Avenir Next Medium"/>
              </a:rPr>
              <a:t>ARCSAT &amp; WIYN 0.9m </a:t>
            </a:r>
            <a:br>
              <a:rPr lang="en-US" sz="2400" dirty="0">
                <a:solidFill>
                  <a:schemeClr val="bg1"/>
                </a:solidFill>
                <a:latin typeface="Avenir Next Medium"/>
                <a:cs typeface="Avenir Next Medium"/>
              </a:rPr>
            </a:br>
            <a:r>
              <a:rPr lang="en-US" sz="2400" dirty="0">
                <a:solidFill>
                  <a:schemeClr val="bg1"/>
                </a:solidFill>
                <a:latin typeface="Avenir Next Medium"/>
                <a:cs typeface="Avenir Next Medium"/>
              </a:rPr>
              <a:t>high-cadence (~3 minutes) </a:t>
            </a:r>
            <a:br>
              <a:rPr lang="en-US" sz="2400" dirty="0">
                <a:solidFill>
                  <a:schemeClr val="bg1"/>
                </a:solidFill>
                <a:latin typeface="Avenir Next Medium"/>
                <a:cs typeface="Avenir Next Medium"/>
              </a:rPr>
            </a:br>
            <a:r>
              <a:rPr lang="en-US" sz="2400" dirty="0">
                <a:solidFill>
                  <a:schemeClr val="bg1"/>
                </a:solidFill>
                <a:latin typeface="Avenir Next Medium"/>
                <a:cs typeface="Avenir Next Medium"/>
              </a:rPr>
              <a:t>33 nights</a:t>
            </a:r>
          </a:p>
        </p:txBody>
      </p:sp>
      <p:pic>
        <p:nvPicPr>
          <p:cNvPr id="9" name="Picture 8" descr="wiyn09m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781876"/>
            <a:ext cx="1257302" cy="1460405"/>
          </a:xfrm>
          <a:prstGeom prst="rect">
            <a:avLst/>
          </a:prstGeom>
        </p:spPr>
      </p:pic>
      <p:pic>
        <p:nvPicPr>
          <p:cNvPr id="10" name="Picture 9" descr="APO_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4412" y="3194938"/>
            <a:ext cx="2292688" cy="747199"/>
          </a:xfrm>
          <a:prstGeom prst="rect">
            <a:avLst/>
          </a:prstGeom>
        </p:spPr>
      </p:pic>
      <p:cxnSp>
        <p:nvCxnSpPr>
          <p:cNvPr id="3" name="Straight Arrow Connector 2"/>
          <p:cNvCxnSpPr/>
          <p:nvPr/>
        </p:nvCxnSpPr>
        <p:spPr>
          <a:xfrm flipV="1">
            <a:off x="1257300" y="4064000"/>
            <a:ext cx="482600" cy="13843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739900" y="3594100"/>
            <a:ext cx="704512" cy="3683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6044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0943"/>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DQ Tau – Observed Accretion Rate</a:t>
            </a:r>
          </a:p>
        </p:txBody>
      </p:sp>
      <p:sp>
        <p:nvSpPr>
          <p:cNvPr id="14" name="TextBox 13"/>
          <p:cNvSpPr txBox="1"/>
          <p:nvPr/>
        </p:nvSpPr>
        <p:spPr>
          <a:xfrm>
            <a:off x="2806700" y="2427324"/>
            <a:ext cx="3530600" cy="646331"/>
          </a:xfrm>
          <a:prstGeom prst="rect">
            <a:avLst/>
          </a:prstGeom>
          <a:noFill/>
        </p:spPr>
        <p:txBody>
          <a:bodyPr wrap="square" rtlCol="0" anchor="ctr">
            <a:spAutoFit/>
          </a:bodyPr>
          <a:lstStyle/>
          <a:p>
            <a:pPr algn="ctr"/>
            <a:r>
              <a:rPr lang="en-US" sz="3600" dirty="0">
                <a:solidFill>
                  <a:srgbClr val="FFFFFF"/>
                </a:solidFill>
                <a:latin typeface="Avenir Next Medium"/>
                <a:cs typeface="Avenir Next Medium"/>
              </a:rPr>
              <a:t>The Movie</a:t>
            </a:r>
          </a:p>
        </p:txBody>
      </p:sp>
      <p:pic>
        <p:nvPicPr>
          <p:cNvPr id="20" name="DQ_orb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073655"/>
            <a:ext cx="9144000" cy="3048000"/>
          </a:xfrm>
          <a:prstGeom prst="rect">
            <a:avLst/>
          </a:prstGeom>
        </p:spPr>
      </p:pic>
    </p:spTree>
    <p:extLst>
      <p:ext uri="{BB962C8B-B14F-4D97-AF65-F5344CB8AC3E}">
        <p14:creationId xmlns:p14="http://schemas.microsoft.com/office/powerpoint/2010/main" val="2982697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57"/>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DQ Tau – Observed Accretion Rate</a:t>
            </a:r>
          </a:p>
        </p:txBody>
      </p:sp>
      <p:grpSp>
        <p:nvGrpSpPr>
          <p:cNvPr id="2" name="Group 1"/>
          <p:cNvGrpSpPr/>
          <p:nvPr/>
        </p:nvGrpSpPr>
        <p:grpSpPr>
          <a:xfrm>
            <a:off x="-1" y="1972666"/>
            <a:ext cx="9144001" cy="3540447"/>
            <a:chOff x="-1" y="872665"/>
            <a:chExt cx="9144001" cy="3540447"/>
          </a:xfrm>
        </p:grpSpPr>
        <p:pic>
          <p:nvPicPr>
            <p:cNvPr id="3" name="Picture 2" descr="DQ_Acc_FINAL.pdf"/>
            <p:cNvPicPr>
              <a:picLocks noChangeAspect="1"/>
            </p:cNvPicPr>
            <p:nvPr/>
          </p:nvPicPr>
          <p:blipFill rotWithShape="1">
            <a:blip r:embed="rId3">
              <a:extLst>
                <a:ext uri="{28A0092B-C50C-407E-A947-70E740481C1C}">
                  <a14:useLocalDpi xmlns:a14="http://schemas.microsoft.com/office/drawing/2010/main" val="0"/>
                </a:ext>
              </a:extLst>
            </a:blip>
            <a:srcRect b="52939"/>
            <a:stretch/>
          </p:blipFill>
          <p:spPr>
            <a:xfrm>
              <a:off x="-1" y="872665"/>
              <a:ext cx="9144001" cy="3073733"/>
            </a:xfrm>
            <a:prstGeom prst="rect">
              <a:avLst/>
            </a:prstGeom>
          </p:spPr>
        </p:pic>
        <p:pic>
          <p:nvPicPr>
            <p:cNvPr id="4" name="Picture 3" descr="DQ_Acc_FINAL.pdf"/>
            <p:cNvPicPr>
              <a:picLocks noChangeAspect="1"/>
            </p:cNvPicPr>
            <p:nvPr/>
          </p:nvPicPr>
          <p:blipFill rotWithShape="1">
            <a:blip r:embed="rId3">
              <a:extLst>
                <a:ext uri="{28A0092B-C50C-407E-A947-70E740481C1C}">
                  <a14:useLocalDpi xmlns:a14="http://schemas.microsoft.com/office/drawing/2010/main" val="0"/>
                </a:ext>
              </a:extLst>
            </a:blip>
            <a:srcRect t="91639"/>
            <a:stretch/>
          </p:blipFill>
          <p:spPr>
            <a:xfrm>
              <a:off x="-1" y="3867018"/>
              <a:ext cx="9144001" cy="546094"/>
            </a:xfrm>
            <a:prstGeom prst="rect">
              <a:avLst/>
            </a:prstGeom>
          </p:spPr>
        </p:pic>
      </p:grpSp>
      <p:sp>
        <p:nvSpPr>
          <p:cNvPr id="9" name="TextBox 8">
            <a:extLst>
              <a:ext uri="{FF2B5EF4-FFF2-40B4-BE49-F238E27FC236}">
                <a16:creationId xmlns:a16="http://schemas.microsoft.com/office/drawing/2014/main" id="{E80DEA66-4258-5049-A5AA-71ECFF152088}"/>
              </a:ext>
            </a:extLst>
          </p:cNvPr>
          <p:cNvSpPr txBox="1"/>
          <p:nvPr/>
        </p:nvSpPr>
        <p:spPr>
          <a:xfrm>
            <a:off x="130175" y="6448923"/>
            <a:ext cx="2626222" cy="307777"/>
          </a:xfrm>
          <a:prstGeom prst="rect">
            <a:avLst/>
          </a:prstGeom>
          <a:noFill/>
        </p:spPr>
        <p:txBody>
          <a:bodyPr wrap="square" rtlCol="0">
            <a:spAutoFit/>
          </a:bodyPr>
          <a:lstStyle/>
          <a:p>
            <a:r>
              <a:rPr lang="en-US" sz="1400" dirty="0" err="1">
                <a:solidFill>
                  <a:schemeClr val="bg1"/>
                </a:solidFill>
                <a:latin typeface="Avenir Next Medium"/>
                <a:cs typeface="Avenir Next Medium"/>
              </a:rPr>
              <a:t>Tofflemire</a:t>
            </a:r>
            <a:r>
              <a:rPr lang="en-US" sz="1400" dirty="0">
                <a:solidFill>
                  <a:schemeClr val="bg1"/>
                </a:solidFill>
                <a:latin typeface="Avenir Next Medium"/>
                <a:cs typeface="Avenir Next Medium"/>
              </a:rPr>
              <a:t> et al. (2017a)</a:t>
            </a:r>
          </a:p>
        </p:txBody>
      </p:sp>
    </p:spTree>
    <p:extLst>
      <p:ext uri="{BB962C8B-B14F-4D97-AF65-F5344CB8AC3E}">
        <p14:creationId xmlns:p14="http://schemas.microsoft.com/office/powerpoint/2010/main" val="4292789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C58126-8699-1547-88A9-D1EEF7DD7DE0}"/>
              </a:ext>
            </a:extLst>
          </p:cNvPr>
          <p:cNvPicPr>
            <a:picLocks noChangeAspect="1"/>
          </p:cNvPicPr>
          <p:nvPr/>
        </p:nvPicPr>
        <p:blipFill>
          <a:blip r:embed="rId2"/>
          <a:stretch>
            <a:fillRect/>
          </a:stretch>
        </p:blipFill>
        <p:spPr>
          <a:xfrm>
            <a:off x="1781907" y="246184"/>
            <a:ext cx="4958862" cy="6611816"/>
          </a:xfrm>
          <a:prstGeom prst="rect">
            <a:avLst/>
          </a:prstGeom>
        </p:spPr>
      </p:pic>
      <p:sp>
        <p:nvSpPr>
          <p:cNvPr id="6" name="TextBox 5">
            <a:extLst>
              <a:ext uri="{FF2B5EF4-FFF2-40B4-BE49-F238E27FC236}">
                <a16:creationId xmlns:a16="http://schemas.microsoft.com/office/drawing/2014/main" id="{06242B61-C3DE-AB4E-9DE6-81D2679564B5}"/>
              </a:ext>
            </a:extLst>
          </p:cNvPr>
          <p:cNvSpPr txBox="1"/>
          <p:nvPr/>
        </p:nvSpPr>
        <p:spPr>
          <a:xfrm>
            <a:off x="6941038" y="462492"/>
            <a:ext cx="2705100" cy="1107996"/>
          </a:xfrm>
          <a:prstGeom prst="rect">
            <a:avLst/>
          </a:prstGeom>
          <a:noFill/>
        </p:spPr>
        <p:txBody>
          <a:bodyPr wrap="square" rtlCol="0">
            <a:spAutoFit/>
          </a:bodyPr>
          <a:lstStyle/>
          <a:p>
            <a:r>
              <a:rPr lang="en-US" sz="2400" dirty="0">
                <a:solidFill>
                  <a:srgbClr val="FFFFFF"/>
                </a:solidFill>
                <a:latin typeface="Avenir Next Medium"/>
                <a:cs typeface="Avenir Next Medium"/>
              </a:rPr>
              <a:t>April 2000</a:t>
            </a:r>
          </a:p>
          <a:p>
            <a:r>
              <a:rPr lang="en-US" sz="2400" dirty="0">
                <a:solidFill>
                  <a:srgbClr val="FFFFFF"/>
                </a:solidFill>
                <a:latin typeface="Avenir Next Medium"/>
                <a:cs typeface="Avenir Next Medium"/>
              </a:rPr>
              <a:t>Potsdam</a:t>
            </a:r>
          </a:p>
          <a:p>
            <a:pPr marL="285750" indent="-285750">
              <a:buFont typeface="Arial"/>
              <a:buChar char="•"/>
            </a:pPr>
            <a:endParaRPr lang="en-US" dirty="0">
              <a:solidFill>
                <a:srgbClr val="FFFFFF"/>
              </a:solidFill>
              <a:latin typeface="Helvetica"/>
              <a:cs typeface="Helvetica"/>
            </a:endParaRPr>
          </a:p>
        </p:txBody>
      </p:sp>
    </p:spTree>
    <p:extLst>
      <p:ext uri="{BB962C8B-B14F-4D97-AF65-F5344CB8AC3E}">
        <p14:creationId xmlns:p14="http://schemas.microsoft.com/office/powerpoint/2010/main" val="4100550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57"/>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DQ Tau – Average Accretion Rate</a:t>
            </a:r>
          </a:p>
        </p:txBody>
      </p:sp>
      <p:pic>
        <p:nvPicPr>
          <p:cNvPr id="2" name="Picture 1" descr="DQ_PAA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01" y="1031960"/>
            <a:ext cx="7683474" cy="5488196"/>
          </a:xfrm>
          <a:prstGeom prst="rect">
            <a:avLst/>
          </a:prstGeom>
        </p:spPr>
      </p:pic>
    </p:spTree>
    <p:extLst>
      <p:ext uri="{BB962C8B-B14F-4D97-AF65-F5344CB8AC3E}">
        <p14:creationId xmlns:p14="http://schemas.microsoft.com/office/powerpoint/2010/main" val="2722419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57"/>
            <a:ext cx="8229600" cy="1143000"/>
          </a:xfrm>
        </p:spPr>
        <p:txBody>
          <a:bodyPr>
            <a:no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DQ Tau – Average Accretion Rate</a:t>
            </a:r>
          </a:p>
        </p:txBody>
      </p:sp>
      <p:pic>
        <p:nvPicPr>
          <p:cNvPr id="4" name="Picture 3" descr="DQ_MD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01" y="1031960"/>
            <a:ext cx="7683474" cy="5488196"/>
          </a:xfrm>
          <a:prstGeom prst="rect">
            <a:avLst/>
          </a:prstGeom>
        </p:spPr>
      </p:pic>
      <p:sp>
        <p:nvSpPr>
          <p:cNvPr id="3" name="TextBox 2"/>
          <p:cNvSpPr txBox="1"/>
          <p:nvPr/>
        </p:nvSpPr>
        <p:spPr>
          <a:xfrm>
            <a:off x="1739900" y="1409700"/>
            <a:ext cx="3048000" cy="923330"/>
          </a:xfrm>
          <a:prstGeom prst="rect">
            <a:avLst/>
          </a:prstGeom>
          <a:noFill/>
        </p:spPr>
        <p:txBody>
          <a:bodyPr wrap="square" rtlCol="0">
            <a:spAutoFit/>
          </a:bodyPr>
          <a:lstStyle/>
          <a:p>
            <a:r>
              <a:rPr lang="en-US" i="1" u="sng" dirty="0">
                <a:latin typeface="Avenir Next Medium"/>
                <a:cs typeface="Avenir Next Medium"/>
              </a:rPr>
              <a:t>Differences:</a:t>
            </a:r>
          </a:p>
          <a:p>
            <a:r>
              <a:rPr lang="en-US" dirty="0">
                <a:latin typeface="Avenir Next Medium"/>
                <a:cs typeface="Avenir Next Medium"/>
              </a:rPr>
              <a:t>Orbit-to-Orbit Variability </a:t>
            </a:r>
          </a:p>
          <a:p>
            <a:r>
              <a:rPr lang="en-US" dirty="0">
                <a:latin typeface="Avenir Next Medium"/>
                <a:cs typeface="Avenir Next Medium"/>
              </a:rPr>
              <a:t>Event Morphology</a:t>
            </a:r>
          </a:p>
        </p:txBody>
      </p:sp>
      <p:sp>
        <p:nvSpPr>
          <p:cNvPr id="8" name="TextBox 7"/>
          <p:cNvSpPr txBox="1"/>
          <p:nvPr/>
        </p:nvSpPr>
        <p:spPr>
          <a:xfrm>
            <a:off x="6146800" y="1377434"/>
            <a:ext cx="2146300" cy="369332"/>
          </a:xfrm>
          <a:prstGeom prst="rect">
            <a:avLst/>
          </a:prstGeom>
          <a:noFill/>
        </p:spPr>
        <p:txBody>
          <a:bodyPr wrap="square" rtlCol="0">
            <a:spAutoFit/>
          </a:bodyPr>
          <a:lstStyle/>
          <a:p>
            <a:r>
              <a:rPr lang="en-US" dirty="0">
                <a:latin typeface="Avenir Next Medium"/>
                <a:cs typeface="Avenir Next Medium"/>
              </a:rPr>
              <a:t>Muñoz &amp; Lai 2016</a:t>
            </a:r>
          </a:p>
        </p:txBody>
      </p:sp>
      <p:cxnSp>
        <p:nvCxnSpPr>
          <p:cNvPr id="10" name="Straight Arrow Connector 9"/>
          <p:cNvCxnSpPr/>
          <p:nvPr/>
        </p:nvCxnSpPr>
        <p:spPr>
          <a:xfrm flipH="1">
            <a:off x="6261100" y="1746766"/>
            <a:ext cx="1079500" cy="7297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961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199" y="2539122"/>
            <a:ext cx="8229600" cy="1143000"/>
          </a:xfrm>
        </p:spPr>
        <p:txBody>
          <a:bodyPr>
            <a:noAutofit/>
          </a:bodyPr>
          <a:lstStyle/>
          <a:p>
            <a:r>
              <a:rPr lang="en-US" sz="7200" dirty="0">
                <a:solidFill>
                  <a:srgbClr val="FFFFFF"/>
                </a:solidFill>
                <a:effectLst>
                  <a:outerShdw blurRad="50800" dist="63500" dir="2700000" algn="tl" rotWithShape="0">
                    <a:srgbClr val="000000">
                      <a:alpha val="46000"/>
                    </a:srgbClr>
                  </a:outerShdw>
                </a:effectLst>
                <a:latin typeface="DIN Condensed Bold"/>
                <a:cs typeface="DIN Condensed Bold"/>
              </a:rPr>
              <a:t>TW 3A</a:t>
            </a:r>
          </a:p>
        </p:txBody>
      </p:sp>
      <p:sp>
        <p:nvSpPr>
          <p:cNvPr id="4" name="TextBox 3">
            <a:extLst>
              <a:ext uri="{FF2B5EF4-FFF2-40B4-BE49-F238E27FC236}">
                <a16:creationId xmlns:a16="http://schemas.microsoft.com/office/drawing/2014/main" id="{55CA3F28-81B1-E747-B374-1A73D3FD3294}"/>
              </a:ext>
            </a:extLst>
          </p:cNvPr>
          <p:cNvSpPr txBox="1"/>
          <p:nvPr/>
        </p:nvSpPr>
        <p:spPr>
          <a:xfrm>
            <a:off x="138213" y="3996966"/>
            <a:ext cx="6051572" cy="2246769"/>
          </a:xfrm>
          <a:prstGeom prst="rect">
            <a:avLst/>
          </a:prstGeom>
          <a:noFill/>
        </p:spPr>
        <p:txBody>
          <a:bodyPr wrap="square" rtlCol="0">
            <a:spAutoFit/>
          </a:bodyPr>
          <a:lstStyle/>
          <a:p>
            <a:pPr marL="3086100" algn="ctr"/>
            <a:r>
              <a:rPr lang="en-US" sz="2800" i="1" dirty="0">
                <a:solidFill>
                  <a:schemeClr val="bg1"/>
                </a:solidFill>
                <a:latin typeface="Avenir Next Medium"/>
                <a:cs typeface="Avenir Next Medium"/>
              </a:rPr>
              <a:t>P = 34.9 days</a:t>
            </a:r>
          </a:p>
          <a:p>
            <a:pPr marL="3086100" algn="ctr"/>
            <a:r>
              <a:rPr lang="en-US" sz="2800" i="1" dirty="0">
                <a:solidFill>
                  <a:schemeClr val="bg1"/>
                </a:solidFill>
                <a:latin typeface="Avenir Next Medium"/>
                <a:cs typeface="Avenir Next Medium"/>
              </a:rPr>
              <a:t>e = 0.63</a:t>
            </a:r>
          </a:p>
          <a:p>
            <a:pPr marL="3086100" algn="ctr"/>
            <a:r>
              <a:rPr lang="en-US" sz="2800" i="1" dirty="0">
                <a:solidFill>
                  <a:schemeClr val="bg1"/>
                </a:solidFill>
                <a:latin typeface="Avenir Next Medium"/>
                <a:cs typeface="Avenir Next Medium"/>
              </a:rPr>
              <a:t>q = 0.84</a:t>
            </a:r>
          </a:p>
          <a:p>
            <a:pPr marL="3086100" algn="ctr"/>
            <a:r>
              <a:rPr lang="en-US" sz="2800" i="1" dirty="0" err="1">
                <a:solidFill>
                  <a:srgbClr val="FFFFFF"/>
                </a:solidFill>
                <a:latin typeface="Avenir Next Medium"/>
                <a:cs typeface="Avenir Next Medium"/>
              </a:rPr>
              <a:t>asin</a:t>
            </a:r>
            <a:r>
              <a:rPr lang="en-US" sz="2800" i="1" dirty="0">
                <a:solidFill>
                  <a:srgbClr val="FFFFFF"/>
                </a:solidFill>
                <a:latin typeface="Avenir Next Medium"/>
                <a:cs typeface="Avenir Next Medium"/>
              </a:rPr>
              <a:t> </a:t>
            </a:r>
            <a:r>
              <a:rPr lang="en-US" sz="2800" i="1" dirty="0" err="1">
                <a:solidFill>
                  <a:srgbClr val="FFFFFF"/>
                </a:solidFill>
                <a:latin typeface="Avenir Next Medium"/>
                <a:cs typeface="Avenir Next Medium"/>
              </a:rPr>
              <a:t>i</a:t>
            </a:r>
            <a:r>
              <a:rPr lang="en-US" sz="2800" i="1" dirty="0">
                <a:solidFill>
                  <a:srgbClr val="FFFFFF"/>
                </a:solidFill>
                <a:latin typeface="Avenir Next Medium"/>
                <a:cs typeface="Avenir Next Medium"/>
              </a:rPr>
              <a:t> = 27 R</a:t>
            </a:r>
            <a:r>
              <a:rPr lang="en-US" sz="2800" i="1" baseline="-25000" dirty="0">
                <a:solidFill>
                  <a:srgbClr val="FFFFFF"/>
                </a:solidFill>
                <a:latin typeface="Avenir Next Medium"/>
                <a:cs typeface="Avenir Next Medium"/>
              </a:rPr>
              <a:t>⨀</a:t>
            </a:r>
            <a:endParaRPr lang="en-US" sz="2000" dirty="0">
              <a:solidFill>
                <a:srgbClr val="FFFFFF"/>
              </a:solidFill>
              <a:latin typeface="Avenir Next Medium"/>
              <a:cs typeface="Avenir Next Medium"/>
            </a:endParaRPr>
          </a:p>
          <a:p>
            <a:pPr marL="3086100" lvl="1"/>
            <a:endParaRPr lang="en-US" sz="2800" dirty="0">
              <a:solidFill>
                <a:srgbClr val="FFFFFF"/>
              </a:solidFill>
              <a:latin typeface="Avenir Next Medium"/>
              <a:cs typeface="Avenir Next Medium"/>
            </a:endParaRPr>
          </a:p>
        </p:txBody>
      </p:sp>
      <p:pic>
        <p:nvPicPr>
          <p:cNvPr id="8" name="Picture 7">
            <a:extLst>
              <a:ext uri="{FF2B5EF4-FFF2-40B4-BE49-F238E27FC236}">
                <a16:creationId xmlns:a16="http://schemas.microsoft.com/office/drawing/2014/main" id="{8586BEE9-3235-9D43-AD96-87F3AF9ADFCB}"/>
              </a:ext>
            </a:extLst>
          </p:cNvPr>
          <p:cNvPicPr>
            <a:picLocks noChangeAspect="1"/>
          </p:cNvPicPr>
          <p:nvPr/>
        </p:nvPicPr>
        <p:blipFill>
          <a:blip r:embed="rId3"/>
          <a:stretch>
            <a:fillRect/>
          </a:stretch>
        </p:blipFill>
        <p:spPr>
          <a:xfrm>
            <a:off x="6657832" y="119284"/>
            <a:ext cx="2332892" cy="2288875"/>
          </a:xfrm>
          <a:prstGeom prst="rect">
            <a:avLst/>
          </a:prstGeom>
        </p:spPr>
      </p:pic>
      <p:pic>
        <p:nvPicPr>
          <p:cNvPr id="21" name="Picture 2">
            <a:extLst>
              <a:ext uri="{FF2B5EF4-FFF2-40B4-BE49-F238E27FC236}">
                <a16:creationId xmlns:a16="http://schemas.microsoft.com/office/drawing/2014/main" id="{B40D7EC6-69EF-0E43-9904-13760B3E1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13" y="189622"/>
            <a:ext cx="2499479" cy="2527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FFCDA6-27DD-B843-ADB3-2FBA2072680E}"/>
              </a:ext>
            </a:extLst>
          </p:cNvPr>
          <p:cNvSpPr txBox="1"/>
          <p:nvPr/>
        </p:nvSpPr>
        <p:spPr>
          <a:xfrm>
            <a:off x="5396369" y="6358524"/>
            <a:ext cx="4855818" cy="400110"/>
          </a:xfrm>
          <a:prstGeom prst="rect">
            <a:avLst/>
          </a:prstGeom>
          <a:noFill/>
        </p:spPr>
        <p:txBody>
          <a:bodyPr wrap="square" rtlCol="0">
            <a:spAutoFit/>
          </a:bodyPr>
          <a:lstStyle/>
          <a:p>
            <a:pPr marL="57150" algn="ctr"/>
            <a:r>
              <a:rPr lang="en-US" sz="2000" dirty="0">
                <a:solidFill>
                  <a:schemeClr val="bg1"/>
                </a:solidFill>
                <a:latin typeface="Avenir Next Medium"/>
                <a:cs typeface="Avenir Next Medium"/>
              </a:rPr>
              <a:t>Kellogg et  al. 2017</a:t>
            </a:r>
            <a:endParaRPr lang="en-US" sz="2800" dirty="0">
              <a:solidFill>
                <a:srgbClr val="FFFFFF"/>
              </a:solidFill>
              <a:latin typeface="Avenir Next Medium"/>
              <a:cs typeface="Avenir Next Medium"/>
            </a:endParaRPr>
          </a:p>
        </p:txBody>
      </p:sp>
    </p:spTree>
    <p:extLst>
      <p:ext uri="{BB962C8B-B14F-4D97-AF65-F5344CB8AC3E}">
        <p14:creationId xmlns:p14="http://schemas.microsoft.com/office/powerpoint/2010/main" val="3505347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0943"/>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TWA 3A – Full Light Curves</a:t>
            </a:r>
          </a:p>
        </p:txBody>
      </p:sp>
      <p:grpSp>
        <p:nvGrpSpPr>
          <p:cNvPr id="2" name="Group 1"/>
          <p:cNvGrpSpPr/>
          <p:nvPr/>
        </p:nvGrpSpPr>
        <p:grpSpPr>
          <a:xfrm>
            <a:off x="701571" y="983157"/>
            <a:ext cx="7691769" cy="5469955"/>
            <a:chOff x="701571" y="983157"/>
            <a:chExt cx="7691769" cy="5469955"/>
          </a:xfrm>
        </p:grpSpPr>
        <p:pic>
          <p:nvPicPr>
            <p:cNvPr id="4" name="Picture 3" descr="TWA_LC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60" y="983157"/>
              <a:ext cx="7642680" cy="5459057"/>
            </a:xfrm>
            <a:prstGeom prst="rect">
              <a:avLst/>
            </a:prstGeom>
          </p:spPr>
        </p:pic>
        <p:sp>
          <p:nvSpPr>
            <p:cNvPr id="7" name="TextBox 6"/>
            <p:cNvSpPr txBox="1"/>
            <p:nvPr/>
          </p:nvSpPr>
          <p:spPr>
            <a:xfrm>
              <a:off x="701571" y="6145335"/>
              <a:ext cx="2626222" cy="307777"/>
            </a:xfrm>
            <a:prstGeom prst="rect">
              <a:avLst/>
            </a:prstGeom>
            <a:noFill/>
          </p:spPr>
          <p:txBody>
            <a:bodyPr wrap="square" rtlCol="0">
              <a:spAutoFit/>
            </a:bodyPr>
            <a:lstStyle/>
            <a:p>
              <a:r>
                <a:rPr lang="en-US" sz="1400" dirty="0" err="1">
                  <a:latin typeface="Avenir Next Medium"/>
                  <a:cs typeface="Avenir Next Medium"/>
                </a:rPr>
                <a:t>Tofflemire</a:t>
              </a:r>
              <a:r>
                <a:rPr lang="en-US" sz="1400" dirty="0">
                  <a:latin typeface="Avenir Next Medium"/>
                  <a:cs typeface="Avenir Next Medium"/>
                </a:rPr>
                <a:t> et al. (2017b)</a:t>
              </a:r>
            </a:p>
          </p:txBody>
        </p:sp>
      </p:grpSp>
    </p:spTree>
    <p:extLst>
      <p:ext uri="{BB962C8B-B14F-4D97-AF65-F5344CB8AC3E}">
        <p14:creationId xmlns:p14="http://schemas.microsoft.com/office/powerpoint/2010/main" val="2124212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3221" y="1059357"/>
            <a:ext cx="7555226" cy="5369097"/>
            <a:chOff x="763221" y="1059357"/>
            <a:chExt cx="7555226" cy="5369097"/>
          </a:xfrm>
        </p:grpSpPr>
        <p:pic>
          <p:nvPicPr>
            <p:cNvPr id="14" name="Picture 13" descr="TWA_Mdot_AveComp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55" y="1059357"/>
              <a:ext cx="7492892" cy="5352066"/>
            </a:xfrm>
            <a:prstGeom prst="rect">
              <a:avLst/>
            </a:prstGeom>
          </p:spPr>
        </p:pic>
        <p:sp>
          <p:nvSpPr>
            <p:cNvPr id="5" name="TextBox 4"/>
            <p:cNvSpPr txBox="1"/>
            <p:nvPr/>
          </p:nvSpPr>
          <p:spPr>
            <a:xfrm>
              <a:off x="763221" y="6120677"/>
              <a:ext cx="2626222" cy="307777"/>
            </a:xfrm>
            <a:prstGeom prst="rect">
              <a:avLst/>
            </a:prstGeom>
            <a:noFill/>
          </p:spPr>
          <p:txBody>
            <a:bodyPr wrap="square" rtlCol="0">
              <a:spAutoFit/>
            </a:bodyPr>
            <a:lstStyle/>
            <a:p>
              <a:r>
                <a:rPr lang="en-US" sz="1400" dirty="0" err="1">
                  <a:latin typeface="Avenir Next Medium"/>
                  <a:cs typeface="Avenir Next Medium"/>
                </a:rPr>
                <a:t>Tofflemire</a:t>
              </a:r>
              <a:r>
                <a:rPr lang="en-US" sz="1400" dirty="0">
                  <a:latin typeface="Avenir Next Medium"/>
                  <a:cs typeface="Avenir Next Medium"/>
                </a:rPr>
                <a:t> et al. (2017b)</a:t>
              </a:r>
            </a:p>
          </p:txBody>
        </p:sp>
      </p:grpSp>
      <p:sp>
        <p:nvSpPr>
          <p:cNvPr id="6" name="Title 5">
            <a:extLst>
              <a:ext uri="{FF2B5EF4-FFF2-40B4-BE49-F238E27FC236}">
                <a16:creationId xmlns:a16="http://schemas.microsoft.com/office/drawing/2014/main" id="{4321A579-5F33-7D42-B0F4-08DFD058A5B0}"/>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76992BA1-D779-8C4B-88FB-C3D3862616B5}"/>
              </a:ext>
            </a:extLst>
          </p:cNvPr>
          <p:cNvSpPr txBox="1">
            <a:spLocks/>
          </p:cNvSpPr>
          <p:nvPr/>
        </p:nvSpPr>
        <p:spPr>
          <a:xfrm>
            <a:off x="457200" y="525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TW 3A – Average Accretion Rate</a:t>
            </a:r>
          </a:p>
        </p:txBody>
      </p:sp>
    </p:spTree>
    <p:extLst>
      <p:ext uri="{BB962C8B-B14F-4D97-AF65-F5344CB8AC3E}">
        <p14:creationId xmlns:p14="http://schemas.microsoft.com/office/powerpoint/2010/main" val="2256211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5257"/>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The Binary-Disk Interaction</a:t>
            </a:r>
          </a:p>
        </p:txBody>
      </p:sp>
      <p:sp>
        <p:nvSpPr>
          <p:cNvPr id="13" name="TextBox 12"/>
          <p:cNvSpPr txBox="1"/>
          <p:nvPr/>
        </p:nvSpPr>
        <p:spPr>
          <a:xfrm>
            <a:off x="109476" y="1148257"/>
            <a:ext cx="8867573" cy="4093428"/>
          </a:xfrm>
          <a:prstGeom prst="rect">
            <a:avLst/>
          </a:prstGeom>
          <a:noFill/>
        </p:spPr>
        <p:txBody>
          <a:bodyPr wrap="square" rtlCol="0">
            <a:spAutoFit/>
          </a:bodyPr>
          <a:lstStyle/>
          <a:p>
            <a:r>
              <a:rPr lang="en-US" sz="2800" i="1" u="sng" dirty="0">
                <a:solidFill>
                  <a:srgbClr val="FFFFFF"/>
                </a:solidFill>
                <a:latin typeface="Avenir Next Medium"/>
                <a:cs typeface="Avenir Next Medium"/>
              </a:rPr>
              <a:t>Theoretical Predictions:</a:t>
            </a:r>
            <a:endParaRPr lang="en-US" sz="28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Orbital resonances clear a central gap</a:t>
            </a:r>
          </a:p>
          <a:p>
            <a:pPr marL="800100" lvl="1" indent="-342900">
              <a:buFont typeface="Arial"/>
              <a:buChar char="•"/>
            </a:pPr>
            <a:r>
              <a:rPr lang="en-US" sz="2400" dirty="0">
                <a:solidFill>
                  <a:srgbClr val="FFFFFF"/>
                </a:solidFill>
                <a:latin typeface="Avenir Next Medium"/>
                <a:cs typeface="Avenir Next Medium"/>
              </a:rPr>
              <a:t>Three disks: two circumstellar and a circumbinary</a:t>
            </a:r>
          </a:p>
          <a:p>
            <a:pPr lvl="1"/>
            <a:endParaRPr lang="en-US" sz="2800" dirty="0">
              <a:solidFill>
                <a:srgbClr val="FFFFFF"/>
              </a:solidFill>
              <a:latin typeface="Avenir Next Medium"/>
              <a:cs typeface="Avenir Next Medium"/>
            </a:endParaRPr>
          </a:p>
          <a:p>
            <a:pPr marL="342900" indent="-342900">
              <a:buFont typeface="Arial"/>
              <a:buChar char="•"/>
            </a:pPr>
            <a:r>
              <a:rPr lang="en-US" sz="2800" dirty="0">
                <a:solidFill>
                  <a:srgbClr val="FFFFFF"/>
                </a:solidFill>
                <a:latin typeface="Avenir Next Medium"/>
                <a:cs typeface="Avenir Next Medium"/>
              </a:rPr>
              <a:t>Periodic accretion streams from circumbinary disk</a:t>
            </a:r>
          </a:p>
          <a:p>
            <a:pPr marL="800100" lvl="1" indent="-342900">
              <a:buFont typeface="Arial"/>
              <a:buChar char="•"/>
            </a:pPr>
            <a:r>
              <a:rPr lang="en-US" sz="2400" dirty="0">
                <a:solidFill>
                  <a:srgbClr val="FFFFFF"/>
                </a:solidFill>
                <a:latin typeface="Avenir Next Medium"/>
                <a:cs typeface="Avenir Next Medium"/>
              </a:rPr>
              <a:t>Feed circumstellar disks or accrete directly onto stars</a:t>
            </a:r>
          </a:p>
          <a:p>
            <a:pPr marL="800100" lvl="1" indent="-342900">
              <a:buFont typeface="Arial"/>
              <a:buChar char="•"/>
            </a:pPr>
            <a:r>
              <a:rPr lang="en-US" sz="2400" dirty="0">
                <a:solidFill>
                  <a:srgbClr val="FFFFFF"/>
                </a:solidFill>
                <a:latin typeface="Avenir Next Medium"/>
                <a:cs typeface="Avenir Next Medium"/>
              </a:rPr>
              <a:t>Highly dependent on orbital parameters and viscosity</a:t>
            </a:r>
          </a:p>
          <a:p>
            <a:pPr marL="800100" lvl="1" indent="-342900">
              <a:buFont typeface="Arial"/>
              <a:buChar char="•"/>
            </a:pPr>
            <a:endParaRPr lang="en-US" sz="2400" dirty="0">
              <a:solidFill>
                <a:srgbClr val="FFFFFF"/>
              </a:solidFill>
              <a:latin typeface="Avenir Next Medium"/>
              <a:cs typeface="Avenir Next Medium"/>
            </a:endParaRPr>
          </a:p>
          <a:p>
            <a:pPr marL="342900" indent="-342900">
              <a:buFont typeface="Arial"/>
              <a:buChar char="•"/>
            </a:pPr>
            <a:r>
              <a:rPr lang="en-US" sz="2800" b="1" dirty="0">
                <a:solidFill>
                  <a:srgbClr val="FFFFFF"/>
                </a:solidFill>
                <a:latin typeface="Avenir Next Medium"/>
                <a:cs typeface="Avenir Next Medium"/>
              </a:rPr>
              <a:t>Higher accretion rates on secondary stars</a:t>
            </a:r>
          </a:p>
          <a:p>
            <a:pPr marL="800100" lvl="1" indent="-342900">
              <a:buFont typeface="Arial"/>
              <a:buChar char="•"/>
            </a:pPr>
            <a:endParaRPr lang="en-US" sz="2400" dirty="0">
              <a:solidFill>
                <a:srgbClr val="FFFFFF"/>
              </a:solidFill>
              <a:latin typeface="Avenir Next Medium"/>
              <a:cs typeface="Avenir Next Medium"/>
            </a:endParaRPr>
          </a:p>
        </p:txBody>
      </p:sp>
    </p:spTree>
    <p:extLst>
      <p:ext uri="{BB962C8B-B14F-4D97-AF65-F5344CB8AC3E}">
        <p14:creationId xmlns:p14="http://schemas.microsoft.com/office/powerpoint/2010/main" val="656394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4122" y="0"/>
            <a:ext cx="9331569" cy="1143000"/>
          </a:xfrm>
        </p:spPr>
        <p:txBody>
          <a:bodyPr>
            <a:no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TWA 3A – SALT Spectroscopic Campaign</a:t>
            </a:r>
          </a:p>
        </p:txBody>
      </p:sp>
      <p:grpSp>
        <p:nvGrpSpPr>
          <p:cNvPr id="2" name="Group 1"/>
          <p:cNvGrpSpPr/>
          <p:nvPr/>
        </p:nvGrpSpPr>
        <p:grpSpPr>
          <a:xfrm>
            <a:off x="-3176" y="1059357"/>
            <a:ext cx="9147175" cy="5226957"/>
            <a:chOff x="-3176" y="1059357"/>
            <a:chExt cx="9147175" cy="5226957"/>
          </a:xfrm>
        </p:grpSpPr>
        <p:pic>
          <p:nvPicPr>
            <p:cNvPr id="4" name="Picture 3" descr="TWA_U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 y="1059357"/>
              <a:ext cx="9147175" cy="5226957"/>
            </a:xfrm>
            <a:prstGeom prst="rect">
              <a:avLst/>
            </a:prstGeom>
          </p:spPr>
        </p:pic>
        <p:sp>
          <p:nvSpPr>
            <p:cNvPr id="5" name="TextBox 4"/>
            <p:cNvSpPr txBox="1"/>
            <p:nvPr/>
          </p:nvSpPr>
          <p:spPr>
            <a:xfrm>
              <a:off x="0" y="5966208"/>
              <a:ext cx="2786508" cy="307777"/>
            </a:xfrm>
            <a:prstGeom prst="rect">
              <a:avLst/>
            </a:prstGeom>
            <a:noFill/>
          </p:spPr>
          <p:txBody>
            <a:bodyPr wrap="square" rtlCol="0">
              <a:spAutoFit/>
            </a:bodyPr>
            <a:lstStyle/>
            <a:p>
              <a:r>
                <a:rPr lang="en-US" sz="1400" dirty="0" err="1">
                  <a:latin typeface="Avenir Next Medium"/>
                  <a:cs typeface="Avenir Next Medium"/>
                </a:rPr>
                <a:t>Tofflemire</a:t>
              </a:r>
              <a:r>
                <a:rPr lang="en-US" sz="1400" dirty="0">
                  <a:latin typeface="Avenir Next Medium"/>
                  <a:cs typeface="Avenir Next Medium"/>
                </a:rPr>
                <a:t> et al. (2018, in prep)</a:t>
              </a:r>
            </a:p>
          </p:txBody>
        </p:sp>
      </p:grpSp>
      <p:pic>
        <p:nvPicPr>
          <p:cNvPr id="7" name="Picture 6">
            <a:extLst>
              <a:ext uri="{FF2B5EF4-FFF2-40B4-BE49-F238E27FC236}">
                <a16:creationId xmlns:a16="http://schemas.microsoft.com/office/drawing/2014/main" id="{E1BFD6D8-F50E-9D49-87A2-5548FC1D6F60}"/>
              </a:ext>
            </a:extLst>
          </p:cNvPr>
          <p:cNvPicPr>
            <a:picLocks noChangeAspect="1"/>
          </p:cNvPicPr>
          <p:nvPr/>
        </p:nvPicPr>
        <p:blipFill>
          <a:blip r:embed="rId4"/>
          <a:stretch>
            <a:fillRect/>
          </a:stretch>
        </p:blipFill>
        <p:spPr>
          <a:xfrm>
            <a:off x="0" y="5208466"/>
            <a:ext cx="2852127" cy="1649534"/>
          </a:xfrm>
          <a:prstGeom prst="rect">
            <a:avLst/>
          </a:prstGeom>
          <a:ln>
            <a:solidFill>
              <a:schemeClr val="bg1"/>
            </a:solidFill>
          </a:ln>
        </p:spPr>
      </p:pic>
    </p:spTree>
    <p:extLst>
      <p:ext uri="{BB962C8B-B14F-4D97-AF65-F5344CB8AC3E}">
        <p14:creationId xmlns:p14="http://schemas.microsoft.com/office/powerpoint/2010/main" val="1168539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A_Ha.pdf"/>
          <p:cNvPicPr>
            <a:picLocks noChangeAspect="1"/>
          </p:cNvPicPr>
          <p:nvPr/>
        </p:nvPicPr>
        <p:blipFill rotWithShape="1">
          <a:blip r:embed="rId3">
            <a:extLst>
              <a:ext uri="{28A0092B-C50C-407E-A947-70E740481C1C}">
                <a14:useLocalDpi xmlns:a14="http://schemas.microsoft.com/office/drawing/2010/main" val="0"/>
              </a:ext>
            </a:extLst>
          </a:blip>
          <a:srcRect t="3968"/>
          <a:stretch/>
        </p:blipFill>
        <p:spPr>
          <a:xfrm>
            <a:off x="6557115" y="-2219"/>
            <a:ext cx="2473362" cy="6858930"/>
          </a:xfrm>
          <a:prstGeom prst="rect">
            <a:avLst/>
          </a:prstGeom>
        </p:spPr>
      </p:pic>
      <p:sp>
        <p:nvSpPr>
          <p:cNvPr id="10" name="Title 1"/>
          <p:cNvSpPr txBox="1">
            <a:spLocks/>
          </p:cNvSpPr>
          <p:nvPr/>
        </p:nvSpPr>
        <p:spPr>
          <a:xfrm>
            <a:off x="457200" y="-86839"/>
            <a:ext cx="84201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TWA 3A – H</a:t>
            </a:r>
            <a:r>
              <a:rPr lang="en-US" sz="5400" dirty="0">
                <a:solidFill>
                  <a:srgbClr val="FFFFFF"/>
                </a:solidFill>
                <a:effectLst>
                  <a:outerShdw blurRad="50800" dist="63500" dir="2700000" algn="tl" rotWithShape="0">
                    <a:srgbClr val="000000">
                      <a:alpha val="46000"/>
                    </a:srgbClr>
                  </a:outerShdw>
                </a:effectLst>
                <a:latin typeface="Times New Roman"/>
                <a:ea typeface="Lucida Grande"/>
                <a:cs typeface="Times New Roman"/>
              </a:rPr>
              <a:t>α</a:t>
            </a:r>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 Variability</a:t>
            </a:r>
          </a:p>
        </p:txBody>
      </p:sp>
      <p:grpSp>
        <p:nvGrpSpPr>
          <p:cNvPr id="3" name="Group 2"/>
          <p:cNvGrpSpPr/>
          <p:nvPr/>
        </p:nvGrpSpPr>
        <p:grpSpPr>
          <a:xfrm>
            <a:off x="1157268" y="1612404"/>
            <a:ext cx="5122882" cy="4690110"/>
            <a:chOff x="1157268" y="1612404"/>
            <a:chExt cx="5122882" cy="4690110"/>
          </a:xfrm>
        </p:grpSpPr>
        <p:grpSp>
          <p:nvGrpSpPr>
            <p:cNvPr id="5" name="Group 4"/>
            <p:cNvGrpSpPr/>
            <p:nvPr/>
          </p:nvGrpSpPr>
          <p:grpSpPr>
            <a:xfrm>
              <a:off x="1212850" y="1612404"/>
              <a:ext cx="5067300" cy="4690110"/>
              <a:chOff x="3924300" y="982484"/>
              <a:chExt cx="5067300" cy="4690110"/>
            </a:xfrm>
          </p:grpSpPr>
          <p:pic>
            <p:nvPicPr>
              <p:cNvPr id="6" name="Picture 5" descr="TWA_EWs_phase.pdf"/>
              <p:cNvPicPr>
                <a:picLocks noChangeAspect="1"/>
              </p:cNvPicPr>
              <p:nvPr/>
            </p:nvPicPr>
            <p:blipFill rotWithShape="1">
              <a:blip r:embed="rId4">
                <a:extLst>
                  <a:ext uri="{28A0092B-C50C-407E-A947-70E740481C1C}">
                    <a14:useLocalDpi xmlns:a14="http://schemas.microsoft.com/office/drawing/2010/main" val="0"/>
                  </a:ext>
                </a:extLst>
              </a:blip>
              <a:srcRect t="66917"/>
              <a:stretch/>
            </p:blipFill>
            <p:spPr>
              <a:xfrm>
                <a:off x="3924300" y="2822714"/>
                <a:ext cx="5067300" cy="2849880"/>
              </a:xfrm>
              <a:prstGeom prst="rect">
                <a:avLst/>
              </a:prstGeom>
            </p:spPr>
          </p:pic>
          <p:pic>
            <p:nvPicPr>
              <p:cNvPr id="2" name="Picture 1" descr="TWA_EWs_phase.pdf"/>
              <p:cNvPicPr>
                <a:picLocks noChangeAspect="1"/>
              </p:cNvPicPr>
              <p:nvPr/>
            </p:nvPicPr>
            <p:blipFill rotWithShape="1">
              <a:blip r:embed="rId4">
                <a:extLst>
                  <a:ext uri="{28A0092B-C50C-407E-A947-70E740481C1C}">
                    <a14:useLocalDpi xmlns:a14="http://schemas.microsoft.com/office/drawing/2010/main" val="0"/>
                  </a:ext>
                </a:extLst>
              </a:blip>
              <a:srcRect b="53319"/>
              <a:stretch/>
            </p:blipFill>
            <p:spPr>
              <a:xfrm>
                <a:off x="3924300" y="982484"/>
                <a:ext cx="5067300" cy="4021316"/>
              </a:xfrm>
              <a:prstGeom prst="rect">
                <a:avLst/>
              </a:prstGeom>
            </p:spPr>
          </p:pic>
        </p:grpSp>
        <p:sp>
          <p:nvSpPr>
            <p:cNvPr id="9" name="TextBox 8"/>
            <p:cNvSpPr txBox="1"/>
            <p:nvPr/>
          </p:nvSpPr>
          <p:spPr>
            <a:xfrm>
              <a:off x="1157268" y="5990866"/>
              <a:ext cx="2626222" cy="307777"/>
            </a:xfrm>
            <a:prstGeom prst="rect">
              <a:avLst/>
            </a:prstGeom>
            <a:noFill/>
          </p:spPr>
          <p:txBody>
            <a:bodyPr wrap="square" rtlCol="0">
              <a:spAutoFit/>
            </a:bodyPr>
            <a:lstStyle/>
            <a:p>
              <a:r>
                <a:rPr lang="en-US" sz="1400" dirty="0" err="1">
                  <a:latin typeface="Avenir Next Medium"/>
                  <a:cs typeface="Avenir Next Medium"/>
                </a:rPr>
                <a:t>Tofflemire</a:t>
              </a:r>
              <a:r>
                <a:rPr lang="en-US" sz="1400" dirty="0">
                  <a:latin typeface="Avenir Next Medium"/>
                  <a:cs typeface="Avenir Next Medium"/>
                </a:rPr>
                <a:t> et al. (2018)</a:t>
              </a:r>
            </a:p>
          </p:txBody>
        </p:sp>
      </p:grpSp>
    </p:spTree>
    <p:extLst>
      <p:ext uri="{BB962C8B-B14F-4D97-AF65-F5344CB8AC3E}">
        <p14:creationId xmlns:p14="http://schemas.microsoft.com/office/powerpoint/2010/main" val="4032715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3476253" y="5262269"/>
            <a:ext cx="1969518" cy="646331"/>
          </a:xfrm>
          <a:prstGeom prst="rect">
            <a:avLst/>
          </a:prstGeom>
          <a:noFill/>
        </p:spPr>
        <p:txBody>
          <a:bodyPr wrap="square" rtlCol="0">
            <a:spAutoFit/>
          </a:bodyPr>
          <a:lstStyle/>
          <a:p>
            <a:pPr algn="ctr"/>
            <a:r>
              <a:rPr lang="en-US" dirty="0">
                <a:solidFill>
                  <a:schemeClr val="bg1"/>
                </a:solidFill>
                <a:latin typeface="Avenir Next Medium"/>
                <a:cs typeface="Avenir Next Medium"/>
              </a:rPr>
              <a:t>After </a:t>
            </a:r>
          </a:p>
          <a:p>
            <a:pPr algn="ctr"/>
            <a:r>
              <a:rPr lang="en-US" dirty="0">
                <a:solidFill>
                  <a:schemeClr val="bg1"/>
                </a:solidFill>
                <a:latin typeface="Avenir Next Medium"/>
                <a:cs typeface="Avenir Next Medium"/>
              </a:rPr>
              <a:t>Periastron</a:t>
            </a:r>
          </a:p>
        </p:txBody>
      </p:sp>
      <p:sp>
        <p:nvSpPr>
          <p:cNvPr id="21" name="TextBox 20"/>
          <p:cNvSpPr txBox="1"/>
          <p:nvPr/>
        </p:nvSpPr>
        <p:spPr>
          <a:xfrm>
            <a:off x="3271767" y="3811154"/>
            <a:ext cx="2378490" cy="369332"/>
          </a:xfrm>
          <a:prstGeom prst="rect">
            <a:avLst/>
          </a:prstGeom>
          <a:noFill/>
        </p:spPr>
        <p:txBody>
          <a:bodyPr wrap="square" rtlCol="0">
            <a:spAutoFit/>
          </a:bodyPr>
          <a:lstStyle/>
          <a:p>
            <a:pPr algn="ctr"/>
            <a:r>
              <a:rPr lang="en-US" dirty="0">
                <a:solidFill>
                  <a:schemeClr val="bg1"/>
                </a:solidFill>
                <a:latin typeface="Avenir Next Medium"/>
                <a:cs typeface="Avenir Next Medium"/>
              </a:rPr>
              <a:t>Apastron</a:t>
            </a:r>
          </a:p>
        </p:txBody>
      </p:sp>
      <p:sp>
        <p:nvSpPr>
          <p:cNvPr id="31" name="TextBox 30"/>
          <p:cNvSpPr txBox="1"/>
          <p:nvPr/>
        </p:nvSpPr>
        <p:spPr>
          <a:xfrm>
            <a:off x="3476253" y="1594205"/>
            <a:ext cx="1969518" cy="646331"/>
          </a:xfrm>
          <a:prstGeom prst="rect">
            <a:avLst/>
          </a:prstGeom>
          <a:noFill/>
        </p:spPr>
        <p:txBody>
          <a:bodyPr wrap="square" rtlCol="0">
            <a:spAutoFit/>
          </a:bodyPr>
          <a:lstStyle/>
          <a:p>
            <a:pPr algn="ctr"/>
            <a:r>
              <a:rPr lang="en-US" dirty="0">
                <a:solidFill>
                  <a:schemeClr val="bg1"/>
                </a:solidFill>
                <a:latin typeface="Avenir Next Medium"/>
                <a:cs typeface="Avenir Next Medium"/>
              </a:rPr>
              <a:t>Before </a:t>
            </a:r>
          </a:p>
          <a:p>
            <a:pPr algn="ctr"/>
            <a:r>
              <a:rPr lang="en-US" dirty="0">
                <a:solidFill>
                  <a:schemeClr val="bg1"/>
                </a:solidFill>
                <a:latin typeface="Avenir Next Medium"/>
                <a:cs typeface="Avenir Next Medium"/>
              </a:rPr>
              <a:t>Periastron</a:t>
            </a:r>
          </a:p>
        </p:txBody>
      </p:sp>
      <p:sp>
        <p:nvSpPr>
          <p:cNvPr id="10" name="Title 1"/>
          <p:cNvSpPr txBox="1">
            <a:spLocks/>
          </p:cNvSpPr>
          <p:nvPr/>
        </p:nvSpPr>
        <p:spPr>
          <a:xfrm>
            <a:off x="457200" y="-121743"/>
            <a:ext cx="84201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TWA 3A – He I 5876 Variability</a:t>
            </a:r>
          </a:p>
        </p:txBody>
      </p:sp>
      <p:pic>
        <p:nvPicPr>
          <p:cNvPr id="4" name="Picture 3" descr="TWA_HeI_chromcor1.pdf"/>
          <p:cNvPicPr>
            <a:picLocks noChangeAspect="1"/>
          </p:cNvPicPr>
          <p:nvPr/>
        </p:nvPicPr>
        <p:blipFill rotWithShape="1">
          <a:blip r:embed="rId3">
            <a:alphaModFix/>
            <a:extLst>
              <a:ext uri="{28A0092B-C50C-407E-A947-70E740481C1C}">
                <a14:useLocalDpi xmlns:a14="http://schemas.microsoft.com/office/drawing/2010/main" val="0"/>
              </a:ext>
            </a:extLst>
          </a:blip>
          <a:srcRect b="-1887"/>
          <a:stretch/>
        </p:blipFill>
        <p:spPr>
          <a:xfrm>
            <a:off x="73798" y="777549"/>
            <a:ext cx="3206204" cy="5991065"/>
          </a:xfrm>
          <a:prstGeom prst="rect">
            <a:avLst/>
          </a:prstGeom>
          <a:solidFill>
            <a:schemeClr val="bg1"/>
          </a:solidFill>
        </p:spPr>
      </p:pic>
      <p:sp>
        <p:nvSpPr>
          <p:cNvPr id="12" name="TextBox 11">
            <a:extLst>
              <a:ext uri="{FF2B5EF4-FFF2-40B4-BE49-F238E27FC236}">
                <a16:creationId xmlns:a16="http://schemas.microsoft.com/office/drawing/2014/main" id="{406DC756-3ACF-C849-8866-B62EB4B09836}"/>
              </a:ext>
            </a:extLst>
          </p:cNvPr>
          <p:cNvSpPr txBox="1"/>
          <p:nvPr/>
        </p:nvSpPr>
        <p:spPr>
          <a:xfrm>
            <a:off x="932685" y="3308021"/>
            <a:ext cx="2804280" cy="307777"/>
          </a:xfrm>
          <a:prstGeom prst="rect">
            <a:avLst/>
          </a:prstGeom>
          <a:noFill/>
          <a:ln>
            <a:noFill/>
          </a:ln>
        </p:spPr>
        <p:txBody>
          <a:bodyPr wrap="square" rtlCol="0">
            <a:spAutoFit/>
          </a:bodyPr>
          <a:lstStyle/>
          <a:p>
            <a:pPr algn="ctr"/>
            <a:r>
              <a:rPr lang="en-US" sz="1400" dirty="0">
                <a:latin typeface="Avenir Next Medium"/>
                <a:cs typeface="Avenir Next Medium"/>
              </a:rPr>
              <a:t>Primary</a:t>
            </a:r>
          </a:p>
        </p:txBody>
      </p:sp>
      <p:sp>
        <p:nvSpPr>
          <p:cNvPr id="14" name="TextBox 13">
            <a:extLst>
              <a:ext uri="{FF2B5EF4-FFF2-40B4-BE49-F238E27FC236}">
                <a16:creationId xmlns:a16="http://schemas.microsoft.com/office/drawing/2014/main" id="{5EB3E715-0C49-254B-856F-B29E31D9C6B5}"/>
              </a:ext>
            </a:extLst>
          </p:cNvPr>
          <p:cNvSpPr txBox="1"/>
          <p:nvPr/>
        </p:nvSpPr>
        <p:spPr>
          <a:xfrm>
            <a:off x="-4069501" y="1758215"/>
            <a:ext cx="2804280" cy="307777"/>
          </a:xfrm>
          <a:prstGeom prst="rect">
            <a:avLst/>
          </a:prstGeom>
          <a:noFill/>
          <a:ln>
            <a:solidFill>
              <a:schemeClr val="bg1"/>
            </a:solidFill>
          </a:ln>
        </p:spPr>
        <p:txBody>
          <a:bodyPr wrap="square" rtlCol="0">
            <a:spAutoFit/>
          </a:bodyPr>
          <a:lstStyle/>
          <a:p>
            <a:pPr algn="ctr"/>
            <a:r>
              <a:rPr lang="en-US" sz="1400" dirty="0">
                <a:latin typeface="Avenir Next Medium"/>
                <a:cs typeface="Avenir Next Medium"/>
              </a:rPr>
              <a:t>Primary</a:t>
            </a:r>
          </a:p>
        </p:txBody>
      </p:sp>
      <p:sp>
        <p:nvSpPr>
          <p:cNvPr id="15" name="TextBox 14">
            <a:extLst>
              <a:ext uri="{FF2B5EF4-FFF2-40B4-BE49-F238E27FC236}">
                <a16:creationId xmlns:a16="http://schemas.microsoft.com/office/drawing/2014/main" id="{B476523B-53F6-304B-B32E-01F77FF6A61A}"/>
              </a:ext>
            </a:extLst>
          </p:cNvPr>
          <p:cNvSpPr txBox="1"/>
          <p:nvPr/>
        </p:nvSpPr>
        <p:spPr>
          <a:xfrm>
            <a:off x="-122453" y="3280303"/>
            <a:ext cx="2804280" cy="307777"/>
          </a:xfrm>
          <a:prstGeom prst="rect">
            <a:avLst/>
          </a:prstGeom>
          <a:noFill/>
          <a:ln>
            <a:noFill/>
          </a:ln>
        </p:spPr>
        <p:txBody>
          <a:bodyPr wrap="square" rtlCol="0">
            <a:spAutoFit/>
          </a:bodyPr>
          <a:lstStyle/>
          <a:p>
            <a:pPr algn="ctr"/>
            <a:r>
              <a:rPr lang="en-US" sz="1400" dirty="0">
                <a:latin typeface="Avenir Next Medium"/>
                <a:cs typeface="Avenir Next Medium"/>
              </a:rPr>
              <a:t>Secondary</a:t>
            </a:r>
          </a:p>
        </p:txBody>
      </p:sp>
      <p:cxnSp>
        <p:nvCxnSpPr>
          <p:cNvPr id="5" name="Straight Arrow Connector 4">
            <a:extLst>
              <a:ext uri="{FF2B5EF4-FFF2-40B4-BE49-F238E27FC236}">
                <a16:creationId xmlns:a16="http://schemas.microsoft.com/office/drawing/2014/main" id="{9DCAB696-7B63-984A-A041-5399B4CCF1CE}"/>
              </a:ext>
            </a:extLst>
          </p:cNvPr>
          <p:cNvCxnSpPr/>
          <p:nvPr/>
        </p:nvCxnSpPr>
        <p:spPr>
          <a:xfrm flipH="1" flipV="1">
            <a:off x="2060164" y="3112665"/>
            <a:ext cx="155498" cy="19535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F9F242D-7453-2748-A975-C557C81AEC5B}"/>
              </a:ext>
            </a:extLst>
          </p:cNvPr>
          <p:cNvSpPr txBox="1"/>
          <p:nvPr/>
        </p:nvSpPr>
        <p:spPr>
          <a:xfrm>
            <a:off x="5723331" y="2495473"/>
            <a:ext cx="2961921" cy="1938992"/>
          </a:xfrm>
          <a:prstGeom prst="rect">
            <a:avLst/>
          </a:prstGeom>
          <a:noFill/>
          <a:ln w="38100" cmpd="sng">
            <a:solidFill>
              <a:schemeClr val="bg1"/>
            </a:solidFill>
          </a:ln>
        </p:spPr>
        <p:txBody>
          <a:bodyPr wrap="square" rtlCol="0">
            <a:spAutoFit/>
          </a:bodyPr>
          <a:lstStyle/>
          <a:p>
            <a:pPr algn="ctr"/>
            <a:r>
              <a:rPr lang="en-US" sz="2400" dirty="0">
                <a:solidFill>
                  <a:schemeClr val="bg1"/>
                </a:solidFill>
                <a:latin typeface="Avenir Next Medium"/>
                <a:cs typeface="Avenir Next Medium"/>
              </a:rPr>
              <a:t>He I emission favors the primary’s velocity, suggesting it is the primary accretor</a:t>
            </a:r>
          </a:p>
        </p:txBody>
      </p:sp>
    </p:spTree>
    <p:extLst>
      <p:ext uri="{BB962C8B-B14F-4D97-AF65-F5344CB8AC3E}">
        <p14:creationId xmlns:p14="http://schemas.microsoft.com/office/powerpoint/2010/main" val="258284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57"/>
            <a:ext cx="9038492" cy="1143000"/>
          </a:xfrm>
        </p:spPr>
        <p:txBody>
          <a:bodyPr>
            <a:no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What are the Pathways to the Surface ?</a:t>
            </a:r>
          </a:p>
        </p:txBody>
      </p:sp>
      <p:pic>
        <p:nvPicPr>
          <p:cNvPr id="6" name="Picture 5" descr="Peri_screen_shot.png"/>
          <p:cNvPicPr>
            <a:picLocks noChangeAspect="1"/>
          </p:cNvPicPr>
          <p:nvPr/>
        </p:nvPicPr>
        <p:blipFill rotWithShape="1">
          <a:blip r:embed="rId3">
            <a:extLst>
              <a:ext uri="{28A0092B-C50C-407E-A947-70E740481C1C}">
                <a14:useLocalDpi xmlns:a14="http://schemas.microsoft.com/office/drawing/2010/main" val="0"/>
              </a:ext>
            </a:extLst>
          </a:blip>
          <a:srcRect l="29831" t="35957" r="31775" b="37129"/>
          <a:stretch/>
        </p:blipFill>
        <p:spPr>
          <a:xfrm>
            <a:off x="920800" y="921551"/>
            <a:ext cx="7302401" cy="5118765"/>
          </a:xfrm>
          <a:prstGeom prst="rect">
            <a:avLst/>
          </a:prstGeom>
        </p:spPr>
      </p:pic>
      <p:sp>
        <p:nvSpPr>
          <p:cNvPr id="17" name="TextBox 16">
            <a:extLst>
              <a:ext uri="{FF2B5EF4-FFF2-40B4-BE49-F238E27FC236}">
                <a16:creationId xmlns:a16="http://schemas.microsoft.com/office/drawing/2014/main" id="{ED06C862-1960-D149-9794-BAEDC5FF3A5A}"/>
              </a:ext>
            </a:extLst>
          </p:cNvPr>
          <p:cNvSpPr txBox="1"/>
          <p:nvPr/>
        </p:nvSpPr>
        <p:spPr>
          <a:xfrm>
            <a:off x="-410308" y="6248661"/>
            <a:ext cx="9905999" cy="523220"/>
          </a:xfrm>
          <a:prstGeom prst="rect">
            <a:avLst/>
          </a:prstGeom>
          <a:noFill/>
        </p:spPr>
        <p:txBody>
          <a:bodyPr wrap="square" rtlCol="0">
            <a:spAutoFit/>
          </a:bodyPr>
          <a:lstStyle/>
          <a:p>
            <a:pPr marL="57150" algn="ctr"/>
            <a:r>
              <a:rPr lang="en-US" sz="2800" dirty="0">
                <a:solidFill>
                  <a:schemeClr val="bg1"/>
                </a:solidFill>
                <a:latin typeface="Avenir Next Medium"/>
                <a:cs typeface="Avenir Next Medium"/>
              </a:rPr>
              <a:t>Direct Impact of Streams  or  Transient CS Disks?</a:t>
            </a:r>
            <a:endParaRPr lang="en-US" sz="2800" dirty="0">
              <a:solidFill>
                <a:srgbClr val="FFFFFF"/>
              </a:solidFill>
              <a:latin typeface="Avenir Next Medium"/>
              <a:cs typeface="Avenir Next Medium"/>
            </a:endParaRPr>
          </a:p>
        </p:txBody>
      </p:sp>
    </p:spTree>
    <p:extLst>
      <p:ext uri="{BB962C8B-B14F-4D97-AF65-F5344CB8AC3E}">
        <p14:creationId xmlns:p14="http://schemas.microsoft.com/office/powerpoint/2010/main" val="36961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B0F266-CAFD-CB40-9367-B56EC7D08492}"/>
              </a:ext>
            </a:extLst>
          </p:cNvPr>
          <p:cNvPicPr>
            <a:picLocks noChangeAspect="1"/>
          </p:cNvPicPr>
          <p:nvPr/>
        </p:nvPicPr>
        <p:blipFill rotWithShape="1">
          <a:blip r:embed="rId2"/>
          <a:srcRect l="4110" t="10316" r="3811" b="6779"/>
          <a:stretch/>
        </p:blipFill>
        <p:spPr>
          <a:xfrm rot="16200000">
            <a:off x="1357294" y="-384275"/>
            <a:ext cx="6405973" cy="7690336"/>
          </a:xfrm>
          <a:prstGeom prst="rect">
            <a:avLst/>
          </a:prstGeom>
          <a:solidFill>
            <a:srgbClr val="000000"/>
          </a:solidFill>
        </p:spPr>
      </p:pic>
      <p:sp>
        <p:nvSpPr>
          <p:cNvPr id="3" name="Rectangle 2">
            <a:extLst>
              <a:ext uri="{FF2B5EF4-FFF2-40B4-BE49-F238E27FC236}">
                <a16:creationId xmlns:a16="http://schemas.microsoft.com/office/drawing/2014/main" id="{3EEC0B44-221D-EC40-8030-317AF06C0A51}"/>
              </a:ext>
            </a:extLst>
          </p:cNvPr>
          <p:cNvSpPr/>
          <p:nvPr/>
        </p:nvSpPr>
        <p:spPr>
          <a:xfrm>
            <a:off x="1019484" y="5292608"/>
            <a:ext cx="7041692" cy="515815"/>
          </a:xfrm>
          <a:prstGeom prst="rect">
            <a:avLst/>
          </a:prstGeom>
          <a:solidFill>
            <a:srgbClr val="B6C0DA"/>
          </a:solidFill>
          <a:ln>
            <a:noFill/>
          </a:ln>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764FF5-F02E-8243-9C91-F7D796E25A25}"/>
              </a:ext>
            </a:extLst>
          </p:cNvPr>
          <p:cNvSpPr/>
          <p:nvPr/>
        </p:nvSpPr>
        <p:spPr>
          <a:xfrm flipV="1">
            <a:off x="3434438" y="5778753"/>
            <a:ext cx="2098854" cy="123454"/>
          </a:xfrm>
          <a:prstGeom prst="rect">
            <a:avLst/>
          </a:prstGeom>
          <a:solidFill>
            <a:srgbClr val="B6C0DA"/>
          </a:solidFill>
          <a:ln>
            <a:noFill/>
          </a:ln>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9BD130-1024-0D45-A004-18EBB1651AD0}"/>
              </a:ext>
            </a:extLst>
          </p:cNvPr>
          <p:cNvSpPr/>
          <p:nvPr/>
        </p:nvSpPr>
        <p:spPr>
          <a:xfrm>
            <a:off x="5310130" y="6054444"/>
            <a:ext cx="3095319" cy="363415"/>
          </a:xfrm>
          <a:prstGeom prst="rect">
            <a:avLst/>
          </a:prstGeom>
          <a:solidFill>
            <a:srgbClr val="B6C0DA"/>
          </a:solidFill>
          <a:ln>
            <a:noFill/>
          </a:ln>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0822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3221" y="1059357"/>
            <a:ext cx="7555226" cy="5369097"/>
            <a:chOff x="763221" y="1059357"/>
            <a:chExt cx="7555226" cy="5369097"/>
          </a:xfrm>
        </p:grpSpPr>
        <p:pic>
          <p:nvPicPr>
            <p:cNvPr id="14" name="Picture 13" descr="TWA_Mdot_AveComp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55" y="1059357"/>
              <a:ext cx="7492892" cy="5352066"/>
            </a:xfrm>
            <a:prstGeom prst="rect">
              <a:avLst/>
            </a:prstGeom>
          </p:spPr>
        </p:pic>
        <p:sp>
          <p:nvSpPr>
            <p:cNvPr id="5" name="TextBox 4"/>
            <p:cNvSpPr txBox="1"/>
            <p:nvPr/>
          </p:nvSpPr>
          <p:spPr>
            <a:xfrm>
              <a:off x="763221" y="6120677"/>
              <a:ext cx="2626222" cy="307777"/>
            </a:xfrm>
            <a:prstGeom prst="rect">
              <a:avLst/>
            </a:prstGeom>
            <a:noFill/>
          </p:spPr>
          <p:txBody>
            <a:bodyPr wrap="square" rtlCol="0">
              <a:spAutoFit/>
            </a:bodyPr>
            <a:lstStyle/>
            <a:p>
              <a:r>
                <a:rPr lang="en-US" sz="1400" dirty="0" err="1">
                  <a:latin typeface="Avenir Next Medium"/>
                  <a:cs typeface="Avenir Next Medium"/>
                </a:rPr>
                <a:t>Tofflemire</a:t>
              </a:r>
              <a:r>
                <a:rPr lang="en-US" sz="1400" dirty="0">
                  <a:latin typeface="Avenir Next Medium"/>
                  <a:cs typeface="Avenir Next Medium"/>
                </a:rPr>
                <a:t> et al. (2017b)</a:t>
              </a:r>
            </a:p>
          </p:txBody>
        </p:sp>
      </p:grpSp>
      <p:sp>
        <p:nvSpPr>
          <p:cNvPr id="6" name="Title 5">
            <a:extLst>
              <a:ext uri="{FF2B5EF4-FFF2-40B4-BE49-F238E27FC236}">
                <a16:creationId xmlns:a16="http://schemas.microsoft.com/office/drawing/2014/main" id="{4321A579-5F33-7D42-B0F4-08DFD058A5B0}"/>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76992BA1-D779-8C4B-88FB-C3D3862616B5}"/>
              </a:ext>
            </a:extLst>
          </p:cNvPr>
          <p:cNvSpPr txBox="1">
            <a:spLocks/>
          </p:cNvSpPr>
          <p:nvPr/>
        </p:nvSpPr>
        <p:spPr>
          <a:xfrm>
            <a:off x="457200" y="525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TW 3A – Average Accretion Rate</a:t>
            </a:r>
          </a:p>
        </p:txBody>
      </p:sp>
      <p:sp>
        <p:nvSpPr>
          <p:cNvPr id="7" name="TextBox 6">
            <a:extLst>
              <a:ext uri="{FF2B5EF4-FFF2-40B4-BE49-F238E27FC236}">
                <a16:creationId xmlns:a16="http://schemas.microsoft.com/office/drawing/2014/main" id="{CC81EF37-9BE7-904E-A990-EF8289950AC3}"/>
              </a:ext>
            </a:extLst>
          </p:cNvPr>
          <p:cNvSpPr txBox="1"/>
          <p:nvPr/>
        </p:nvSpPr>
        <p:spPr>
          <a:xfrm>
            <a:off x="2773147" y="2684990"/>
            <a:ext cx="2804280" cy="738664"/>
          </a:xfrm>
          <a:prstGeom prst="rect">
            <a:avLst/>
          </a:prstGeom>
          <a:noFill/>
          <a:ln>
            <a:noFill/>
          </a:ln>
        </p:spPr>
        <p:txBody>
          <a:bodyPr wrap="square" rtlCol="0">
            <a:spAutoFit/>
          </a:bodyPr>
          <a:lstStyle/>
          <a:p>
            <a:pPr algn="ctr"/>
            <a:r>
              <a:rPr lang="en-US" sz="1400" dirty="0">
                <a:latin typeface="Avenir Next Medium"/>
                <a:cs typeface="Avenir Next Medium"/>
              </a:rPr>
              <a:t>Transient</a:t>
            </a:r>
          </a:p>
          <a:p>
            <a:pPr algn="ctr"/>
            <a:r>
              <a:rPr lang="en-US" sz="1400" dirty="0">
                <a:latin typeface="Avenir Next Medium"/>
                <a:cs typeface="Avenir Next Medium"/>
              </a:rPr>
              <a:t>Accretion</a:t>
            </a:r>
          </a:p>
          <a:p>
            <a:pPr algn="ctr"/>
            <a:r>
              <a:rPr lang="en-US" sz="1400" dirty="0">
                <a:latin typeface="Avenir Next Medium"/>
                <a:cs typeface="Avenir Next Medium"/>
              </a:rPr>
              <a:t>Disks</a:t>
            </a:r>
          </a:p>
        </p:txBody>
      </p:sp>
      <p:cxnSp>
        <p:nvCxnSpPr>
          <p:cNvPr id="9" name="Straight Arrow Connector 8">
            <a:extLst>
              <a:ext uri="{FF2B5EF4-FFF2-40B4-BE49-F238E27FC236}">
                <a16:creationId xmlns:a16="http://schemas.microsoft.com/office/drawing/2014/main" id="{7E6CAA58-2EF6-7447-AEB4-B74ED3FF5F23}"/>
              </a:ext>
            </a:extLst>
          </p:cNvPr>
          <p:cNvCxnSpPr>
            <a:cxnSpLocks/>
          </p:cNvCxnSpPr>
          <p:nvPr/>
        </p:nvCxnSpPr>
        <p:spPr>
          <a:xfrm flipV="1">
            <a:off x="4700954" y="2552569"/>
            <a:ext cx="574431" cy="389923"/>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6F30A15-A3FE-8443-BC28-9A0632123B80}"/>
              </a:ext>
            </a:extLst>
          </p:cNvPr>
          <p:cNvSpPr txBox="1"/>
          <p:nvPr/>
        </p:nvSpPr>
        <p:spPr>
          <a:xfrm>
            <a:off x="6346504" y="2588144"/>
            <a:ext cx="2804280" cy="307777"/>
          </a:xfrm>
          <a:prstGeom prst="rect">
            <a:avLst/>
          </a:prstGeom>
          <a:noFill/>
          <a:ln>
            <a:noFill/>
          </a:ln>
        </p:spPr>
        <p:txBody>
          <a:bodyPr wrap="square" rtlCol="0">
            <a:spAutoFit/>
          </a:bodyPr>
          <a:lstStyle/>
          <a:p>
            <a:pPr algn="ctr"/>
            <a:r>
              <a:rPr lang="en-US" sz="1400" dirty="0">
                <a:latin typeface="Avenir Next Medium"/>
                <a:cs typeface="Avenir Next Medium"/>
              </a:rPr>
              <a:t>Observed</a:t>
            </a:r>
          </a:p>
        </p:txBody>
      </p:sp>
      <p:cxnSp>
        <p:nvCxnSpPr>
          <p:cNvPr id="12" name="Straight Arrow Connector 11">
            <a:extLst>
              <a:ext uri="{FF2B5EF4-FFF2-40B4-BE49-F238E27FC236}">
                <a16:creationId xmlns:a16="http://schemas.microsoft.com/office/drawing/2014/main" id="{58303396-8E99-AA48-A2FF-759028728969}"/>
              </a:ext>
            </a:extLst>
          </p:cNvPr>
          <p:cNvCxnSpPr>
            <a:cxnSpLocks/>
          </p:cNvCxnSpPr>
          <p:nvPr/>
        </p:nvCxnSpPr>
        <p:spPr>
          <a:xfrm flipH="1">
            <a:off x="7070577" y="2916418"/>
            <a:ext cx="454442" cy="32876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736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57"/>
            <a:ext cx="9038492" cy="1143000"/>
          </a:xfrm>
        </p:spPr>
        <p:txBody>
          <a:bodyPr>
            <a:no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What are the Pathways to the Surface ?</a:t>
            </a:r>
          </a:p>
        </p:txBody>
      </p:sp>
      <p:pic>
        <p:nvPicPr>
          <p:cNvPr id="6" name="Picture 5" descr="Peri_screen_shot.png"/>
          <p:cNvPicPr>
            <a:picLocks noChangeAspect="1"/>
          </p:cNvPicPr>
          <p:nvPr/>
        </p:nvPicPr>
        <p:blipFill rotWithShape="1">
          <a:blip r:embed="rId3">
            <a:extLst>
              <a:ext uri="{28A0092B-C50C-407E-A947-70E740481C1C}">
                <a14:useLocalDpi xmlns:a14="http://schemas.microsoft.com/office/drawing/2010/main" val="0"/>
              </a:ext>
            </a:extLst>
          </a:blip>
          <a:srcRect l="29831" t="35957" r="31775" b="37129"/>
          <a:stretch/>
        </p:blipFill>
        <p:spPr>
          <a:xfrm>
            <a:off x="920800" y="921551"/>
            <a:ext cx="7302401" cy="5118765"/>
          </a:xfrm>
          <a:prstGeom prst="rect">
            <a:avLst/>
          </a:prstGeom>
        </p:spPr>
      </p:pic>
      <p:grpSp>
        <p:nvGrpSpPr>
          <p:cNvPr id="4" name="Group 3">
            <a:extLst>
              <a:ext uri="{FF2B5EF4-FFF2-40B4-BE49-F238E27FC236}">
                <a16:creationId xmlns:a16="http://schemas.microsoft.com/office/drawing/2014/main" id="{83BDE298-FAC0-F543-A32F-A2245DC0F162}"/>
              </a:ext>
            </a:extLst>
          </p:cNvPr>
          <p:cNvGrpSpPr/>
          <p:nvPr/>
        </p:nvGrpSpPr>
        <p:grpSpPr>
          <a:xfrm>
            <a:off x="134399" y="1353182"/>
            <a:ext cx="7023103" cy="5076724"/>
            <a:chOff x="134399" y="1599365"/>
            <a:chExt cx="7023103" cy="5076724"/>
          </a:xfrm>
        </p:grpSpPr>
        <p:sp>
          <p:nvSpPr>
            <p:cNvPr id="2" name="Left Brace 1"/>
            <p:cNvSpPr/>
            <p:nvPr/>
          </p:nvSpPr>
          <p:spPr>
            <a:xfrm rot="16200000">
              <a:off x="4311263" y="4158074"/>
              <a:ext cx="796218" cy="1887251"/>
            </a:xfrm>
            <a:prstGeom prst="leftBrace">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FFFF"/>
                  </a:solidFill>
                </a:ln>
              </a:endParaRPr>
            </a:p>
          </p:txBody>
        </p:sp>
        <p:sp>
          <p:nvSpPr>
            <p:cNvPr id="3" name="TextBox 2"/>
            <p:cNvSpPr txBox="1"/>
            <p:nvPr/>
          </p:nvSpPr>
          <p:spPr>
            <a:xfrm>
              <a:off x="3596939" y="5556811"/>
              <a:ext cx="2233683" cy="400110"/>
            </a:xfrm>
            <a:prstGeom prst="rect">
              <a:avLst/>
            </a:prstGeom>
            <a:noFill/>
          </p:spPr>
          <p:txBody>
            <a:bodyPr wrap="square" rtlCol="0">
              <a:spAutoFit/>
            </a:bodyPr>
            <a:lstStyle/>
            <a:p>
              <a:pPr algn="ctr"/>
              <a:r>
                <a:rPr lang="en-US" sz="2000" dirty="0">
                  <a:solidFill>
                    <a:schemeClr val="bg1"/>
                  </a:solidFill>
                  <a:latin typeface="Avenir Next Medium"/>
                  <a:cs typeface="Avenir Next Medium"/>
                </a:rPr>
                <a:t>a(1-e) ~ 12.5 R</a:t>
              </a:r>
              <a:r>
                <a:rPr lang="en-US" sz="2000" baseline="-25000" dirty="0">
                  <a:solidFill>
                    <a:schemeClr val="bg1"/>
                  </a:solidFill>
                  <a:latin typeface="Zapf Dingbats"/>
                  <a:ea typeface="Zapf Dingbats"/>
                  <a:cs typeface="Zapf Dingbats"/>
                  <a:sym typeface="Zapf Dingbats"/>
                </a:rPr>
                <a:t>★</a:t>
              </a:r>
              <a:endParaRPr lang="en-US" sz="2000" baseline="-25000" dirty="0">
                <a:solidFill>
                  <a:schemeClr val="bg1"/>
                </a:solidFill>
                <a:latin typeface="Avenir Next Medium"/>
                <a:cs typeface="Avenir Next Medium"/>
              </a:endParaRPr>
            </a:p>
          </p:txBody>
        </p:sp>
        <p:sp>
          <p:nvSpPr>
            <p:cNvPr id="7" name="Oval 6"/>
            <p:cNvSpPr>
              <a:spLocks noChangeAspect="1"/>
            </p:cNvSpPr>
            <p:nvPr/>
          </p:nvSpPr>
          <p:spPr>
            <a:xfrm>
              <a:off x="3061057" y="3189977"/>
              <a:ext cx="1416291" cy="1416291"/>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4978113" y="3086432"/>
              <a:ext cx="1416291" cy="1416291"/>
            </a:xfrm>
            <a:prstGeom prst="ellipse">
              <a:avLst/>
            </a:prstGeom>
            <a:noFill/>
            <a:ln w="28575" cmpd="sng">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70062" y="1599365"/>
              <a:ext cx="4887440" cy="707887"/>
            </a:xfrm>
            <a:prstGeom prst="rect">
              <a:avLst/>
            </a:prstGeom>
            <a:noFill/>
          </p:spPr>
          <p:txBody>
            <a:bodyPr wrap="square" rtlCol="0">
              <a:spAutoFit/>
            </a:bodyPr>
            <a:lstStyle/>
            <a:p>
              <a:pPr algn="ctr"/>
              <a:r>
                <a:rPr lang="en-US" sz="2000" dirty="0">
                  <a:solidFill>
                    <a:srgbClr val="FFFFFF"/>
                  </a:solidFill>
                  <a:latin typeface="Avenir Next Medium"/>
                  <a:cs typeface="Avenir Next Medium"/>
                </a:rPr>
                <a:t>Single Star</a:t>
              </a:r>
            </a:p>
            <a:p>
              <a:pPr algn="ctr"/>
              <a:r>
                <a:rPr lang="en-US" sz="2000" dirty="0">
                  <a:solidFill>
                    <a:srgbClr val="FFFFFF"/>
                  </a:solidFill>
                  <a:latin typeface="Avenir Next Medium"/>
                  <a:cs typeface="Avenir Next Medium"/>
                </a:rPr>
                <a:t>Magnetic Truncation Radii (</a:t>
              </a:r>
              <a:r>
                <a:rPr lang="en-US" sz="2000" dirty="0" err="1">
                  <a:solidFill>
                    <a:srgbClr val="FFFFFF"/>
                  </a:solidFill>
                  <a:latin typeface="Avenir Next Medium"/>
                  <a:cs typeface="Avenir Next Medium"/>
                </a:rPr>
                <a:t>R</a:t>
              </a:r>
              <a:r>
                <a:rPr lang="en-US" sz="2000" baseline="-25000" dirty="0" err="1">
                  <a:solidFill>
                    <a:srgbClr val="FFFFFF"/>
                  </a:solidFill>
                  <a:latin typeface="Avenir Next Medium"/>
                  <a:cs typeface="Avenir Next Medium"/>
                </a:rPr>
                <a:t>in</a:t>
              </a:r>
              <a:r>
                <a:rPr lang="en-US" sz="2000" baseline="-25000" dirty="0">
                  <a:solidFill>
                    <a:srgbClr val="FFFFFF"/>
                  </a:solidFill>
                  <a:latin typeface="Avenir Next Medium"/>
                  <a:cs typeface="Avenir Next Medium"/>
                </a:rPr>
                <a:t> </a:t>
              </a:r>
              <a:r>
                <a:rPr lang="en-US" sz="2000" dirty="0">
                  <a:solidFill>
                    <a:srgbClr val="FFFFFF"/>
                  </a:solidFill>
                  <a:latin typeface="Avenir Next Medium"/>
                  <a:cs typeface="Avenir Next Medium"/>
                </a:rPr>
                <a:t>~ 5 R</a:t>
              </a:r>
              <a:r>
                <a:rPr lang="en-US" sz="2000" baseline="-25000" dirty="0">
                  <a:solidFill>
                    <a:srgbClr val="FFFFFF"/>
                  </a:solidFill>
                  <a:latin typeface="Zapf Dingbats"/>
                  <a:ea typeface="Zapf Dingbats"/>
                  <a:cs typeface="Zapf Dingbats"/>
                  <a:sym typeface="Zapf Dingbats"/>
                </a:rPr>
                <a:t>★</a:t>
              </a:r>
              <a:r>
                <a:rPr lang="en-US" sz="2000" dirty="0">
                  <a:solidFill>
                    <a:srgbClr val="FFFFFF"/>
                  </a:solidFill>
                  <a:latin typeface="Avenir Next Medium"/>
                  <a:cs typeface="Avenir Next Medium"/>
                </a:rPr>
                <a:t>)</a:t>
              </a:r>
            </a:p>
          </p:txBody>
        </p:sp>
        <p:cxnSp>
          <p:nvCxnSpPr>
            <p:cNvPr id="11" name="Straight Arrow Connector 10"/>
            <p:cNvCxnSpPr/>
            <p:nvPr/>
          </p:nvCxnSpPr>
          <p:spPr>
            <a:xfrm flipH="1">
              <a:off x="4115020" y="2327527"/>
              <a:ext cx="598763" cy="86245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713782" y="2327527"/>
              <a:ext cx="515601" cy="75890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14" name="Picture 13" descr="mag-brake.jpg">
              <a:extLst>
                <a:ext uri="{FF2B5EF4-FFF2-40B4-BE49-F238E27FC236}">
                  <a16:creationId xmlns:a16="http://schemas.microsoft.com/office/drawing/2014/main" id="{D4960E1C-4888-B34A-B7FF-CE8362CF92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399" y="4398999"/>
              <a:ext cx="3014918" cy="2277090"/>
            </a:xfrm>
            <a:prstGeom prst="rect">
              <a:avLst/>
            </a:prstGeom>
          </p:spPr>
        </p:pic>
      </p:grpSp>
      <p:sp>
        <p:nvSpPr>
          <p:cNvPr id="19" name="TextBox 18">
            <a:extLst>
              <a:ext uri="{FF2B5EF4-FFF2-40B4-BE49-F238E27FC236}">
                <a16:creationId xmlns:a16="http://schemas.microsoft.com/office/drawing/2014/main" id="{8DFF9EF8-6430-0F4B-AD34-F67A8D8D53A9}"/>
              </a:ext>
            </a:extLst>
          </p:cNvPr>
          <p:cNvSpPr txBox="1"/>
          <p:nvPr/>
        </p:nvSpPr>
        <p:spPr>
          <a:xfrm>
            <a:off x="1319114" y="6190222"/>
            <a:ext cx="7053538" cy="523220"/>
          </a:xfrm>
          <a:prstGeom prst="rect">
            <a:avLst/>
          </a:prstGeom>
          <a:noFill/>
        </p:spPr>
        <p:txBody>
          <a:bodyPr wrap="square" rtlCol="0">
            <a:spAutoFit/>
          </a:bodyPr>
          <a:lstStyle/>
          <a:p>
            <a:pPr marL="57150" algn="ctr"/>
            <a:r>
              <a:rPr lang="en-US" sz="2800" dirty="0">
                <a:solidFill>
                  <a:schemeClr val="bg1"/>
                </a:solidFill>
                <a:latin typeface="Avenir Next Medium"/>
                <a:cs typeface="Avenir Next Medium"/>
              </a:rPr>
              <a:t>Stellar Magnetic Fields?</a:t>
            </a:r>
            <a:endParaRPr lang="en-US" sz="2800" dirty="0">
              <a:solidFill>
                <a:srgbClr val="FFFFFF"/>
              </a:solidFill>
              <a:latin typeface="Avenir Next Medium"/>
              <a:cs typeface="Avenir Next Medium"/>
            </a:endParaRPr>
          </a:p>
        </p:txBody>
      </p:sp>
    </p:spTree>
    <p:extLst>
      <p:ext uri="{BB962C8B-B14F-4D97-AF65-F5344CB8AC3E}">
        <p14:creationId xmlns:p14="http://schemas.microsoft.com/office/powerpoint/2010/main" val="1741207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Q_Mdot_TAL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901" y="1031960"/>
            <a:ext cx="7683474" cy="5488196"/>
          </a:xfrm>
          <a:prstGeom prst="rect">
            <a:avLst/>
          </a:prstGeom>
        </p:spPr>
      </p:pic>
      <p:sp>
        <p:nvSpPr>
          <p:cNvPr id="5" name="Title 1"/>
          <p:cNvSpPr>
            <a:spLocks noGrp="1"/>
          </p:cNvSpPr>
          <p:nvPr>
            <p:ph type="title"/>
          </p:nvPr>
        </p:nvSpPr>
        <p:spPr>
          <a:xfrm>
            <a:off x="457200" y="5257"/>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DQ Tau – Variability Within a Stream ?</a:t>
            </a:r>
          </a:p>
        </p:txBody>
      </p:sp>
    </p:spTree>
    <p:extLst>
      <p:ext uri="{BB962C8B-B14F-4D97-AF65-F5344CB8AC3E}">
        <p14:creationId xmlns:p14="http://schemas.microsoft.com/office/powerpoint/2010/main" val="432289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72543"/>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Summary</a:t>
            </a:r>
          </a:p>
        </p:txBody>
      </p:sp>
      <p:sp>
        <p:nvSpPr>
          <p:cNvPr id="4" name="TextBox 3"/>
          <p:cNvSpPr txBox="1"/>
          <p:nvPr/>
        </p:nvSpPr>
        <p:spPr>
          <a:xfrm>
            <a:off x="138214" y="810614"/>
            <a:ext cx="8867573" cy="6463308"/>
          </a:xfrm>
          <a:prstGeom prst="rect">
            <a:avLst/>
          </a:prstGeom>
          <a:noFill/>
        </p:spPr>
        <p:txBody>
          <a:bodyPr wrap="square" rtlCol="0">
            <a:spAutoFit/>
          </a:bodyPr>
          <a:lstStyle/>
          <a:p>
            <a:pPr marL="342900" indent="-342900">
              <a:buFont typeface="Arial"/>
              <a:buChar char="•"/>
            </a:pPr>
            <a:r>
              <a:rPr lang="en-US" sz="2300" i="1" u="sng" dirty="0">
                <a:solidFill>
                  <a:srgbClr val="FFFFFF"/>
                </a:solidFill>
                <a:latin typeface="Avenir Next Medium"/>
                <a:cs typeface="Avenir Next Medium"/>
              </a:rPr>
              <a:t>Pulsed accretion events consistently occur near periastron passage in DQ Tau and TW 3A, much as models predict</a:t>
            </a:r>
          </a:p>
          <a:p>
            <a:pPr marL="342900" indent="-342900">
              <a:buFont typeface="Arial"/>
              <a:buChar char="•"/>
            </a:pPr>
            <a:endParaRPr lang="en-US" sz="2300" i="1" u="sng" dirty="0">
              <a:solidFill>
                <a:srgbClr val="FFFFFF"/>
              </a:solidFill>
              <a:latin typeface="Avenir Next Medium"/>
              <a:cs typeface="Avenir Next Medium"/>
            </a:endParaRPr>
          </a:p>
          <a:p>
            <a:pPr marL="342900" indent="-342900">
              <a:buFont typeface="Arial"/>
              <a:buChar char="•"/>
            </a:pPr>
            <a:r>
              <a:rPr lang="en-US" sz="2300" i="1" u="sng" dirty="0">
                <a:solidFill>
                  <a:srgbClr val="FFFFFF"/>
                </a:solidFill>
                <a:latin typeface="Avenir Next Medium"/>
                <a:cs typeface="Avenir Next Medium"/>
              </a:rPr>
              <a:t>Possible to have preferred accretion on to primary star</a:t>
            </a:r>
          </a:p>
          <a:p>
            <a:endParaRPr lang="en-US" sz="2300" dirty="0">
              <a:solidFill>
                <a:srgbClr val="FFFFFF"/>
              </a:solidFill>
              <a:latin typeface="Avenir Next Medium"/>
              <a:cs typeface="Avenir Next Medium"/>
            </a:endParaRPr>
          </a:p>
          <a:p>
            <a:pPr marL="342900" indent="-342900">
              <a:buFont typeface="Arial"/>
              <a:buChar char="•"/>
            </a:pPr>
            <a:r>
              <a:rPr lang="en-US" sz="2300" i="1" u="sng" dirty="0">
                <a:solidFill>
                  <a:srgbClr val="FFFFFF"/>
                </a:solidFill>
                <a:latin typeface="Avenir Next Medium"/>
                <a:cs typeface="Avenir Next Medium"/>
              </a:rPr>
              <a:t>Complex variability in the amplitude, morphology, and phase of accretion events points to:</a:t>
            </a:r>
          </a:p>
          <a:p>
            <a:pPr marL="800100" lvl="1" indent="-342900">
              <a:buFont typeface="Arial"/>
              <a:buChar char="•"/>
            </a:pPr>
            <a:r>
              <a:rPr lang="en-US" sz="2300" dirty="0">
                <a:solidFill>
                  <a:srgbClr val="FFFFFF"/>
                </a:solidFill>
                <a:latin typeface="Avenir Next Medium"/>
                <a:cs typeface="Avenir Next Medium"/>
              </a:rPr>
              <a:t>Variable feeding rate from orbit-to-orbit?</a:t>
            </a:r>
          </a:p>
          <a:p>
            <a:pPr lvl="1"/>
            <a:endParaRPr lang="en-US" sz="2300" dirty="0">
              <a:solidFill>
                <a:srgbClr val="FFFFFF"/>
              </a:solidFill>
              <a:latin typeface="Avenir Next Medium"/>
              <a:cs typeface="Avenir Next Medium"/>
            </a:endParaRPr>
          </a:p>
          <a:p>
            <a:pPr marL="342900" indent="-342900">
              <a:buFont typeface="Arial"/>
              <a:buChar char="•"/>
            </a:pPr>
            <a:r>
              <a:rPr lang="en-US" sz="2300" i="1" u="sng" dirty="0">
                <a:solidFill>
                  <a:srgbClr val="FFFFFF"/>
                </a:solidFill>
                <a:latin typeface="Avenir Next Medium"/>
                <a:cs typeface="Avenir Next Medium"/>
              </a:rPr>
              <a:t>Current &amp; Future Work:</a:t>
            </a:r>
          </a:p>
          <a:p>
            <a:pPr marL="800100" lvl="1" indent="-342900">
              <a:buFont typeface="Arial"/>
              <a:buChar char="•"/>
            </a:pPr>
            <a:r>
              <a:rPr lang="en-US" sz="2300" dirty="0">
                <a:solidFill>
                  <a:srgbClr val="FFFFFF"/>
                </a:solidFill>
                <a:latin typeface="Avenir Next Medium"/>
                <a:cs typeface="Avenir Next Medium"/>
              </a:rPr>
              <a:t>Determine impact of orbital parameters from full sample</a:t>
            </a:r>
          </a:p>
          <a:p>
            <a:pPr marL="1257300" lvl="2" indent="-342900">
              <a:buFont typeface="Arial"/>
              <a:buChar char="•"/>
            </a:pPr>
            <a:r>
              <a:rPr lang="en-US" sz="2300" dirty="0">
                <a:solidFill>
                  <a:srgbClr val="FFFFFF"/>
                </a:solidFill>
                <a:latin typeface="Avenir Next Medium"/>
                <a:cs typeface="Avenir Next Medium"/>
              </a:rPr>
              <a:t>6 more PMS binaries with light curves coming</a:t>
            </a:r>
          </a:p>
          <a:p>
            <a:pPr marL="800100" lvl="1" indent="-342900">
              <a:buFont typeface="Arial"/>
              <a:buChar char="•"/>
            </a:pPr>
            <a:r>
              <a:rPr lang="en-US" sz="2300" dirty="0">
                <a:solidFill>
                  <a:srgbClr val="FFFFFF"/>
                </a:solidFill>
                <a:latin typeface="Avenir Next Medium"/>
                <a:cs typeface="Avenir Next Medium"/>
              </a:rPr>
              <a:t>Characterize streams with time-series spectroscopy</a:t>
            </a:r>
          </a:p>
          <a:p>
            <a:pPr marL="1257300" lvl="2" indent="-342900">
              <a:buFont typeface="Arial"/>
              <a:buChar char="•"/>
            </a:pPr>
            <a:r>
              <a:rPr lang="en-US" sz="2300" dirty="0">
                <a:solidFill>
                  <a:srgbClr val="FFFFFF"/>
                </a:solidFill>
                <a:latin typeface="Avenir Next Medium"/>
                <a:cs typeface="Avenir Next Medium"/>
              </a:rPr>
              <a:t>Is higher accretion onto primary typical?</a:t>
            </a:r>
          </a:p>
          <a:p>
            <a:pPr marL="800100" lvl="1" indent="-342900">
              <a:buFont typeface="Arial"/>
              <a:buChar char="•"/>
            </a:pPr>
            <a:r>
              <a:rPr lang="en-US" sz="2300" dirty="0">
                <a:solidFill>
                  <a:srgbClr val="FFFFFF"/>
                </a:solidFill>
                <a:latin typeface="Avenir Next Medium"/>
                <a:cs typeface="Avenir Next Medium"/>
              </a:rPr>
              <a:t>Constrain flow onto stars, e.g. impact of magnetic fields and three dimensions</a:t>
            </a:r>
          </a:p>
          <a:p>
            <a:pPr marL="1257300" lvl="2" indent="-342900">
              <a:buFont typeface="Arial"/>
              <a:buChar char="•"/>
            </a:pPr>
            <a:r>
              <a:rPr lang="en-US" sz="2300" dirty="0">
                <a:solidFill>
                  <a:srgbClr val="FFFFFF"/>
                </a:solidFill>
                <a:latin typeface="Avenir Next Medium"/>
                <a:cs typeface="Avenir Next Medium"/>
              </a:rPr>
              <a:t>High-resolution NIR spectroscopy? Other thoughts?</a:t>
            </a:r>
          </a:p>
          <a:p>
            <a:pPr lvl="1"/>
            <a:endParaRPr lang="en-US" sz="2300" dirty="0">
              <a:solidFill>
                <a:srgbClr val="FFFFFF"/>
              </a:solidFill>
              <a:latin typeface="Avenir Next Medium"/>
              <a:cs typeface="Avenir Next Medium"/>
            </a:endParaRPr>
          </a:p>
        </p:txBody>
      </p:sp>
    </p:spTree>
    <p:extLst>
      <p:ext uri="{BB962C8B-B14F-4D97-AF65-F5344CB8AC3E}">
        <p14:creationId xmlns:p14="http://schemas.microsoft.com/office/powerpoint/2010/main" val="183366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5257"/>
            <a:ext cx="8229600" cy="1143000"/>
          </a:xfrm>
        </p:spPr>
        <p:txBody>
          <a:bodyPr>
            <a:normAutofit/>
          </a:body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NIR High-Resolution Spectroscopy</a:t>
            </a:r>
          </a:p>
        </p:txBody>
      </p:sp>
      <p:pic>
        <p:nvPicPr>
          <p:cNvPr id="3" name="Picture 2">
            <a:extLst>
              <a:ext uri="{FF2B5EF4-FFF2-40B4-BE49-F238E27FC236}">
                <a16:creationId xmlns:a16="http://schemas.microsoft.com/office/drawing/2014/main" id="{0B06AFD8-BB68-EF46-A8BE-0E97E662F9A8}"/>
              </a:ext>
            </a:extLst>
          </p:cNvPr>
          <p:cNvPicPr>
            <a:picLocks noChangeAspect="1"/>
          </p:cNvPicPr>
          <p:nvPr/>
        </p:nvPicPr>
        <p:blipFill>
          <a:blip r:embed="rId3"/>
          <a:stretch>
            <a:fillRect/>
          </a:stretch>
        </p:blipFill>
        <p:spPr>
          <a:xfrm>
            <a:off x="1003300" y="1011209"/>
            <a:ext cx="4049346" cy="5547370"/>
          </a:xfrm>
          <a:prstGeom prst="rect">
            <a:avLst/>
          </a:prstGeom>
        </p:spPr>
      </p:pic>
      <p:sp>
        <p:nvSpPr>
          <p:cNvPr id="6" name="TextBox 5">
            <a:extLst>
              <a:ext uri="{FF2B5EF4-FFF2-40B4-BE49-F238E27FC236}">
                <a16:creationId xmlns:a16="http://schemas.microsoft.com/office/drawing/2014/main" id="{C58DD642-6106-BF4E-BB1C-315B2DEB3802}"/>
              </a:ext>
            </a:extLst>
          </p:cNvPr>
          <p:cNvSpPr txBox="1"/>
          <p:nvPr/>
        </p:nvSpPr>
        <p:spPr>
          <a:xfrm>
            <a:off x="5396369" y="6358524"/>
            <a:ext cx="4855818" cy="400110"/>
          </a:xfrm>
          <a:prstGeom prst="rect">
            <a:avLst/>
          </a:prstGeom>
          <a:noFill/>
        </p:spPr>
        <p:txBody>
          <a:bodyPr wrap="square" rtlCol="0">
            <a:spAutoFit/>
          </a:bodyPr>
          <a:lstStyle/>
          <a:p>
            <a:pPr marL="57150" algn="ctr"/>
            <a:r>
              <a:rPr lang="en-US" sz="2000" dirty="0" err="1">
                <a:solidFill>
                  <a:schemeClr val="bg1"/>
                </a:solidFill>
                <a:latin typeface="Avenir Next Medium"/>
                <a:cs typeface="Avenir Next Medium"/>
              </a:rPr>
              <a:t>Carr</a:t>
            </a:r>
            <a:r>
              <a:rPr lang="en-US" sz="2000" dirty="0">
                <a:solidFill>
                  <a:schemeClr val="bg1"/>
                </a:solidFill>
                <a:latin typeface="Avenir Next Medium"/>
                <a:cs typeface="Avenir Next Medium"/>
              </a:rPr>
              <a:t> et  al. 2001</a:t>
            </a:r>
            <a:endParaRPr lang="en-US" sz="2800" dirty="0">
              <a:solidFill>
                <a:srgbClr val="FFFFFF"/>
              </a:solidFill>
              <a:latin typeface="Avenir Next Medium"/>
              <a:cs typeface="Avenir Next Medium"/>
            </a:endParaRPr>
          </a:p>
        </p:txBody>
      </p:sp>
      <p:sp>
        <p:nvSpPr>
          <p:cNvPr id="7" name="TextBox 6">
            <a:extLst>
              <a:ext uri="{FF2B5EF4-FFF2-40B4-BE49-F238E27FC236}">
                <a16:creationId xmlns:a16="http://schemas.microsoft.com/office/drawing/2014/main" id="{EEA9A04B-B1B1-4E41-B714-591EED2313EE}"/>
              </a:ext>
            </a:extLst>
          </p:cNvPr>
          <p:cNvSpPr txBox="1"/>
          <p:nvPr/>
        </p:nvSpPr>
        <p:spPr>
          <a:xfrm>
            <a:off x="5723331" y="2495473"/>
            <a:ext cx="2961921" cy="2308324"/>
          </a:xfrm>
          <a:prstGeom prst="rect">
            <a:avLst/>
          </a:prstGeom>
          <a:noFill/>
          <a:ln w="38100" cmpd="sng">
            <a:solidFill>
              <a:schemeClr val="bg1"/>
            </a:solidFill>
          </a:ln>
        </p:spPr>
        <p:txBody>
          <a:bodyPr wrap="square" rtlCol="0">
            <a:spAutoFit/>
          </a:bodyPr>
          <a:lstStyle/>
          <a:p>
            <a:pPr algn="ctr"/>
            <a:r>
              <a:rPr lang="en-US" sz="2400" dirty="0">
                <a:solidFill>
                  <a:schemeClr val="bg1"/>
                </a:solidFill>
                <a:latin typeface="Avenir Next Medium"/>
                <a:cs typeface="Avenir Next Medium"/>
              </a:rPr>
              <a:t>GW Ori</a:t>
            </a:r>
          </a:p>
          <a:p>
            <a:pPr algn="ctr"/>
            <a:endParaRPr lang="en-US" sz="2400" dirty="0">
              <a:solidFill>
                <a:schemeClr val="bg1"/>
              </a:solidFill>
              <a:latin typeface="Avenir Next Medium"/>
              <a:cs typeface="Avenir Next Medium"/>
            </a:endParaRPr>
          </a:p>
          <a:p>
            <a:pPr algn="ctr"/>
            <a:r>
              <a:rPr lang="en-US" sz="2400" dirty="0">
                <a:solidFill>
                  <a:schemeClr val="bg1"/>
                </a:solidFill>
                <a:latin typeface="Avenir Next Medium"/>
                <a:cs typeface="Avenir Next Medium"/>
              </a:rPr>
              <a:t>Material with kinematics of being in the </a:t>
            </a:r>
          </a:p>
          <a:p>
            <a:pPr algn="ctr"/>
            <a:r>
              <a:rPr lang="en-US" sz="2400" dirty="0">
                <a:solidFill>
                  <a:schemeClr val="bg1"/>
                </a:solidFill>
                <a:latin typeface="Avenir Next Medium"/>
                <a:cs typeface="Avenir Next Medium"/>
              </a:rPr>
              <a:t>“cleared” gap</a:t>
            </a:r>
          </a:p>
        </p:txBody>
      </p:sp>
    </p:spTree>
    <p:extLst>
      <p:ext uri="{BB962C8B-B14F-4D97-AF65-F5344CB8AC3E}">
        <p14:creationId xmlns:p14="http://schemas.microsoft.com/office/powerpoint/2010/main" val="2281240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4263BE6-FB70-3C45-A69B-A20A931768E7}"/>
              </a:ext>
            </a:extLst>
          </p:cNvPr>
          <p:cNvPicPr>
            <a:picLocks noChangeAspect="1"/>
          </p:cNvPicPr>
          <p:nvPr/>
        </p:nvPicPr>
        <p:blipFill>
          <a:blip r:embed="rId2"/>
          <a:stretch>
            <a:fillRect/>
          </a:stretch>
        </p:blipFill>
        <p:spPr>
          <a:xfrm rot="16200000">
            <a:off x="1871296" y="287219"/>
            <a:ext cx="5530361" cy="7373814"/>
          </a:xfrm>
          <a:prstGeom prst="rect">
            <a:avLst/>
          </a:prstGeom>
        </p:spPr>
      </p:pic>
      <p:sp>
        <p:nvSpPr>
          <p:cNvPr id="24" name="Title 1">
            <a:extLst>
              <a:ext uri="{FF2B5EF4-FFF2-40B4-BE49-F238E27FC236}">
                <a16:creationId xmlns:a16="http://schemas.microsoft.com/office/drawing/2014/main" id="{07F6BB1C-2600-CC47-8BFE-46F0C400DB5C}"/>
              </a:ext>
            </a:extLst>
          </p:cNvPr>
          <p:cNvSpPr>
            <a:spLocks noGrp="1"/>
          </p:cNvSpPr>
          <p:nvPr>
            <p:ph type="title"/>
          </p:nvPr>
        </p:nvSpPr>
        <p:spPr>
          <a:xfrm>
            <a:off x="723900" y="0"/>
            <a:ext cx="8420100" cy="1143000"/>
          </a:xfrm>
        </p:spPr>
        <p:txBody>
          <a:bodyPr>
            <a:noAutofit/>
          </a:bodyPr>
          <a:lstStyle/>
          <a:p>
            <a:pPr algn="l"/>
            <a:r>
              <a:rPr lang="en-US" dirty="0">
                <a:solidFill>
                  <a:srgbClr val="FFFF00"/>
                </a:solidFill>
              </a:rPr>
              <a:t>You Haven’t Changed at All, Hans!</a:t>
            </a:r>
          </a:p>
        </p:txBody>
      </p:sp>
    </p:spTree>
    <p:extLst>
      <p:ext uri="{BB962C8B-B14F-4D97-AF65-F5344CB8AC3E}">
        <p14:creationId xmlns:p14="http://schemas.microsoft.com/office/powerpoint/2010/main" val="671439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1D01B4-101A-E544-9E26-5AE8C074FFB9}"/>
              </a:ext>
            </a:extLst>
          </p:cNvPr>
          <p:cNvPicPr>
            <a:picLocks noChangeAspect="1"/>
          </p:cNvPicPr>
          <p:nvPr/>
        </p:nvPicPr>
        <p:blipFill rotWithShape="1">
          <a:blip r:embed="rId2"/>
          <a:srcRect l="-911" t="6973" r="27342" b="10462"/>
          <a:stretch/>
        </p:blipFill>
        <p:spPr>
          <a:xfrm>
            <a:off x="1995450" y="0"/>
            <a:ext cx="4522580" cy="6767384"/>
          </a:xfrm>
          <a:prstGeom prst="rect">
            <a:avLst/>
          </a:prstGeom>
        </p:spPr>
      </p:pic>
    </p:spTree>
    <p:extLst>
      <p:ext uri="{BB962C8B-B14F-4D97-AF65-F5344CB8AC3E}">
        <p14:creationId xmlns:p14="http://schemas.microsoft.com/office/powerpoint/2010/main" val="2175882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15EEDE-9229-D14E-9C10-31B15973F2B3}"/>
              </a:ext>
            </a:extLst>
          </p:cNvPr>
          <p:cNvPicPr>
            <a:picLocks noChangeAspect="1"/>
          </p:cNvPicPr>
          <p:nvPr/>
        </p:nvPicPr>
        <p:blipFill rotWithShape="1">
          <a:blip r:embed="rId2"/>
          <a:srcRect l="2796" t="7309" r="9461" b="8759"/>
          <a:stretch/>
        </p:blipFill>
        <p:spPr>
          <a:xfrm rot="16372842">
            <a:off x="1456213" y="1147350"/>
            <a:ext cx="6480748" cy="4649304"/>
          </a:xfrm>
          <a:prstGeom prst="rect">
            <a:avLst/>
          </a:prstGeom>
        </p:spPr>
      </p:pic>
    </p:spTree>
    <p:extLst>
      <p:ext uri="{BB962C8B-B14F-4D97-AF65-F5344CB8AC3E}">
        <p14:creationId xmlns:p14="http://schemas.microsoft.com/office/powerpoint/2010/main" val="3757493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A5AAB-807D-4D46-8400-731A02517284}"/>
              </a:ext>
            </a:extLst>
          </p:cNvPr>
          <p:cNvPicPr>
            <a:picLocks noChangeAspect="1"/>
          </p:cNvPicPr>
          <p:nvPr/>
        </p:nvPicPr>
        <p:blipFill rotWithShape="1">
          <a:blip r:embed="rId2"/>
          <a:srcRect l="-421" t="5660" r="49117" b="16904"/>
          <a:stretch/>
        </p:blipFill>
        <p:spPr>
          <a:xfrm rot="16200000">
            <a:off x="1252936" y="95218"/>
            <a:ext cx="6087146" cy="6928336"/>
          </a:xfrm>
          <a:prstGeom prst="rect">
            <a:avLst/>
          </a:prstGeom>
        </p:spPr>
      </p:pic>
      <p:sp>
        <p:nvSpPr>
          <p:cNvPr id="3" name="Rectangle 2">
            <a:extLst>
              <a:ext uri="{FF2B5EF4-FFF2-40B4-BE49-F238E27FC236}">
                <a16:creationId xmlns:a16="http://schemas.microsoft.com/office/drawing/2014/main" id="{6DB330E9-284A-DC45-85D1-9B70CC447001}"/>
              </a:ext>
            </a:extLst>
          </p:cNvPr>
          <p:cNvSpPr/>
          <p:nvPr/>
        </p:nvSpPr>
        <p:spPr>
          <a:xfrm rot="21316015">
            <a:off x="3240358" y="5257545"/>
            <a:ext cx="3095319" cy="205615"/>
          </a:xfrm>
          <a:prstGeom prst="rect">
            <a:avLst/>
          </a:prstGeom>
          <a:solidFill>
            <a:srgbClr val="B6C0DA"/>
          </a:solidFill>
          <a:ln>
            <a:noFill/>
          </a:ln>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9C3041-5D35-2645-94F0-2238E89EE93A}"/>
              </a:ext>
            </a:extLst>
          </p:cNvPr>
          <p:cNvSpPr/>
          <p:nvPr/>
        </p:nvSpPr>
        <p:spPr>
          <a:xfrm>
            <a:off x="2970731" y="5363054"/>
            <a:ext cx="1226134" cy="64731"/>
          </a:xfrm>
          <a:prstGeom prst="rect">
            <a:avLst/>
          </a:prstGeom>
          <a:solidFill>
            <a:srgbClr val="B6C0DA"/>
          </a:solidFill>
          <a:ln>
            <a:noFill/>
          </a:ln>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9652CE-7A90-234C-B101-35F01271E60D}"/>
              </a:ext>
            </a:extLst>
          </p:cNvPr>
          <p:cNvSpPr/>
          <p:nvPr/>
        </p:nvSpPr>
        <p:spPr>
          <a:xfrm rot="21316015">
            <a:off x="5199765" y="5300224"/>
            <a:ext cx="2315113" cy="197814"/>
          </a:xfrm>
          <a:prstGeom prst="rect">
            <a:avLst/>
          </a:prstGeom>
          <a:solidFill>
            <a:srgbClr val="B6C0DA"/>
          </a:solidFill>
          <a:ln>
            <a:noFill/>
          </a:ln>
          <a:effectLst/>
          <a:scene3d>
            <a:camera prst="orthographicFront">
              <a:rot lat="0" lon="0" rev="1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91036A7-03AE-6D44-A67A-B8F1D6917CCF}"/>
              </a:ext>
            </a:extLst>
          </p:cNvPr>
          <p:cNvCxnSpPr/>
          <p:nvPr/>
        </p:nvCxnSpPr>
        <p:spPr>
          <a:xfrm flipV="1">
            <a:off x="4196865" y="5205046"/>
            <a:ext cx="1500550" cy="1580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1798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ACF50-4C6A-3A46-8B8A-E3189FE71565}"/>
              </a:ext>
            </a:extLst>
          </p:cNvPr>
          <p:cNvPicPr>
            <a:picLocks noChangeAspect="1"/>
          </p:cNvPicPr>
          <p:nvPr/>
        </p:nvPicPr>
        <p:blipFill rotWithShape="1">
          <a:blip r:embed="rId2"/>
          <a:srcRect l="30265" t="5494" b="25325"/>
          <a:stretch/>
        </p:blipFill>
        <p:spPr>
          <a:xfrm rot="15990651">
            <a:off x="1309490" y="1104403"/>
            <a:ext cx="6376569" cy="4744466"/>
          </a:xfrm>
          <a:prstGeom prst="rect">
            <a:avLst/>
          </a:prstGeom>
        </p:spPr>
      </p:pic>
      <p:sp>
        <p:nvSpPr>
          <p:cNvPr id="2" name="Rectangle 1">
            <a:extLst>
              <a:ext uri="{FF2B5EF4-FFF2-40B4-BE49-F238E27FC236}">
                <a16:creationId xmlns:a16="http://schemas.microsoft.com/office/drawing/2014/main" id="{D6E45A1C-3235-CC4F-B266-02AC160AB992}"/>
              </a:ext>
            </a:extLst>
          </p:cNvPr>
          <p:cNvSpPr/>
          <p:nvPr/>
        </p:nvSpPr>
        <p:spPr>
          <a:xfrm rot="269772">
            <a:off x="2290032" y="5535545"/>
            <a:ext cx="4687926" cy="515815"/>
          </a:xfrm>
          <a:prstGeom prst="rect">
            <a:avLst/>
          </a:prstGeom>
          <a:solidFill>
            <a:srgbClr val="DCE7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43083C-14DF-654B-8DD0-F45E7AF7C787}"/>
              </a:ext>
            </a:extLst>
          </p:cNvPr>
          <p:cNvSpPr/>
          <p:nvPr/>
        </p:nvSpPr>
        <p:spPr>
          <a:xfrm rot="269772">
            <a:off x="2423628" y="5848305"/>
            <a:ext cx="958094" cy="515815"/>
          </a:xfrm>
          <a:prstGeom prst="rect">
            <a:avLst/>
          </a:prstGeom>
          <a:solidFill>
            <a:srgbClr val="DCE7F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744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5257"/>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400" dirty="0">
                <a:solidFill>
                  <a:srgbClr val="FFFFFF"/>
                </a:solidFill>
                <a:effectLst>
                  <a:outerShdw blurRad="50800" dist="63500" dir="2700000" algn="tl" rotWithShape="0">
                    <a:srgbClr val="000000">
                      <a:alpha val="46000"/>
                    </a:srgbClr>
                  </a:outerShdw>
                </a:effectLst>
                <a:latin typeface="DIN Condensed Bold"/>
                <a:cs typeface="DIN Condensed Bold"/>
              </a:rPr>
              <a:t>The Binary-Disk Interaction</a:t>
            </a:r>
          </a:p>
        </p:txBody>
      </p:sp>
      <p:sp>
        <p:nvSpPr>
          <p:cNvPr id="13" name="TextBox 12"/>
          <p:cNvSpPr txBox="1"/>
          <p:nvPr/>
        </p:nvSpPr>
        <p:spPr>
          <a:xfrm>
            <a:off x="39138" y="1148257"/>
            <a:ext cx="9538616" cy="6740307"/>
          </a:xfrm>
          <a:prstGeom prst="rect">
            <a:avLst/>
          </a:prstGeom>
          <a:noFill/>
        </p:spPr>
        <p:txBody>
          <a:bodyPr wrap="square" rtlCol="0">
            <a:spAutoFit/>
          </a:bodyPr>
          <a:lstStyle/>
          <a:p>
            <a:r>
              <a:rPr lang="en-US" sz="2800" i="1" u="sng" dirty="0">
                <a:solidFill>
                  <a:schemeClr val="bg1"/>
                </a:solidFill>
                <a:latin typeface="Avenir Next Medium"/>
                <a:cs typeface="Avenir Next Medium"/>
              </a:rPr>
              <a:t>The Challenge</a:t>
            </a:r>
            <a:endParaRPr lang="en-US" sz="2800" dirty="0">
              <a:solidFill>
                <a:schemeClr val="bg1"/>
              </a:solidFill>
              <a:latin typeface="Avenir Next Medium"/>
              <a:cs typeface="Avenir Next Medium"/>
            </a:endParaRPr>
          </a:p>
          <a:p>
            <a:pPr marL="342900" indent="-342900">
              <a:buFont typeface="Arial"/>
              <a:buChar char="•"/>
            </a:pPr>
            <a:r>
              <a:rPr lang="en-US" sz="2800" dirty="0">
                <a:solidFill>
                  <a:schemeClr val="bg1"/>
                </a:solidFill>
                <a:latin typeface="Avenir Next Medium"/>
                <a:cs typeface="Avenir Next Medium"/>
              </a:rPr>
              <a:t>The Exemplar - UZ Tau E</a:t>
            </a:r>
          </a:p>
          <a:p>
            <a:pPr marL="800100" lvl="1" indent="-342900">
              <a:buFont typeface="Arial"/>
              <a:buChar char="•"/>
            </a:pPr>
            <a:endParaRPr lang="en-US" sz="800" dirty="0">
              <a:solidFill>
                <a:schemeClr val="bg1"/>
              </a:solidFill>
            </a:endParaRPr>
          </a:p>
          <a:p>
            <a:pPr marL="800100" lvl="1" indent="-342900">
              <a:buFont typeface="Arial"/>
              <a:buChar char="•"/>
            </a:pPr>
            <a:r>
              <a:rPr lang="en-US" sz="2400" dirty="0">
                <a:solidFill>
                  <a:schemeClr val="bg1"/>
                </a:solidFill>
              </a:rPr>
              <a:t>UZ Tau was one of the first 11 stars originally identified as     members of the class of T </a:t>
            </a:r>
            <a:r>
              <a:rPr lang="en-US" sz="2400" dirty="0" err="1">
                <a:solidFill>
                  <a:schemeClr val="bg1"/>
                </a:solidFill>
              </a:rPr>
              <a:t>Tauri</a:t>
            </a:r>
            <a:r>
              <a:rPr lang="en-US" sz="2400" dirty="0">
                <a:solidFill>
                  <a:schemeClr val="bg1"/>
                </a:solidFill>
              </a:rPr>
              <a:t> variable stars</a:t>
            </a:r>
          </a:p>
          <a:p>
            <a:pPr marL="800100" lvl="1" indent="-342900">
              <a:buFont typeface="Arial"/>
              <a:buChar char="•"/>
            </a:pPr>
            <a:endParaRPr lang="en-US" sz="800" dirty="0">
              <a:solidFill>
                <a:schemeClr val="bg1"/>
              </a:solidFill>
            </a:endParaRPr>
          </a:p>
          <a:p>
            <a:pPr marL="800100" lvl="1" indent="-342900">
              <a:buFont typeface="Arial"/>
              <a:buChar char="•"/>
            </a:pPr>
            <a:r>
              <a:rPr lang="en-US" sz="2400" dirty="0">
                <a:solidFill>
                  <a:schemeClr val="bg1"/>
                </a:solidFill>
                <a:cs typeface="Avenir Next Medium"/>
              </a:rPr>
              <a:t>“UZ Tau E is the canonical eruptive T </a:t>
            </a:r>
            <a:r>
              <a:rPr lang="en-US" sz="2400" dirty="0" err="1">
                <a:solidFill>
                  <a:schemeClr val="bg1"/>
                </a:solidFill>
                <a:cs typeface="Avenir Next Medium"/>
              </a:rPr>
              <a:t>Tauri</a:t>
            </a:r>
            <a:r>
              <a:rPr lang="en-US" sz="2400" dirty="0">
                <a:solidFill>
                  <a:schemeClr val="bg1"/>
                </a:solidFill>
                <a:cs typeface="Avenir Next Medium"/>
              </a:rPr>
              <a:t> star“ – George </a:t>
            </a:r>
            <a:r>
              <a:rPr lang="en-US" sz="2400" dirty="0" err="1">
                <a:solidFill>
                  <a:schemeClr val="bg1"/>
                </a:solidFill>
                <a:cs typeface="Avenir Next Medium"/>
              </a:rPr>
              <a:t>Herbig</a:t>
            </a:r>
            <a:endParaRPr lang="en-US" sz="2400" dirty="0">
              <a:solidFill>
                <a:schemeClr val="bg1"/>
              </a:solidFill>
              <a:cs typeface="Avenir Next Medium"/>
            </a:endParaRPr>
          </a:p>
          <a:p>
            <a:pPr marL="1257300" lvl="2" indent="-342900">
              <a:buFont typeface="Arial"/>
              <a:buChar char="•"/>
            </a:pPr>
            <a:r>
              <a:rPr lang="en-US" sz="2400" dirty="0">
                <a:solidFill>
                  <a:schemeClr val="bg1"/>
                </a:solidFill>
                <a:cs typeface="Avenir Next Medium"/>
              </a:rPr>
              <a:t>Observed properties</a:t>
            </a:r>
          </a:p>
          <a:p>
            <a:pPr marL="1714500" lvl="3" indent="-342900">
              <a:buFont typeface="Arial"/>
              <a:buChar char="•"/>
            </a:pPr>
            <a:r>
              <a:rPr lang="en-US" sz="2400" dirty="0">
                <a:solidFill>
                  <a:schemeClr val="bg1"/>
                </a:solidFill>
                <a:cs typeface="Avenir Next Medium"/>
              </a:rPr>
              <a:t>Strong H</a:t>
            </a:r>
            <a:r>
              <a:rPr lang="en-US" sz="2400" dirty="0">
                <a:solidFill>
                  <a:schemeClr val="bg1"/>
                </a:solidFill>
                <a:latin typeface="Symbol" pitchFamily="2" charset="2"/>
                <a:cs typeface="Avenir Next Medium"/>
              </a:rPr>
              <a:t>a</a:t>
            </a:r>
            <a:r>
              <a:rPr lang="en-US" sz="2400" dirty="0">
                <a:solidFill>
                  <a:schemeClr val="bg1"/>
                </a:solidFill>
                <a:cs typeface="Avenir Next Medium"/>
              </a:rPr>
              <a:t> and other emission lines</a:t>
            </a:r>
          </a:p>
          <a:p>
            <a:pPr marL="1714500" lvl="3" indent="-342900">
              <a:buFont typeface="Arial"/>
              <a:buChar char="•"/>
            </a:pPr>
            <a:r>
              <a:rPr lang="en-US" sz="2400" dirty="0">
                <a:solidFill>
                  <a:schemeClr val="bg1"/>
                </a:solidFill>
                <a:cs typeface="Avenir Next Medium"/>
              </a:rPr>
              <a:t>Strong spectral veiling</a:t>
            </a:r>
          </a:p>
          <a:p>
            <a:pPr marL="2171700" lvl="4" indent="-342900">
              <a:buFont typeface="Arial"/>
              <a:buChar char="•"/>
            </a:pPr>
            <a:r>
              <a:rPr lang="en-US" sz="2400" dirty="0">
                <a:solidFill>
                  <a:schemeClr val="bg1"/>
                </a:solidFill>
                <a:cs typeface="Avenir Next Medium"/>
              </a:rPr>
              <a:t>Accretion rate  3x10</a:t>
            </a:r>
            <a:r>
              <a:rPr lang="en-US" sz="2400" baseline="30000" dirty="0">
                <a:solidFill>
                  <a:schemeClr val="bg1"/>
                </a:solidFill>
                <a:cs typeface="Avenir Next Medium"/>
              </a:rPr>
              <a:t>-7</a:t>
            </a:r>
            <a:r>
              <a:rPr lang="en-US" sz="2400" dirty="0">
                <a:solidFill>
                  <a:schemeClr val="bg1"/>
                </a:solidFill>
                <a:cs typeface="Avenir Next Medium"/>
              </a:rPr>
              <a:t> M</a:t>
            </a:r>
            <a:r>
              <a:rPr lang="en-US" sz="2400" baseline="-25000" dirty="0">
                <a:solidFill>
                  <a:schemeClr val="bg1"/>
                </a:solidFill>
                <a:cs typeface="Avenir Next Medium"/>
              </a:rPr>
              <a:t>o </a:t>
            </a:r>
            <a:r>
              <a:rPr lang="en-US" sz="2400" dirty="0" err="1">
                <a:solidFill>
                  <a:schemeClr val="bg1"/>
                </a:solidFill>
                <a:cs typeface="Avenir Next Medium"/>
              </a:rPr>
              <a:t>yr</a:t>
            </a:r>
            <a:r>
              <a:rPr lang="en-US" sz="2400" dirty="0">
                <a:solidFill>
                  <a:schemeClr val="bg1"/>
                </a:solidFill>
                <a:cs typeface="Avenir Next Medium"/>
              </a:rPr>
              <a:t> </a:t>
            </a:r>
            <a:r>
              <a:rPr lang="en-US" sz="2400" baseline="30000" dirty="0">
                <a:solidFill>
                  <a:schemeClr val="bg1"/>
                </a:solidFill>
                <a:cs typeface="Avenir Next Medium"/>
              </a:rPr>
              <a:t>-1</a:t>
            </a:r>
          </a:p>
          <a:p>
            <a:pPr marL="1714500" lvl="3" indent="-342900">
              <a:buFont typeface="Arial"/>
              <a:buChar char="•"/>
            </a:pPr>
            <a:r>
              <a:rPr lang="en-US" sz="2400" dirty="0">
                <a:solidFill>
                  <a:schemeClr val="bg1"/>
                </a:solidFill>
                <a:cs typeface="Avenir Next Medium"/>
              </a:rPr>
              <a:t>Large IR excesses</a:t>
            </a:r>
          </a:p>
          <a:p>
            <a:pPr marL="1714500" lvl="3" indent="-342900">
              <a:buFont typeface="Arial"/>
              <a:buChar char="•"/>
            </a:pPr>
            <a:r>
              <a:rPr lang="en-US" sz="2400" dirty="0">
                <a:solidFill>
                  <a:schemeClr val="bg1"/>
                </a:solidFill>
                <a:cs typeface="Avenir Next Medium"/>
              </a:rPr>
              <a:t>Large sub-mm emission</a:t>
            </a:r>
          </a:p>
          <a:p>
            <a:pPr marL="1257300" lvl="2" indent="-342900">
              <a:buFont typeface="Arial"/>
              <a:buChar char="•"/>
            </a:pPr>
            <a:endParaRPr lang="en-US" sz="2400" dirty="0">
              <a:solidFill>
                <a:schemeClr val="bg1"/>
              </a:solidFill>
              <a:cs typeface="Avenir Next Medium"/>
            </a:endParaRPr>
          </a:p>
          <a:p>
            <a:pPr marL="231775" lvl="2"/>
            <a:r>
              <a:rPr lang="en-US" sz="2800" dirty="0">
                <a:solidFill>
                  <a:schemeClr val="bg1"/>
                </a:solidFill>
                <a:latin typeface="Avenir Next" panose="020B0503020202020204" pitchFamily="34" charset="0"/>
                <a:cs typeface="Avenir Next Medium"/>
              </a:rPr>
              <a:t>Every observational diagnostic of active accretion </a:t>
            </a:r>
          </a:p>
          <a:p>
            <a:pPr marL="231775" lvl="2"/>
            <a:r>
              <a:rPr lang="en-US" sz="2800" dirty="0">
                <a:solidFill>
                  <a:schemeClr val="bg1"/>
                </a:solidFill>
                <a:latin typeface="Avenir Next" panose="020B0503020202020204" pitchFamily="34" charset="0"/>
                <a:cs typeface="Avenir Next Medium"/>
              </a:rPr>
              <a:t>from a </a:t>
            </a:r>
            <a:r>
              <a:rPr lang="en-US" sz="2800" dirty="0" err="1">
                <a:solidFill>
                  <a:schemeClr val="bg1"/>
                </a:solidFill>
                <a:latin typeface="Avenir Next" panose="020B0503020202020204" pitchFamily="34" charset="0"/>
                <a:cs typeface="Avenir Next Medium"/>
              </a:rPr>
              <a:t>protostellar</a:t>
            </a:r>
            <a:r>
              <a:rPr lang="en-US" sz="2800" dirty="0">
                <a:solidFill>
                  <a:schemeClr val="bg1"/>
                </a:solidFill>
                <a:latin typeface="Avenir Next" panose="020B0503020202020204" pitchFamily="34" charset="0"/>
                <a:cs typeface="Avenir Next Medium"/>
              </a:rPr>
              <a:t> disk onto a single star </a:t>
            </a:r>
          </a:p>
          <a:p>
            <a:pPr marL="1257300" lvl="2" indent="-342900">
              <a:buFont typeface="Arial"/>
              <a:buChar char="•"/>
            </a:pPr>
            <a:endParaRPr lang="en-US" sz="2400" dirty="0">
              <a:solidFill>
                <a:schemeClr val="bg1"/>
              </a:solidFill>
              <a:latin typeface="Avenir Next" panose="020B0503020202020204" pitchFamily="34" charset="0"/>
              <a:cs typeface="Avenir Next Medium"/>
            </a:endParaRPr>
          </a:p>
          <a:p>
            <a:pPr marL="1257300" lvl="2" indent="-342900">
              <a:buFont typeface="Arial"/>
              <a:buChar char="•"/>
            </a:pPr>
            <a:endParaRPr lang="en-US" sz="2400" dirty="0">
              <a:solidFill>
                <a:schemeClr val="bg1"/>
              </a:solidFill>
              <a:cs typeface="Avenir Next Medium"/>
            </a:endParaRPr>
          </a:p>
        </p:txBody>
      </p:sp>
    </p:spTree>
    <p:extLst>
      <p:ext uri="{BB962C8B-B14F-4D97-AF65-F5344CB8AC3E}">
        <p14:creationId xmlns:p14="http://schemas.microsoft.com/office/powerpoint/2010/main" val="335330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199" y="2539122"/>
            <a:ext cx="8229600" cy="1143000"/>
          </a:xfrm>
        </p:spPr>
        <p:txBody>
          <a:bodyPr>
            <a:noAutofit/>
          </a:bodyPr>
          <a:lstStyle/>
          <a:p>
            <a:r>
              <a:rPr lang="en-US" sz="7200" dirty="0">
                <a:solidFill>
                  <a:srgbClr val="FFFFFF"/>
                </a:solidFill>
                <a:effectLst>
                  <a:outerShdw blurRad="50800" dist="63500" dir="2700000" algn="tl" rotWithShape="0">
                    <a:srgbClr val="000000">
                      <a:alpha val="46000"/>
                    </a:srgbClr>
                  </a:outerShdw>
                </a:effectLst>
                <a:latin typeface="DIN Condensed Bold"/>
                <a:cs typeface="DIN Condensed Bold"/>
              </a:rPr>
              <a:t>UZ Tau E</a:t>
            </a:r>
          </a:p>
        </p:txBody>
      </p:sp>
      <p:sp>
        <p:nvSpPr>
          <p:cNvPr id="4" name="TextBox 3">
            <a:extLst>
              <a:ext uri="{FF2B5EF4-FFF2-40B4-BE49-F238E27FC236}">
                <a16:creationId xmlns:a16="http://schemas.microsoft.com/office/drawing/2014/main" id="{55CA3F28-81B1-E747-B374-1A73D3FD3294}"/>
              </a:ext>
            </a:extLst>
          </p:cNvPr>
          <p:cNvSpPr txBox="1"/>
          <p:nvPr/>
        </p:nvSpPr>
        <p:spPr>
          <a:xfrm>
            <a:off x="138213" y="4067304"/>
            <a:ext cx="8867573" cy="2554545"/>
          </a:xfrm>
          <a:prstGeom prst="rect">
            <a:avLst/>
          </a:prstGeom>
          <a:noFill/>
        </p:spPr>
        <p:txBody>
          <a:bodyPr wrap="square" rtlCol="0">
            <a:spAutoFit/>
          </a:bodyPr>
          <a:lstStyle/>
          <a:p>
            <a:pPr algn="ctr"/>
            <a:r>
              <a:rPr lang="en-US" sz="2800" i="1" dirty="0">
                <a:solidFill>
                  <a:srgbClr val="FFFFFF"/>
                </a:solidFill>
                <a:latin typeface="Avenir Next Medium"/>
                <a:cs typeface="Avenir Next Medium"/>
              </a:rPr>
              <a:t>P = 19.0 days</a:t>
            </a:r>
          </a:p>
          <a:p>
            <a:pPr algn="ctr"/>
            <a:r>
              <a:rPr lang="en-US" sz="2800" i="1" dirty="0">
                <a:solidFill>
                  <a:srgbClr val="FFFFFF"/>
                </a:solidFill>
                <a:latin typeface="Avenir Next Medium"/>
                <a:cs typeface="Avenir Next Medium"/>
              </a:rPr>
              <a:t>e = 0.14</a:t>
            </a:r>
          </a:p>
          <a:p>
            <a:pPr algn="ctr"/>
            <a:r>
              <a:rPr lang="en-US" sz="2800" i="1" dirty="0" err="1">
                <a:solidFill>
                  <a:srgbClr val="FFFFFF"/>
                </a:solidFill>
                <a:latin typeface="Avenir Next Medium"/>
                <a:cs typeface="Avenir Next Medium"/>
              </a:rPr>
              <a:t>asin</a:t>
            </a:r>
            <a:r>
              <a:rPr lang="en-US" sz="2800" i="1" dirty="0">
                <a:solidFill>
                  <a:srgbClr val="FFFFFF"/>
                </a:solidFill>
                <a:latin typeface="Avenir Next Medium"/>
                <a:cs typeface="Avenir Next Medium"/>
              </a:rPr>
              <a:t> </a:t>
            </a:r>
            <a:r>
              <a:rPr lang="en-US" sz="2800" i="1" dirty="0" err="1">
                <a:solidFill>
                  <a:srgbClr val="FFFFFF"/>
                </a:solidFill>
                <a:latin typeface="Avenir Next Medium"/>
                <a:cs typeface="Avenir Next Medium"/>
              </a:rPr>
              <a:t>i</a:t>
            </a:r>
            <a:r>
              <a:rPr lang="en-US" sz="2800" i="1" dirty="0">
                <a:solidFill>
                  <a:srgbClr val="FFFFFF"/>
                </a:solidFill>
                <a:latin typeface="Avenir Next Medium"/>
                <a:cs typeface="Avenir Next Medium"/>
              </a:rPr>
              <a:t> = 0.13 AU</a:t>
            </a:r>
          </a:p>
          <a:p>
            <a:pPr algn="ctr"/>
            <a:r>
              <a:rPr lang="en-US" sz="2400" dirty="0">
                <a:solidFill>
                  <a:schemeClr val="bg1"/>
                </a:solidFill>
                <a:latin typeface="Avenir Next Medium"/>
                <a:cs typeface="Avenir Next Medium"/>
              </a:rPr>
              <a:t>q = 0.26</a:t>
            </a:r>
          </a:p>
          <a:p>
            <a:pPr algn="ctr"/>
            <a:endParaRPr lang="en-US" sz="2400" dirty="0">
              <a:solidFill>
                <a:srgbClr val="FFFFFF"/>
              </a:solidFill>
              <a:latin typeface="Avenir Next Medium"/>
              <a:cs typeface="Avenir Next Medium"/>
            </a:endParaRPr>
          </a:p>
          <a:p>
            <a:pPr lvl="1"/>
            <a:endParaRPr lang="en-US" sz="2800" dirty="0">
              <a:solidFill>
                <a:srgbClr val="FFFFFF"/>
              </a:solidFill>
              <a:latin typeface="Avenir Next Medium"/>
              <a:cs typeface="Avenir Next Medium"/>
            </a:endParaRPr>
          </a:p>
        </p:txBody>
      </p:sp>
      <p:pic>
        <p:nvPicPr>
          <p:cNvPr id="6" name="Picture 5">
            <a:extLst>
              <a:ext uri="{FF2B5EF4-FFF2-40B4-BE49-F238E27FC236}">
                <a16:creationId xmlns:a16="http://schemas.microsoft.com/office/drawing/2014/main" id="{5EBF1D60-1D86-3B43-B76B-3EA033D16FA1}"/>
              </a:ext>
            </a:extLst>
          </p:cNvPr>
          <p:cNvPicPr>
            <a:picLocks noChangeAspect="1"/>
          </p:cNvPicPr>
          <p:nvPr/>
        </p:nvPicPr>
        <p:blipFill>
          <a:blip r:embed="rId3"/>
          <a:stretch>
            <a:fillRect/>
          </a:stretch>
        </p:blipFill>
        <p:spPr>
          <a:xfrm>
            <a:off x="138213" y="119284"/>
            <a:ext cx="2687049" cy="1767928"/>
          </a:xfrm>
          <a:prstGeom prst="rect">
            <a:avLst/>
          </a:prstGeom>
        </p:spPr>
      </p:pic>
      <p:pic>
        <p:nvPicPr>
          <p:cNvPr id="8" name="Picture 7">
            <a:extLst>
              <a:ext uri="{FF2B5EF4-FFF2-40B4-BE49-F238E27FC236}">
                <a16:creationId xmlns:a16="http://schemas.microsoft.com/office/drawing/2014/main" id="{8586BEE9-3235-9D43-AD96-87F3AF9ADFCB}"/>
              </a:ext>
            </a:extLst>
          </p:cNvPr>
          <p:cNvPicPr>
            <a:picLocks noChangeAspect="1"/>
          </p:cNvPicPr>
          <p:nvPr/>
        </p:nvPicPr>
        <p:blipFill>
          <a:blip r:embed="rId4"/>
          <a:stretch>
            <a:fillRect/>
          </a:stretch>
        </p:blipFill>
        <p:spPr>
          <a:xfrm>
            <a:off x="6657832" y="119284"/>
            <a:ext cx="2332892" cy="2288875"/>
          </a:xfrm>
          <a:prstGeom prst="rect">
            <a:avLst/>
          </a:prstGeom>
        </p:spPr>
      </p:pic>
      <p:grpSp>
        <p:nvGrpSpPr>
          <p:cNvPr id="19" name="Group 18">
            <a:extLst>
              <a:ext uri="{FF2B5EF4-FFF2-40B4-BE49-F238E27FC236}">
                <a16:creationId xmlns:a16="http://schemas.microsoft.com/office/drawing/2014/main" id="{45C0424F-1C92-A840-9571-7246C6F990C1}"/>
              </a:ext>
            </a:extLst>
          </p:cNvPr>
          <p:cNvGrpSpPr/>
          <p:nvPr/>
        </p:nvGrpSpPr>
        <p:grpSpPr>
          <a:xfrm>
            <a:off x="5937431" y="4853953"/>
            <a:ext cx="3068355" cy="1563480"/>
            <a:chOff x="6115610" y="560766"/>
            <a:chExt cx="3068355" cy="1563480"/>
          </a:xfrm>
        </p:grpSpPr>
        <p:sp>
          <p:nvSpPr>
            <p:cNvPr id="10" name="Oval 9">
              <a:extLst>
                <a:ext uri="{FF2B5EF4-FFF2-40B4-BE49-F238E27FC236}">
                  <a16:creationId xmlns:a16="http://schemas.microsoft.com/office/drawing/2014/main" id="{4A595A89-9A00-4B4D-90D5-E802041A4C95}"/>
                </a:ext>
              </a:extLst>
            </p:cNvPr>
            <p:cNvSpPr/>
            <p:nvPr/>
          </p:nvSpPr>
          <p:spPr>
            <a:xfrm rot="19649557">
              <a:off x="6115610" y="560766"/>
              <a:ext cx="3068355" cy="1563480"/>
            </a:xfrm>
            <a:prstGeom prst="ellipse">
              <a:avLst/>
            </a:prstGeom>
            <a:solidFill>
              <a:srgbClr val="984807"/>
            </a:solidFill>
            <a:ln>
              <a:solidFill>
                <a:srgbClr val="C0504D"/>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E1C75F3-2716-074E-9A89-08C746C0269F}"/>
                </a:ext>
              </a:extLst>
            </p:cNvPr>
            <p:cNvSpPr/>
            <p:nvPr/>
          </p:nvSpPr>
          <p:spPr>
            <a:xfrm rot="19736143">
              <a:off x="6569654" y="929987"/>
              <a:ext cx="2256207" cy="77054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606E7B4-2D6A-0245-9360-FE278425DD1C}"/>
                </a:ext>
              </a:extLst>
            </p:cNvPr>
            <p:cNvSpPr/>
            <p:nvPr/>
          </p:nvSpPr>
          <p:spPr>
            <a:xfrm rot="19649557">
              <a:off x="6937250" y="1475996"/>
              <a:ext cx="652986" cy="201024"/>
            </a:xfrm>
            <a:prstGeom prst="ellipse">
              <a:avLst/>
            </a:prstGeom>
            <a:solidFill>
              <a:srgbClr val="984807"/>
            </a:solidFill>
            <a:ln>
              <a:solidFill>
                <a:srgbClr val="C0504D"/>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B25D54C-08B8-BE48-A3D4-6032CDB0AA20}"/>
                </a:ext>
              </a:extLst>
            </p:cNvPr>
            <p:cNvSpPr/>
            <p:nvPr/>
          </p:nvSpPr>
          <p:spPr>
            <a:xfrm rot="19732770">
              <a:off x="7031964" y="1500830"/>
              <a:ext cx="517240" cy="10748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Chord 13">
              <a:extLst>
                <a:ext uri="{FF2B5EF4-FFF2-40B4-BE49-F238E27FC236}">
                  <a16:creationId xmlns:a16="http://schemas.microsoft.com/office/drawing/2014/main" id="{84FE554B-B6B7-5645-BCBB-873F6B946093}"/>
                </a:ext>
              </a:extLst>
            </p:cNvPr>
            <p:cNvSpPr/>
            <p:nvPr/>
          </p:nvSpPr>
          <p:spPr>
            <a:xfrm rot="14818258" flipH="1" flipV="1">
              <a:off x="7188108" y="1463250"/>
              <a:ext cx="250874" cy="266104"/>
            </a:xfrm>
            <a:prstGeom prst="chord">
              <a:avLst>
                <a:gd name="adj1" fmla="val 5064541"/>
                <a:gd name="adj2" fmla="val 15716411"/>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18" name="Oval 17">
              <a:extLst>
                <a:ext uri="{FF2B5EF4-FFF2-40B4-BE49-F238E27FC236}">
                  <a16:creationId xmlns:a16="http://schemas.microsoft.com/office/drawing/2014/main" id="{B0350B20-8534-E44C-A217-311BD843A635}"/>
                </a:ext>
              </a:extLst>
            </p:cNvPr>
            <p:cNvSpPr/>
            <p:nvPr/>
          </p:nvSpPr>
          <p:spPr>
            <a:xfrm rot="19649557">
              <a:off x="7731706" y="953755"/>
              <a:ext cx="652986" cy="201024"/>
            </a:xfrm>
            <a:prstGeom prst="ellipse">
              <a:avLst/>
            </a:prstGeom>
            <a:solidFill>
              <a:srgbClr val="984807"/>
            </a:solidFill>
            <a:ln>
              <a:solidFill>
                <a:srgbClr val="C0504D"/>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18B903CB-7338-DA4F-B1C0-94CEA414F359}"/>
                </a:ext>
              </a:extLst>
            </p:cNvPr>
            <p:cNvSpPr/>
            <p:nvPr/>
          </p:nvSpPr>
          <p:spPr>
            <a:xfrm rot="19732770">
              <a:off x="7776619" y="1003361"/>
              <a:ext cx="517240" cy="10748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Chord 16">
              <a:extLst>
                <a:ext uri="{FF2B5EF4-FFF2-40B4-BE49-F238E27FC236}">
                  <a16:creationId xmlns:a16="http://schemas.microsoft.com/office/drawing/2014/main" id="{F91E4528-7903-414D-B218-ABCB9A969C76}"/>
                </a:ext>
              </a:extLst>
            </p:cNvPr>
            <p:cNvSpPr/>
            <p:nvPr/>
          </p:nvSpPr>
          <p:spPr>
            <a:xfrm rot="14818258" flipH="1" flipV="1">
              <a:off x="7932763" y="965781"/>
              <a:ext cx="250874" cy="266104"/>
            </a:xfrm>
            <a:prstGeom prst="chord">
              <a:avLst>
                <a:gd name="adj1" fmla="val 5064541"/>
                <a:gd name="adj2" fmla="val 15716411"/>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grpSp>
      <p:sp>
        <p:nvSpPr>
          <p:cNvPr id="20" name="TextBox 19">
            <a:extLst>
              <a:ext uri="{FF2B5EF4-FFF2-40B4-BE49-F238E27FC236}">
                <a16:creationId xmlns:a16="http://schemas.microsoft.com/office/drawing/2014/main" id="{4C9C6247-4FC9-1947-B4A4-486A241EA76F}"/>
              </a:ext>
            </a:extLst>
          </p:cNvPr>
          <p:cNvSpPr txBox="1"/>
          <p:nvPr/>
        </p:nvSpPr>
        <p:spPr>
          <a:xfrm>
            <a:off x="143670" y="5224529"/>
            <a:ext cx="3009838" cy="1384995"/>
          </a:xfrm>
          <a:prstGeom prst="rect">
            <a:avLst/>
          </a:prstGeom>
          <a:noFill/>
          <a:ln>
            <a:solidFill>
              <a:schemeClr val="bg1"/>
            </a:solidFill>
          </a:ln>
        </p:spPr>
        <p:txBody>
          <a:bodyPr wrap="square" rtlCol="0">
            <a:spAutoFit/>
          </a:bodyPr>
          <a:lstStyle/>
          <a:p>
            <a:r>
              <a:rPr lang="en-US" sz="2800" i="1" dirty="0">
                <a:solidFill>
                  <a:srgbClr val="FFFFFF"/>
                </a:solidFill>
                <a:latin typeface="Avenir Next Medium"/>
                <a:cs typeface="Avenir Next Medium"/>
              </a:rPr>
              <a:t>How Do Stars In</a:t>
            </a:r>
          </a:p>
          <a:p>
            <a:r>
              <a:rPr lang="en-US" sz="2800" i="1" dirty="0">
                <a:solidFill>
                  <a:srgbClr val="FFFFFF"/>
                </a:solidFill>
                <a:latin typeface="Avenir Next Medium"/>
                <a:cs typeface="Avenir Next Medium"/>
              </a:rPr>
              <a:t>Binaries Accrete</a:t>
            </a:r>
          </a:p>
          <a:p>
            <a:r>
              <a:rPr lang="en-US" sz="2800" i="1" dirty="0">
                <a:solidFill>
                  <a:srgbClr val="FFFFFF"/>
                </a:solidFill>
                <a:latin typeface="Avenir Next Medium"/>
                <a:cs typeface="Avenir Next Medium"/>
              </a:rPr>
              <a:t>Mass from Disks?</a:t>
            </a:r>
            <a:endParaRPr lang="en-US" sz="2400" dirty="0">
              <a:solidFill>
                <a:srgbClr val="FFFFFF"/>
              </a:solidFill>
              <a:latin typeface="Avenir Next Medium"/>
              <a:cs typeface="Avenir Next Medium"/>
            </a:endParaRPr>
          </a:p>
        </p:txBody>
      </p:sp>
    </p:spTree>
    <p:extLst>
      <p:ext uri="{BB962C8B-B14F-4D97-AF65-F5344CB8AC3E}">
        <p14:creationId xmlns:p14="http://schemas.microsoft.com/office/powerpoint/2010/main" val="13385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23536</TotalTime>
  <Words>1628</Words>
  <Application>Microsoft Macintosh PowerPoint</Application>
  <PresentationFormat>On-screen Show (4:3)</PresentationFormat>
  <Paragraphs>280</Paragraphs>
  <Slides>35</Slides>
  <Notes>26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Zapf Dingbats</vt:lpstr>
      <vt:lpstr>Arial</vt:lpstr>
      <vt:lpstr>Avenir Next</vt:lpstr>
      <vt:lpstr>Avenir Next Medium</vt:lpstr>
      <vt:lpstr>Calibri</vt:lpstr>
      <vt:lpstr>DIN Condensed Bold</vt:lpstr>
      <vt:lpstr>Helvetica</vt:lpstr>
      <vt:lpstr>Lucida Grande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UZ Tau E</vt:lpstr>
      <vt:lpstr>PowerPoint Presentation</vt:lpstr>
      <vt:lpstr>PowerPoint Presentation</vt:lpstr>
      <vt:lpstr>PowerPoint Presentation</vt:lpstr>
      <vt:lpstr>PowerPoint Presentation</vt:lpstr>
      <vt:lpstr>PowerPoint Presentation</vt:lpstr>
      <vt:lpstr>PowerPoint Presentation</vt:lpstr>
      <vt:lpstr>DQ Tau</vt:lpstr>
      <vt:lpstr>PowerPoint Presentation</vt:lpstr>
      <vt:lpstr>DQ Tau – Observed Accretion Rate</vt:lpstr>
      <vt:lpstr>DQ Tau – Observed Accretion Rate</vt:lpstr>
      <vt:lpstr>DQ Tau – Average Accretion Rate</vt:lpstr>
      <vt:lpstr>DQ Tau – Average Accretion Rate</vt:lpstr>
      <vt:lpstr>TW 3A</vt:lpstr>
      <vt:lpstr>TWA 3A – Full Light Curves</vt:lpstr>
      <vt:lpstr>PowerPoint Presentation</vt:lpstr>
      <vt:lpstr>PowerPoint Presentation</vt:lpstr>
      <vt:lpstr>TWA 3A – SALT Spectroscopic Campaign</vt:lpstr>
      <vt:lpstr>PowerPoint Presentation</vt:lpstr>
      <vt:lpstr>PowerPoint Presentation</vt:lpstr>
      <vt:lpstr>What are the Pathways to the Surface ?</vt:lpstr>
      <vt:lpstr>PowerPoint Presentation</vt:lpstr>
      <vt:lpstr>What are the Pathways to the Surface ?</vt:lpstr>
      <vt:lpstr>DQ Tau – Variability Within a Stream ?</vt:lpstr>
      <vt:lpstr>Summary</vt:lpstr>
      <vt:lpstr>NIR High-Resolution Spectroscopy</vt:lpstr>
      <vt:lpstr>You Haven’t Changed at All, Hans!</vt:lpstr>
    </vt:vector>
  </TitlesOfParts>
  <Company>University of Wisconsin - Madison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Tofflemire</dc:creator>
  <cp:lastModifiedBy>Robert Mathieu</cp:lastModifiedBy>
  <cp:revision>253</cp:revision>
  <dcterms:created xsi:type="dcterms:W3CDTF">2016-05-26T20:24:57Z</dcterms:created>
  <dcterms:modified xsi:type="dcterms:W3CDTF">2018-09-06T13:04:13Z</dcterms:modified>
</cp:coreProperties>
</file>