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4" r:id="rId26"/>
    <p:sldId id="280" r:id="rId27"/>
    <p:sldId id="281" r:id="rId28"/>
    <p:sldId id="284" r:id="rId29"/>
    <p:sldId id="306" r:id="rId30"/>
    <p:sldId id="288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3"/>
    <p:restoredTop sz="93517"/>
  </p:normalViewPr>
  <p:slideViewPr>
    <p:cSldViewPr snapToGrid="0" snapToObjects="1">
      <p:cViewPr>
        <p:scale>
          <a:sx n="85" d="100"/>
          <a:sy n="85" d="100"/>
        </p:scale>
        <p:origin x="808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26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4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0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 styl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V="1">
            <a:off x="-38100" y="1130383"/>
            <a:ext cx="8305800" cy="25318"/>
          </a:xfrm>
          <a:prstGeom prst="line">
            <a:avLst/>
          </a:prstGeom>
          <a:ln w="1905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/>
          <p:nvPr/>
        </p:nvSpPr>
        <p:spPr>
          <a:xfrm flipV="1">
            <a:off x="4724400" y="9118600"/>
            <a:ext cx="8305800" cy="2531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 styl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V="1">
            <a:off x="-38100" y="1130383"/>
            <a:ext cx="8305800" cy="25318"/>
          </a:xfrm>
          <a:prstGeom prst="line">
            <a:avLst/>
          </a:prstGeom>
          <a:ln w="1905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 flipV="1">
            <a:off x="4724400" y="9118600"/>
            <a:ext cx="8305800" cy="2531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 style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V="1">
            <a:off x="-38100" y="1130383"/>
            <a:ext cx="8305800" cy="25318"/>
          </a:xfrm>
          <a:prstGeom prst="line">
            <a:avLst/>
          </a:prstGeom>
          <a:ln w="1905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 flipV="1">
            <a:off x="4724400" y="9118600"/>
            <a:ext cx="8305800" cy="2531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78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355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711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066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422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1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tif"/>
          <p:cNvPicPr>
            <a:picLocks noChangeAspect="1"/>
          </p:cNvPicPr>
          <p:nvPr/>
        </p:nvPicPr>
        <p:blipFill>
          <a:blip r:embed="rId2">
            <a:alphaModFix amt="58741"/>
            <a:extLst/>
          </a:blip>
          <a:stretch>
            <a:fillRect/>
          </a:stretch>
        </p:blipFill>
        <p:spPr>
          <a:xfrm>
            <a:off x="-3804139" y="-302195"/>
            <a:ext cx="19056839" cy="12704559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190500" y="-63501"/>
            <a:ext cx="12344400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457200">
              <a:defRPr sz="3600">
                <a:solidFill>
                  <a:srgbClr val="EBEBE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dirty="0"/>
              <a:t>ALMA finds t</a:t>
            </a:r>
            <a:r>
              <a:rPr dirty="0"/>
              <a:t>op-heavy </a:t>
            </a:r>
            <a:r>
              <a:rPr lang="en-US" dirty="0"/>
              <a:t>stellar initial mass function (IMF)</a:t>
            </a:r>
            <a:r>
              <a:rPr dirty="0"/>
              <a:t> in dusty starburst galaxies</a:t>
            </a:r>
          </a:p>
          <a:p>
            <a:pPr defTabSz="457200">
              <a:defRPr sz="3600">
                <a:solidFill>
                  <a:srgbClr val="EBEBEB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across cosmic time</a:t>
            </a:r>
          </a:p>
        </p:txBody>
      </p:sp>
      <p:sp>
        <p:nvSpPr>
          <p:cNvPr id="63" name="Shape 63"/>
          <p:cNvSpPr/>
          <p:nvPr/>
        </p:nvSpPr>
        <p:spPr>
          <a:xfrm>
            <a:off x="491215" y="2752288"/>
            <a:ext cx="6375401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 defTabSz="457200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723900" algn="l"/>
                <a:tab pos="1435100" algn="l"/>
                <a:tab pos="2159000" algn="l"/>
                <a:tab pos="2870200" algn="l"/>
                <a:tab pos="3594100" algn="l"/>
                <a:tab pos="4318000" algn="l"/>
                <a:tab pos="5029200" algn="l"/>
                <a:tab pos="5753100" algn="l"/>
                <a:tab pos="6477000" algn="l"/>
                <a:tab pos="7188200" algn="l"/>
                <a:tab pos="7912100" algn="l"/>
                <a:tab pos="8623300" algn="l"/>
                <a:tab pos="9347200" algn="l"/>
                <a:tab pos="10071100" algn="l"/>
                <a:tab pos="10782300" algn="l"/>
                <a:tab pos="10972800" algn="l"/>
              </a:tabLst>
              <a:defRPr sz="160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 defTabSz="457200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723900" algn="l"/>
                <a:tab pos="1435100" algn="l"/>
                <a:tab pos="2159000" algn="l"/>
                <a:tab pos="2870200" algn="l"/>
                <a:tab pos="3594100" algn="l"/>
                <a:tab pos="4318000" algn="l"/>
                <a:tab pos="5029200" algn="l"/>
                <a:tab pos="5753100" algn="l"/>
                <a:tab pos="6477000" algn="l"/>
                <a:tab pos="7188200" algn="l"/>
                <a:tab pos="7912100" algn="l"/>
                <a:tab pos="8623300" algn="l"/>
                <a:tab pos="9347200" algn="l"/>
                <a:tab pos="10071100" algn="l"/>
                <a:tab pos="10782300" algn="l"/>
                <a:tab pos="10972800" algn="l"/>
              </a:tabLst>
              <a:defRPr sz="360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Zhi-Yu Zhang 张智昱  </a:t>
            </a:r>
          </a:p>
          <a:p>
            <a:pPr algn="l" defTabSz="457200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723900" algn="l"/>
                <a:tab pos="1435100" algn="l"/>
                <a:tab pos="2159000" algn="l"/>
                <a:tab pos="2870200" algn="l"/>
                <a:tab pos="3594100" algn="l"/>
                <a:tab pos="4318000" algn="l"/>
                <a:tab pos="5029200" algn="l"/>
                <a:tab pos="5753100" algn="l"/>
                <a:tab pos="6477000" algn="l"/>
                <a:tab pos="7188200" algn="l"/>
                <a:tab pos="7912100" algn="l"/>
                <a:tab pos="8623300" algn="l"/>
                <a:tab pos="9347200" algn="l"/>
                <a:tab pos="10071100" algn="l"/>
                <a:tab pos="10782300" algn="l"/>
                <a:tab pos="10972800" algn="l"/>
              </a:tabLst>
              <a:defRPr sz="360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U. Edinburgh/ESO</a:t>
            </a:r>
          </a:p>
        </p:txBody>
      </p:sp>
      <p:pic>
        <p:nvPicPr>
          <p:cNvPr id="6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966" y="8174566"/>
            <a:ext cx="13970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1796" y="8174566"/>
            <a:ext cx="1070550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6548842" y="7783075"/>
            <a:ext cx="642803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defRPr sz="2100"/>
            </a:pPr>
            <a:r>
              <a:t>Donatella Romano (INAF-OAS)</a:t>
            </a:r>
          </a:p>
          <a:p>
            <a:pPr algn="r" defTabSz="457200">
              <a:defRPr sz="2100"/>
            </a:pPr>
            <a:r>
              <a:t>Rob Ivison (ESO, U. Edinburgh)</a:t>
            </a:r>
          </a:p>
          <a:p>
            <a:pPr algn="r" defTabSz="457200">
              <a:defRPr sz="2400"/>
            </a:pPr>
            <a:r>
              <a:t>Padelis Papadopoulos (Aristotle U. of Thessaloniki)</a:t>
            </a:r>
          </a:p>
          <a:p>
            <a:pPr algn="r" defTabSz="457200">
              <a:defRPr sz="2100"/>
            </a:pPr>
            <a:r>
              <a:t>Francesca Matteucci (U. Trieste, INAF-OATS)</a:t>
            </a:r>
          </a:p>
        </p:txBody>
      </p:sp>
      <p:sp>
        <p:nvSpPr>
          <p:cNvPr id="67" name="Shape 67"/>
          <p:cNvSpPr/>
          <p:nvPr/>
        </p:nvSpPr>
        <p:spPr>
          <a:xfrm>
            <a:off x="10378305" y="7142994"/>
            <a:ext cx="214029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600"/>
            </a:pPr>
            <a:r>
              <a:t>Collaborators</a:t>
            </a:r>
            <a:r>
              <a:rPr sz="3300"/>
              <a:t>: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70" name="Shape 70"/>
          <p:cNvSpPr/>
          <p:nvPr/>
        </p:nvSpPr>
        <p:spPr>
          <a:xfrm>
            <a:off x="3592270" y="9294456"/>
            <a:ext cx="170880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rPr sz="2400" dirty="0"/>
              <a:t>COSMICISM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1DD54B-66D8-2A48-87D1-0D6FC6439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23698" r="6010" b="23207"/>
          <a:stretch/>
        </p:blipFill>
        <p:spPr>
          <a:xfrm>
            <a:off x="3151482" y="8211312"/>
            <a:ext cx="2803213" cy="1188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tif"/>
          <p:cNvPicPr>
            <a:picLocks noChangeAspect="1"/>
          </p:cNvPicPr>
          <p:nvPr/>
        </p:nvPicPr>
        <p:blipFill>
          <a:blip r:embed="rId2">
            <a:alphaModFix amt="38461"/>
            <a:extLst/>
          </a:blip>
          <a:stretch>
            <a:fillRect/>
          </a:stretch>
        </p:blipFill>
        <p:spPr>
          <a:xfrm>
            <a:off x="-98083" y="-1247741"/>
            <a:ext cx="13004801" cy="130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34926" y="259696"/>
            <a:ext cx="1128809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Star-ISM-Star ecosystem: galactic chemical evolution</a:t>
            </a:r>
          </a:p>
        </p:txBody>
      </p:sp>
      <p:pic>
        <p:nvPicPr>
          <p:cNvPr id="170" name="pasted-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7764" y="6638422"/>
            <a:ext cx="3475658" cy="218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222" y="1814533"/>
            <a:ext cx="12033028" cy="1476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99010" y="6275870"/>
            <a:ext cx="2729973" cy="2067955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3834105" y="1119650"/>
            <a:ext cx="461894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H</a:t>
            </a:r>
            <a:r>
              <a:rPr baseline="31999" dirty="0"/>
              <a:t>+</a:t>
            </a:r>
            <a:r>
              <a:rPr dirty="0"/>
              <a:t>/H</a:t>
            </a:r>
            <a:r>
              <a:rPr baseline="-5999" dirty="0"/>
              <a:t>I</a:t>
            </a:r>
            <a:r>
              <a:rPr dirty="0"/>
              <a:t>/H</a:t>
            </a:r>
            <a:r>
              <a:rPr baseline="-5999" dirty="0"/>
              <a:t>2,</a:t>
            </a:r>
            <a:r>
              <a:rPr dirty="0"/>
              <a:t> gas + dust </a:t>
            </a:r>
          </a:p>
        </p:txBody>
      </p:sp>
      <p:sp>
        <p:nvSpPr>
          <p:cNvPr id="174" name="Shape 174"/>
          <p:cNvSpPr/>
          <p:nvPr/>
        </p:nvSpPr>
        <p:spPr>
          <a:xfrm>
            <a:off x="582693" y="8689717"/>
            <a:ext cx="325141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Star formation</a:t>
            </a:r>
          </a:p>
        </p:txBody>
      </p:sp>
      <p:sp>
        <p:nvSpPr>
          <p:cNvPr id="175" name="Shape 175"/>
          <p:cNvSpPr/>
          <p:nvPr/>
        </p:nvSpPr>
        <p:spPr>
          <a:xfrm>
            <a:off x="8806877" y="8689717"/>
            <a:ext cx="347565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nucleosynthesis</a:t>
            </a:r>
          </a:p>
        </p:txBody>
      </p:sp>
      <p:sp>
        <p:nvSpPr>
          <p:cNvPr id="176" name="Shape 176"/>
          <p:cNvSpPr/>
          <p:nvPr/>
        </p:nvSpPr>
        <p:spPr>
          <a:xfrm rot="16200000">
            <a:off x="6994238" y="4812838"/>
            <a:ext cx="3274077" cy="421023"/>
          </a:xfrm>
          <a:prstGeom prst="rightArrow">
            <a:avLst>
              <a:gd name="adj1" fmla="val 21871"/>
              <a:gd name="adj2" fmla="val 116673"/>
            </a:avLst>
          </a:prstGeom>
          <a:solidFill>
            <a:schemeClr val="accent3">
              <a:hueOff val="-499813"/>
              <a:satOff val="-5228"/>
              <a:lumOff val="248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5400000">
            <a:off x="-38817" y="3978361"/>
            <a:ext cx="1870319" cy="917809"/>
          </a:xfrm>
          <a:prstGeom prst="rightArrow">
            <a:avLst>
              <a:gd name="adj1" fmla="val 21871"/>
              <a:gd name="adj2" fmla="val 53521"/>
            </a:avLst>
          </a:prstGeom>
          <a:solidFill>
            <a:schemeClr val="accent3">
              <a:hueOff val="-499813"/>
              <a:satOff val="-5228"/>
              <a:lumOff val="248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438096" y="3622078"/>
            <a:ext cx="4492192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Core mass function</a:t>
            </a:r>
          </a:p>
          <a:p>
            <a:pPr algn="l"/>
            <a:r>
              <a:t>Turbulence</a:t>
            </a:r>
          </a:p>
          <a:p>
            <a:pPr algn="l"/>
            <a:r>
              <a:t>Gravity</a:t>
            </a:r>
          </a:p>
        </p:txBody>
      </p:sp>
      <p:sp>
        <p:nvSpPr>
          <p:cNvPr id="179" name="Shape 179"/>
          <p:cNvSpPr/>
          <p:nvPr/>
        </p:nvSpPr>
        <p:spPr>
          <a:xfrm>
            <a:off x="2969563" y="7424093"/>
            <a:ext cx="5547314" cy="917809"/>
          </a:xfrm>
          <a:prstGeom prst="rightArrow">
            <a:avLst>
              <a:gd name="adj1" fmla="val 21871"/>
              <a:gd name="adj2" fmla="val 53521"/>
            </a:avLst>
          </a:prstGeom>
          <a:solidFill>
            <a:schemeClr val="accent3">
              <a:hueOff val="-499813"/>
              <a:satOff val="-5228"/>
              <a:lumOff val="248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319765" y="6947897"/>
            <a:ext cx="433123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IMF, SFH, metallicity</a:t>
            </a:r>
          </a:p>
        </p:txBody>
      </p:sp>
      <p:pic>
        <p:nvPicPr>
          <p:cNvPr id="18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67035" y="4808548"/>
            <a:ext cx="750997" cy="75099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7756391" y="5630223"/>
            <a:ext cx="70261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AGB</a:t>
            </a:r>
          </a:p>
        </p:txBody>
      </p:sp>
      <p:pic>
        <p:nvPicPr>
          <p:cNvPr id="183" name="pasted-image.pdf"/>
          <p:cNvPicPr>
            <a:picLocks noChangeAspect="1"/>
          </p:cNvPicPr>
          <p:nvPr/>
        </p:nvPicPr>
        <p:blipFill>
          <a:blip r:embed="rId7">
            <a:extLst/>
          </a:blip>
          <a:srcRect l="2175" b="50223"/>
          <a:stretch>
            <a:fillRect/>
          </a:stretch>
        </p:blipFill>
        <p:spPr>
          <a:xfrm>
            <a:off x="9745499" y="4817823"/>
            <a:ext cx="1025465" cy="75094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 rot="16200000">
            <a:off x="8028467" y="4812838"/>
            <a:ext cx="3274077" cy="421023"/>
          </a:xfrm>
          <a:prstGeom prst="rightArrow">
            <a:avLst>
              <a:gd name="adj1" fmla="val 21871"/>
              <a:gd name="adj2" fmla="val 116673"/>
            </a:avLst>
          </a:prstGeom>
          <a:solidFill>
            <a:schemeClr val="accent3">
              <a:hueOff val="-499813"/>
              <a:satOff val="-5228"/>
              <a:lumOff val="248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8652891" y="5636573"/>
            <a:ext cx="9210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SNe-II</a:t>
            </a:r>
          </a:p>
        </p:txBody>
      </p:sp>
      <p:sp>
        <p:nvSpPr>
          <p:cNvPr id="186" name="Shape 186"/>
          <p:cNvSpPr/>
          <p:nvPr/>
        </p:nvSpPr>
        <p:spPr>
          <a:xfrm rot="16200000">
            <a:off x="9219520" y="4812838"/>
            <a:ext cx="3274077" cy="421023"/>
          </a:xfrm>
          <a:prstGeom prst="rightArrow">
            <a:avLst>
              <a:gd name="adj1" fmla="val 21871"/>
              <a:gd name="adj2" fmla="val 116673"/>
            </a:avLst>
          </a:prstGeom>
          <a:solidFill>
            <a:schemeClr val="accent3">
              <a:hueOff val="-499813"/>
              <a:satOff val="-5228"/>
              <a:lumOff val="248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9689156" y="5636573"/>
            <a:ext cx="84169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SNe-I</a:t>
            </a:r>
          </a:p>
        </p:txBody>
      </p:sp>
      <p:pic>
        <p:nvPicPr>
          <p:cNvPr id="188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03862" y="4734362"/>
            <a:ext cx="870102" cy="91781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 rot="16200000">
            <a:off x="10248208" y="4812838"/>
            <a:ext cx="3274078" cy="421023"/>
          </a:xfrm>
          <a:prstGeom prst="rightArrow">
            <a:avLst>
              <a:gd name="adj1" fmla="val 21871"/>
              <a:gd name="adj2" fmla="val 116673"/>
            </a:avLst>
          </a:prstGeom>
          <a:solidFill>
            <a:schemeClr val="accent3">
              <a:hueOff val="-499813"/>
              <a:satOff val="-5228"/>
              <a:lumOff val="248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90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01878" y="4768457"/>
            <a:ext cx="921074" cy="87502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10950189" y="5649273"/>
            <a:ext cx="8088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Nova</a:t>
            </a:r>
          </a:p>
        </p:txBody>
      </p:sp>
      <p:pic>
        <p:nvPicPr>
          <p:cNvPr id="192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953805" y="4822096"/>
            <a:ext cx="989395" cy="723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1993531" y="5636573"/>
            <a:ext cx="52404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PN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r="19950"/>
          <a:stretch>
            <a:fillRect/>
          </a:stretch>
        </p:blipFill>
        <p:spPr>
          <a:xfrm>
            <a:off x="6102462" y="15035"/>
            <a:ext cx="6874708" cy="4868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r="19637"/>
          <a:stretch>
            <a:fillRect/>
          </a:stretch>
        </p:blipFill>
        <p:spPr>
          <a:xfrm>
            <a:off x="6087499" y="4934196"/>
            <a:ext cx="6930001" cy="477510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36479" y="271239"/>
            <a:ext cx="583923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IMF-weighted stellar yields</a:t>
            </a:r>
          </a:p>
        </p:txBody>
      </p:sp>
      <p:sp>
        <p:nvSpPr>
          <p:cNvPr id="198" name="Shape 198"/>
          <p:cNvSpPr/>
          <p:nvPr/>
        </p:nvSpPr>
        <p:spPr>
          <a:xfrm>
            <a:off x="95682" y="5620473"/>
            <a:ext cx="6139062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599" indent="-228599" algn="l">
              <a:buSzPct val="100000"/>
              <a:buChar char="•"/>
              <a:defRPr sz="3200"/>
            </a:pPr>
            <a:endParaRPr/>
          </a:p>
          <a:p>
            <a:pPr marL="228599" indent="-228599" algn="l">
              <a:buSzPct val="100000"/>
              <a:buChar char="•"/>
              <a:defRPr sz="3200"/>
            </a:pPr>
            <a:r>
              <a:t>Optically thin lines (see next page)</a:t>
            </a:r>
          </a:p>
          <a:p>
            <a:pPr marL="228599" indent="-228599" algn="l">
              <a:buSzPct val="100000"/>
              <a:buChar char="•"/>
              <a:defRPr sz="3200"/>
            </a:pPr>
            <a:r>
              <a:t>Immune to dust extinction</a:t>
            </a:r>
          </a:p>
          <a:p>
            <a:pPr marL="228599" indent="-228599" algn="l">
              <a:buSzPct val="100000"/>
              <a:buChar char="•"/>
              <a:defRPr sz="3200"/>
            </a:pPr>
            <a:r>
              <a:t>Simple chemistry</a:t>
            </a:r>
          </a:p>
          <a:p>
            <a:pPr marL="228600" indent="-228600" algn="l">
              <a:buSzPct val="100000"/>
              <a:buChar char="•"/>
              <a:defRPr sz="3200"/>
            </a:pPr>
            <a:r>
              <a:t>Can observe together</a:t>
            </a:r>
          </a:p>
          <a:p>
            <a:pPr marL="228600" indent="-228600" algn="l">
              <a:buSzPct val="100000"/>
              <a:buChar char="•"/>
              <a:defRPr sz="3200"/>
            </a:pPr>
            <a:r>
              <a:t>Reachable with ALMA </a:t>
            </a:r>
          </a:p>
        </p:txBody>
      </p:sp>
      <p:sp>
        <p:nvSpPr>
          <p:cNvPr id="199" name="Shape 199"/>
          <p:cNvSpPr/>
          <p:nvPr/>
        </p:nvSpPr>
        <p:spPr>
          <a:xfrm>
            <a:off x="806164" y="1305531"/>
            <a:ext cx="3861558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I(</a:t>
            </a:r>
            <a:r>
              <a:rPr baseline="31999"/>
              <a:t>13</a:t>
            </a:r>
            <a:r>
              <a:t>CO)/I(C</a:t>
            </a:r>
            <a:r>
              <a:rPr baseline="31999"/>
              <a:t>18</a:t>
            </a:r>
            <a:r>
              <a:t>O) </a:t>
            </a:r>
          </a:p>
          <a:p>
            <a:r>
              <a:t>~</a:t>
            </a:r>
          </a:p>
          <a:p>
            <a:r>
              <a:rPr baseline="31999"/>
              <a:t>13</a:t>
            </a:r>
            <a:r>
              <a:t>CO/C</a:t>
            </a:r>
            <a:r>
              <a:rPr baseline="31999"/>
              <a:t>18</a:t>
            </a:r>
            <a:r>
              <a:t>O </a:t>
            </a:r>
          </a:p>
          <a:p>
            <a:r>
              <a:t>~ </a:t>
            </a:r>
          </a:p>
          <a:p>
            <a:r>
              <a:rPr baseline="31999"/>
              <a:t>13</a:t>
            </a:r>
            <a:r>
              <a:t>C/</a:t>
            </a:r>
            <a:r>
              <a:rPr baseline="31999"/>
              <a:t>18</a:t>
            </a:r>
            <a:r>
              <a:t>O</a:t>
            </a:r>
          </a:p>
        </p:txBody>
      </p:sp>
      <p:sp>
        <p:nvSpPr>
          <p:cNvPr id="200" name="Shape 200"/>
          <p:cNvSpPr/>
          <p:nvPr/>
        </p:nvSpPr>
        <p:spPr>
          <a:xfrm>
            <a:off x="10065181" y="5560024"/>
            <a:ext cx="2357811" cy="7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203473"/>
                    <a:lumOff val="-13814"/>
                  </a:schemeClr>
                </a:solidFill>
              </a:defRPr>
            </a:pPr>
            <a:r>
              <a:rPr baseline="31999"/>
              <a:t>18</a:t>
            </a:r>
            <a:r>
              <a:t>O, Z~Z</a:t>
            </a:r>
            <a:r>
              <a:rPr baseline="-5999"/>
              <a:t>⊙</a:t>
            </a:r>
          </a:p>
        </p:txBody>
      </p:sp>
      <p:sp>
        <p:nvSpPr>
          <p:cNvPr id="201" name="Shape 201"/>
          <p:cNvSpPr/>
          <p:nvPr/>
        </p:nvSpPr>
        <p:spPr>
          <a:xfrm>
            <a:off x="10073255" y="687693"/>
            <a:ext cx="2341663" cy="7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5"/>
                </a:solidFill>
              </a:defRPr>
            </a:pPr>
            <a:r>
              <a:rPr baseline="31999"/>
              <a:t>13</a:t>
            </a:r>
            <a:r>
              <a:t>C, Z~Z</a:t>
            </a:r>
            <a:r>
              <a:rPr baseline="-5999"/>
              <a:t>⊙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99443" y="65298"/>
            <a:ext cx="1123384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r>
              <a:rPr dirty="0"/>
              <a:t>Optical depth and astrochemistry do not heavily bias </a:t>
            </a:r>
            <a:endParaRPr lang="en-US" dirty="0"/>
          </a:p>
          <a:p>
            <a:r>
              <a:rPr dirty="0"/>
              <a:t>abundance ratios</a:t>
            </a:r>
          </a:p>
        </p:txBody>
      </p:sp>
      <p:sp>
        <p:nvSpPr>
          <p:cNvPr id="204" name="Shape 204"/>
          <p:cNvSpPr/>
          <p:nvPr/>
        </p:nvSpPr>
        <p:spPr>
          <a:xfrm>
            <a:off x="5949025" y="859512"/>
            <a:ext cx="67349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I(</a:t>
            </a:r>
            <a:r>
              <a:rPr baseline="31999"/>
              <a:t>13</a:t>
            </a:r>
            <a:r>
              <a:t>CO)/I(C</a:t>
            </a:r>
            <a:r>
              <a:rPr baseline="31999"/>
              <a:t>18</a:t>
            </a:r>
            <a:r>
              <a:t>O) ~</a:t>
            </a:r>
            <a:r>
              <a:rPr baseline="31999"/>
              <a:t>13</a:t>
            </a:r>
            <a:r>
              <a:t>CO/C</a:t>
            </a:r>
            <a:r>
              <a:rPr baseline="31999"/>
              <a:t>18</a:t>
            </a:r>
            <a:r>
              <a:t>O ~ </a:t>
            </a:r>
            <a:r>
              <a:rPr baseline="31999"/>
              <a:t>13</a:t>
            </a:r>
            <a:r>
              <a:t>C/</a:t>
            </a:r>
            <a:r>
              <a:rPr baseline="31999"/>
              <a:t>18</a:t>
            </a:r>
            <a:r>
              <a:t>O</a:t>
            </a:r>
          </a:p>
        </p:txBody>
      </p:sp>
      <p:pic>
        <p:nvPicPr>
          <p:cNvPr id="20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87" y="1527677"/>
            <a:ext cx="7313979" cy="814604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7483423" y="1433443"/>
            <a:ext cx="56041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700"/>
            </a:lvl1pPr>
          </a:lstStyle>
          <a:p>
            <a:r>
              <a:rPr dirty="0"/>
              <a:t>LTE &amp; non-LTE conditions:</a:t>
            </a:r>
          </a:p>
        </p:txBody>
      </p:sp>
      <p:sp>
        <p:nvSpPr>
          <p:cNvPr id="207" name="Shape 207"/>
          <p:cNvSpPr/>
          <p:nvPr/>
        </p:nvSpPr>
        <p:spPr>
          <a:xfrm>
            <a:off x="7568810" y="2416859"/>
            <a:ext cx="475450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100"/>
            </a:pPr>
            <a:r>
              <a:rPr sz="2800" dirty="0"/>
              <a:t>For typical Galactic abundances,</a:t>
            </a:r>
          </a:p>
          <a:p>
            <a:pPr algn="l">
              <a:defRPr sz="3100"/>
            </a:pPr>
            <a:r>
              <a:rPr sz="2800" dirty="0"/>
              <a:t>to reach </a:t>
            </a:r>
            <a:r>
              <a:rPr sz="2800" baseline="31999" dirty="0"/>
              <a:t>13</a:t>
            </a:r>
            <a:r>
              <a:rPr sz="2800" dirty="0"/>
              <a:t>CO/C</a:t>
            </a:r>
            <a:r>
              <a:rPr sz="2800" baseline="31999" dirty="0"/>
              <a:t>18</a:t>
            </a:r>
            <a:r>
              <a:rPr sz="2800" dirty="0"/>
              <a:t>O =</a:t>
            </a:r>
            <a:r>
              <a:rPr lang="en-US" sz="2800" dirty="0"/>
              <a:t> unity</a:t>
            </a:r>
            <a:r>
              <a:rPr sz="2800" dirty="0"/>
              <a:t>, </a:t>
            </a:r>
          </a:p>
          <a:p>
            <a:pPr algn="l">
              <a:defRPr sz="3100"/>
            </a:pPr>
            <a:r>
              <a:rPr sz="2800" dirty="0"/>
              <a:t>N(H</a:t>
            </a:r>
            <a:r>
              <a:rPr sz="2800" baseline="-5999" dirty="0"/>
              <a:t>2</a:t>
            </a:r>
            <a:r>
              <a:rPr sz="2800" dirty="0"/>
              <a:t>) &gt; 10</a:t>
            </a:r>
            <a:r>
              <a:rPr sz="2800" baseline="31999" dirty="0"/>
              <a:t>26</a:t>
            </a:r>
            <a:r>
              <a:rPr sz="2800" dirty="0"/>
              <a:t> cm</a:t>
            </a:r>
            <a:r>
              <a:rPr sz="2800" baseline="31999" dirty="0"/>
              <a:t>-2</a:t>
            </a:r>
            <a:r>
              <a:rPr sz="2800" dirty="0"/>
              <a:t> is needed,</a:t>
            </a:r>
          </a:p>
          <a:p>
            <a:pPr algn="l">
              <a:defRPr sz="3100"/>
            </a:pPr>
            <a:r>
              <a:rPr sz="2800" dirty="0"/>
              <a:t>which is not physical (typical </a:t>
            </a:r>
          </a:p>
          <a:p>
            <a:pPr algn="l">
              <a:defRPr sz="3100"/>
            </a:pPr>
            <a:r>
              <a:rPr sz="2800" dirty="0"/>
              <a:t>N(H</a:t>
            </a:r>
            <a:r>
              <a:rPr sz="2800" baseline="-5999" dirty="0"/>
              <a:t>2</a:t>
            </a:r>
            <a:r>
              <a:rPr sz="2800" dirty="0"/>
              <a:t>) in a</a:t>
            </a:r>
            <a:r>
              <a:rPr lang="en-US" sz="2800" dirty="0"/>
              <a:t>n</a:t>
            </a:r>
            <a:r>
              <a:rPr sz="2800" dirty="0"/>
              <a:t> SMG is ~10</a:t>
            </a:r>
            <a:r>
              <a:rPr sz="2800" baseline="31999" dirty="0"/>
              <a:t>24</a:t>
            </a:r>
            <a:r>
              <a:rPr sz="2800" dirty="0"/>
              <a:t> cm</a:t>
            </a:r>
            <a:r>
              <a:rPr sz="2800" baseline="31999" dirty="0"/>
              <a:t>-2</a:t>
            </a:r>
            <a:r>
              <a:rPr sz="2800" dirty="0"/>
              <a:t>)</a:t>
            </a:r>
          </a:p>
        </p:txBody>
      </p:sp>
      <p:sp>
        <p:nvSpPr>
          <p:cNvPr id="208" name="Shape 208"/>
          <p:cNvSpPr/>
          <p:nvPr/>
        </p:nvSpPr>
        <p:spPr>
          <a:xfrm>
            <a:off x="5613973" y="2414458"/>
            <a:ext cx="82896" cy="577833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7483423" y="4886855"/>
            <a:ext cx="5560818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900"/>
            </a:pPr>
            <a:r>
              <a:rPr dirty="0"/>
              <a:t>Astrochemistry:</a:t>
            </a:r>
          </a:p>
          <a:p>
            <a:pPr algn="l">
              <a:defRPr sz="2800"/>
            </a:pPr>
            <a:r>
              <a:rPr dirty="0"/>
              <a:t>Selective photodissociation destroys</a:t>
            </a:r>
          </a:p>
          <a:p>
            <a:pPr algn="l">
              <a:defRPr sz="2800"/>
            </a:pPr>
            <a:r>
              <a:rPr dirty="0"/>
              <a:t>the less abundant </a:t>
            </a:r>
            <a:r>
              <a:rPr dirty="0" err="1"/>
              <a:t>isotopologues</a:t>
            </a:r>
            <a:r>
              <a:rPr dirty="0"/>
              <a:t>, i.e. </a:t>
            </a:r>
          </a:p>
          <a:p>
            <a:pPr algn="l">
              <a:defRPr sz="2800"/>
            </a:pPr>
            <a:r>
              <a:rPr baseline="31999" dirty="0"/>
              <a:t>13</a:t>
            </a:r>
            <a:r>
              <a:rPr dirty="0"/>
              <a:t>CO/C</a:t>
            </a:r>
            <a:r>
              <a:rPr baseline="31999" dirty="0"/>
              <a:t>18</a:t>
            </a:r>
            <a:r>
              <a:rPr dirty="0"/>
              <a:t>O ratio would be higher for</a:t>
            </a:r>
          </a:p>
          <a:p>
            <a:pPr algn="l">
              <a:defRPr sz="2800"/>
            </a:pPr>
            <a:r>
              <a:rPr dirty="0"/>
              <a:t>typical Galactic abundances</a:t>
            </a:r>
          </a:p>
          <a:p>
            <a:pPr algn="l">
              <a:defRPr sz="2100"/>
            </a:pPr>
            <a:endParaRPr dirty="0"/>
          </a:p>
          <a:p>
            <a:pPr algn="l">
              <a:defRPr sz="2800"/>
            </a:pPr>
            <a:r>
              <a:rPr dirty="0"/>
              <a:t>Fractionation could not domina</a:t>
            </a:r>
            <a:r>
              <a:rPr lang="en-US" dirty="0"/>
              <a:t>te</a:t>
            </a:r>
            <a:r>
              <a:rPr dirty="0"/>
              <a:t>,</a:t>
            </a:r>
          </a:p>
          <a:p>
            <a:pPr algn="l">
              <a:defRPr sz="2800"/>
            </a:pPr>
            <a:r>
              <a:rPr dirty="0"/>
              <a:t>given the high </a:t>
            </a:r>
            <a:r>
              <a:rPr i="1" dirty="0" err="1"/>
              <a:t>T</a:t>
            </a:r>
            <a:r>
              <a:rPr baseline="-5999" dirty="0" err="1"/>
              <a:t>kin</a:t>
            </a:r>
            <a:r>
              <a:rPr dirty="0"/>
              <a:t> in starburst</a:t>
            </a:r>
          </a:p>
          <a:p>
            <a:pPr algn="l">
              <a:defRPr sz="2800"/>
            </a:pPr>
            <a:r>
              <a:rPr dirty="0"/>
              <a:t>conditions </a:t>
            </a:r>
          </a:p>
        </p:txBody>
      </p:sp>
      <p:sp>
        <p:nvSpPr>
          <p:cNvPr id="210" name="Shape 210"/>
          <p:cNvSpPr/>
          <p:nvPr/>
        </p:nvSpPr>
        <p:spPr>
          <a:xfrm>
            <a:off x="10549975" y="8692912"/>
            <a:ext cx="1870705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rPr dirty="0"/>
              <a:t>Romano</a:t>
            </a:r>
            <a:r>
              <a:rPr lang="en-US" dirty="0"/>
              <a:t>+</a:t>
            </a:r>
            <a:r>
              <a:rPr dirty="0"/>
              <a:t>2017</a:t>
            </a:r>
          </a:p>
        </p:txBody>
      </p:sp>
      <p:sp>
        <p:nvSpPr>
          <p:cNvPr id="211" name="Shape 211"/>
          <p:cNvSpPr/>
          <p:nvPr/>
        </p:nvSpPr>
        <p:spPr>
          <a:xfrm>
            <a:off x="852806" y="9302971"/>
            <a:ext cx="123506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300">
                <a:solidFill>
                  <a:srgbClr val="000000"/>
                </a:solidFill>
              </a:defRPr>
            </a:lvl1pPr>
          </a:lstStyle>
          <a:p>
            <a:r>
              <a:t>For J=3-2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89" y="1311394"/>
            <a:ext cx="6889662" cy="77861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4170260" y="1408879"/>
            <a:ext cx="1167095" cy="7597067"/>
          </a:xfrm>
          <a:prstGeom prst="rect">
            <a:avLst/>
          </a:prstGeom>
          <a:blipFill>
            <a:blip r:embed="rId3">
              <a:alphaModFix amt="51748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44606" y="283601"/>
            <a:ext cx="579652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Local star-forming galaxies</a:t>
            </a:r>
          </a:p>
        </p:txBody>
      </p:sp>
      <p:sp>
        <p:nvSpPr>
          <p:cNvPr id="216" name="Shape 216"/>
          <p:cNvSpPr/>
          <p:nvPr/>
        </p:nvSpPr>
        <p:spPr>
          <a:xfrm>
            <a:off x="4557848" y="9147090"/>
            <a:ext cx="200950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Aladro+2015</a:t>
            </a:r>
          </a:p>
        </p:txBody>
      </p:sp>
      <p:sp>
        <p:nvSpPr>
          <p:cNvPr id="217" name="Shape 217"/>
          <p:cNvSpPr/>
          <p:nvPr/>
        </p:nvSpPr>
        <p:spPr>
          <a:xfrm rot="5400000">
            <a:off x="5101764" y="4643300"/>
            <a:ext cx="5703150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8729853" y="2087925"/>
            <a:ext cx="329021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Normal spirals</a:t>
            </a:r>
          </a:p>
        </p:txBody>
      </p:sp>
      <p:sp>
        <p:nvSpPr>
          <p:cNvPr id="219" name="Shape 219"/>
          <p:cNvSpPr/>
          <p:nvPr/>
        </p:nvSpPr>
        <p:spPr>
          <a:xfrm>
            <a:off x="8736393" y="7349515"/>
            <a:ext cx="180904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ULIRGs</a:t>
            </a:r>
          </a:p>
        </p:txBody>
      </p:sp>
      <p:sp>
        <p:nvSpPr>
          <p:cNvPr id="220" name="Shape 220"/>
          <p:cNvSpPr/>
          <p:nvPr/>
        </p:nvSpPr>
        <p:spPr>
          <a:xfrm>
            <a:off x="8744866" y="4622128"/>
            <a:ext cx="14313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LIRGs</a:t>
            </a:r>
          </a:p>
        </p:txBody>
      </p:sp>
      <p:sp>
        <p:nvSpPr>
          <p:cNvPr id="221" name="Shape 221"/>
          <p:cNvSpPr/>
          <p:nvPr/>
        </p:nvSpPr>
        <p:spPr>
          <a:xfrm>
            <a:off x="9497917" y="2891240"/>
            <a:ext cx="319916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baseline="31999"/>
              <a:t>13</a:t>
            </a:r>
            <a:r>
              <a:t>CO/C</a:t>
            </a:r>
            <a:r>
              <a:rPr baseline="31999"/>
              <a:t>18</a:t>
            </a:r>
            <a:r>
              <a:t>O ~7-15</a:t>
            </a:r>
          </a:p>
        </p:txBody>
      </p:sp>
      <p:sp>
        <p:nvSpPr>
          <p:cNvPr id="222" name="Shape 222"/>
          <p:cNvSpPr/>
          <p:nvPr/>
        </p:nvSpPr>
        <p:spPr>
          <a:xfrm>
            <a:off x="9544472" y="5487907"/>
            <a:ext cx="31060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baseline="31999"/>
              <a:t>13</a:t>
            </a:r>
            <a:r>
              <a:t>CO/C</a:t>
            </a:r>
            <a:r>
              <a:rPr baseline="31999"/>
              <a:t>18</a:t>
            </a:r>
            <a:r>
              <a:t>O ~ 4-6</a:t>
            </a:r>
          </a:p>
        </p:txBody>
      </p:sp>
      <p:sp>
        <p:nvSpPr>
          <p:cNvPr id="223" name="Shape 223"/>
          <p:cNvSpPr/>
          <p:nvPr/>
        </p:nvSpPr>
        <p:spPr>
          <a:xfrm>
            <a:off x="9716982" y="8244751"/>
            <a:ext cx="276103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baseline="31999"/>
              <a:t>13</a:t>
            </a:r>
            <a:r>
              <a:t>CO/C</a:t>
            </a:r>
            <a:r>
              <a:rPr baseline="31999"/>
              <a:t>18</a:t>
            </a:r>
            <a:r>
              <a:t>O ~ 1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8"/>
          <p:cNvGrpSpPr/>
          <p:nvPr/>
        </p:nvGrpSpPr>
        <p:grpSpPr>
          <a:xfrm>
            <a:off x="68020" y="1322785"/>
            <a:ext cx="13004801" cy="3535486"/>
            <a:chOff x="0" y="0"/>
            <a:chExt cx="13004800" cy="3535484"/>
          </a:xfrm>
        </p:grpSpPr>
        <p:pic>
          <p:nvPicPr>
            <p:cNvPr id="225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71"/>
              <a:ext cx="4545963" cy="3534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98080" y="0"/>
              <a:ext cx="4578461" cy="3534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61223" y="871"/>
              <a:ext cx="3943577" cy="3534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9" name="Shape 229"/>
          <p:cNvSpPr/>
          <p:nvPr/>
        </p:nvSpPr>
        <p:spPr>
          <a:xfrm>
            <a:off x="250834" y="398592"/>
            <a:ext cx="91651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A resolved extreme case in a local ULIRG</a:t>
            </a:r>
          </a:p>
        </p:txBody>
      </p:sp>
      <p:sp>
        <p:nvSpPr>
          <p:cNvPr id="230" name="Shape 230"/>
          <p:cNvSpPr/>
          <p:nvPr/>
        </p:nvSpPr>
        <p:spPr>
          <a:xfrm>
            <a:off x="10051056" y="5292326"/>
            <a:ext cx="273025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Sliwa+2017 </a:t>
            </a:r>
          </a:p>
        </p:txBody>
      </p:sp>
      <p:sp>
        <p:nvSpPr>
          <p:cNvPr id="231" name="Shape 231"/>
          <p:cNvSpPr/>
          <p:nvPr/>
        </p:nvSpPr>
        <p:spPr>
          <a:xfrm>
            <a:off x="130366" y="6366085"/>
            <a:ext cx="13046841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rPr dirty="0"/>
              <a:t>A recent starburst enriched the C</a:t>
            </a:r>
            <a:r>
              <a:rPr baseline="31999" dirty="0"/>
              <a:t>18</a:t>
            </a:r>
            <a:r>
              <a:rPr dirty="0"/>
              <a:t>O/</a:t>
            </a:r>
            <a:r>
              <a:rPr baseline="31999" dirty="0"/>
              <a:t>13</a:t>
            </a:r>
            <a:r>
              <a:rPr dirty="0"/>
              <a:t>CO ratio in the central </a:t>
            </a:r>
          </a:p>
          <a:p>
            <a:pPr algn="l">
              <a:defRPr sz="3600"/>
            </a:pPr>
            <a:r>
              <a:rPr dirty="0"/>
              <a:t>500-pc region, showing </a:t>
            </a:r>
            <a:r>
              <a:rPr baseline="31999" dirty="0"/>
              <a:t>13</a:t>
            </a:r>
            <a:r>
              <a:rPr dirty="0"/>
              <a:t>CO/C</a:t>
            </a:r>
            <a:r>
              <a:rPr baseline="31999" dirty="0"/>
              <a:t>18</a:t>
            </a:r>
            <a:r>
              <a:rPr dirty="0"/>
              <a:t>O &lt;</a:t>
            </a:r>
            <a:r>
              <a:rPr lang="en-US" dirty="0"/>
              <a:t> </a:t>
            </a:r>
            <a:r>
              <a:rPr dirty="0"/>
              <a:t>0.5, the lowest value reported </a:t>
            </a:r>
            <a:endParaRPr lang="en-US" dirty="0"/>
          </a:p>
          <a:p>
            <a:pPr algn="l">
              <a:defRPr sz="3600"/>
            </a:pPr>
            <a:r>
              <a:rPr dirty="0"/>
              <a:t>in the literature</a:t>
            </a:r>
          </a:p>
          <a:p>
            <a:pPr algn="l">
              <a:defRPr sz="3600"/>
            </a:pPr>
            <a:endParaRPr dirty="0"/>
          </a:p>
          <a:p>
            <a:pPr algn="l">
              <a:defRPr sz="3600"/>
            </a:pPr>
            <a:r>
              <a:rPr dirty="0"/>
              <a:t>This also rules out a high optical depth,</a:t>
            </a:r>
            <a:r>
              <a:rPr lang="en-US" dirty="0"/>
              <a:t> since</a:t>
            </a:r>
            <a:r>
              <a:rPr dirty="0"/>
              <a:t> a</a:t>
            </a:r>
            <a:r>
              <a:rPr lang="en-US" dirty="0"/>
              <a:t> </a:t>
            </a:r>
          </a:p>
          <a:p>
            <a:pPr algn="l">
              <a:defRPr sz="3600"/>
            </a:pPr>
            <a:r>
              <a:rPr lang="en-US" baseline="30000" dirty="0"/>
              <a:t>13</a:t>
            </a:r>
            <a:r>
              <a:rPr lang="en-US" dirty="0"/>
              <a:t>CO/C</a:t>
            </a:r>
            <a:r>
              <a:rPr lang="en-US" baseline="30000" dirty="0"/>
              <a:t>18</a:t>
            </a:r>
            <a:r>
              <a:rPr lang="en-US" dirty="0"/>
              <a:t>O </a:t>
            </a:r>
            <a:r>
              <a:rPr dirty="0"/>
              <a:t>ratio </a:t>
            </a:r>
            <a:r>
              <a:rPr lang="en-US" dirty="0"/>
              <a:t>of unity </a:t>
            </a:r>
            <a:r>
              <a:rPr dirty="0"/>
              <a:t>would </a:t>
            </a:r>
            <a:r>
              <a:rPr lang="en-US" dirty="0"/>
              <a:t>then </a:t>
            </a:r>
            <a:r>
              <a:rPr dirty="0"/>
              <a:t>be expected</a:t>
            </a:r>
          </a:p>
        </p:txBody>
      </p:sp>
      <p:sp>
        <p:nvSpPr>
          <p:cNvPr id="232" name="Shape 232"/>
          <p:cNvSpPr/>
          <p:nvPr/>
        </p:nvSpPr>
        <p:spPr>
          <a:xfrm>
            <a:off x="407757" y="5387576"/>
            <a:ext cx="272189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IRAS 13120-5453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199381" y="358722"/>
            <a:ext cx="1281761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Our ALMA observations: </a:t>
            </a:r>
            <a:r>
              <a:rPr lang="en-US" dirty="0"/>
              <a:t>s</a:t>
            </a:r>
            <a:r>
              <a:rPr dirty="0"/>
              <a:t>trongly lensed high-z starbursts</a:t>
            </a:r>
          </a:p>
        </p:txBody>
      </p:sp>
      <p:sp>
        <p:nvSpPr>
          <p:cNvPr id="235" name="Shape 235"/>
          <p:cNvSpPr/>
          <p:nvPr/>
        </p:nvSpPr>
        <p:spPr>
          <a:xfrm>
            <a:off x="202303" y="1545557"/>
            <a:ext cx="6126677" cy="144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900"/>
            </a:pPr>
            <a:r>
              <a:rPr dirty="0"/>
              <a:t>Strongest CO emitters in the </a:t>
            </a:r>
            <a:r>
              <a:rPr dirty="0" smtClean="0"/>
              <a:t>literature</a:t>
            </a:r>
            <a:endParaRPr dirty="0"/>
          </a:p>
          <a:p>
            <a:pPr algn="l">
              <a:defRPr sz="2900"/>
            </a:pPr>
            <a:r>
              <a:rPr dirty="0"/>
              <a:t>z ~ 2-4 (1.5-3 </a:t>
            </a:r>
            <a:r>
              <a:rPr dirty="0" err="1"/>
              <a:t>Gyr</a:t>
            </a:r>
            <a:r>
              <a:rPr dirty="0"/>
              <a:t> after the big bang)</a:t>
            </a:r>
          </a:p>
          <a:p>
            <a:pPr algn="l">
              <a:defRPr sz="2900"/>
            </a:pPr>
            <a:r>
              <a:rPr dirty="0"/>
              <a:t>SFR ~ 800 - 2000 M</a:t>
            </a:r>
            <a:r>
              <a:rPr baseline="-5999" dirty="0"/>
              <a:t>☉</a:t>
            </a:r>
            <a:r>
              <a:rPr dirty="0"/>
              <a:t>/</a:t>
            </a:r>
            <a:r>
              <a:rPr dirty="0" err="1"/>
              <a:t>yr</a:t>
            </a:r>
            <a:endParaRPr dirty="0"/>
          </a:p>
        </p:txBody>
      </p:sp>
      <p:pic>
        <p:nvPicPr>
          <p:cNvPr id="236" name="pasted-image.png"/>
          <p:cNvPicPr>
            <a:picLocks noChangeAspect="1"/>
          </p:cNvPicPr>
          <p:nvPr/>
        </p:nvPicPr>
        <p:blipFill>
          <a:blip r:embed="rId2">
            <a:alphaModFix amt="93556"/>
            <a:extLst/>
          </a:blip>
          <a:stretch>
            <a:fillRect/>
          </a:stretch>
        </p:blipFill>
        <p:spPr>
          <a:xfrm>
            <a:off x="6835450" y="1327929"/>
            <a:ext cx="5693897" cy="4270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4938" y="6010317"/>
            <a:ext cx="6420786" cy="285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100" y="5357564"/>
            <a:ext cx="6327809" cy="427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7587818" y="8976192"/>
            <a:ext cx="4307269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rPr dirty="0"/>
              <a:t>Zhang et al., Nature, 4th June 2018</a:t>
            </a:r>
          </a:p>
        </p:txBody>
      </p:sp>
      <p:sp>
        <p:nvSpPr>
          <p:cNvPr id="240" name="Shape 240"/>
          <p:cNvSpPr/>
          <p:nvPr/>
        </p:nvSpPr>
        <p:spPr>
          <a:xfrm>
            <a:off x="127022" y="3213386"/>
            <a:ext cx="6030857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/>
            </a:lvl1pPr>
          </a:lstStyle>
          <a:p>
            <a:r>
              <a:rPr dirty="0"/>
              <a:t>High-z galaxies may have cleaner signals that minimise contamination from</a:t>
            </a:r>
            <a:r>
              <a:rPr lang="en-US" dirty="0"/>
              <a:t> </a:t>
            </a:r>
            <a:r>
              <a:rPr dirty="0"/>
              <a:t>prior star-formation </a:t>
            </a:r>
            <a:r>
              <a:rPr dirty="0" smtClean="0"/>
              <a:t>histories</a:t>
            </a:r>
            <a:r>
              <a:rPr lang="en-US" dirty="0" smtClean="0"/>
              <a:t>.</a:t>
            </a:r>
            <a:r>
              <a:rPr dirty="0" smtClean="0"/>
              <a:t> </a:t>
            </a:r>
            <a:endParaRPr dirty="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59" y="1534688"/>
            <a:ext cx="9943246" cy="813202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3363" y="72072"/>
            <a:ext cx="1047801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 systematic trend of the </a:t>
            </a:r>
            <a:r>
              <a:rPr baseline="31999"/>
              <a:t>13</a:t>
            </a:r>
            <a:r>
              <a:t>CO/C</a:t>
            </a:r>
            <a:r>
              <a:rPr baseline="31999"/>
              <a:t>18</a:t>
            </a:r>
            <a:r>
              <a:t>O line ratio</a:t>
            </a:r>
          </a:p>
          <a:p>
            <a:r>
              <a:t>in different types of galaxies/environments</a:t>
            </a:r>
          </a:p>
        </p:txBody>
      </p:sp>
      <p:sp>
        <p:nvSpPr>
          <p:cNvPr id="244" name="Shape 244"/>
          <p:cNvSpPr/>
          <p:nvPr/>
        </p:nvSpPr>
        <p:spPr>
          <a:xfrm>
            <a:off x="1128258" y="9201341"/>
            <a:ext cx="4307269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000000"/>
                </a:solidFill>
              </a:defRPr>
            </a:lvl1pPr>
          </a:lstStyle>
          <a:p>
            <a:r>
              <a:rPr dirty="0"/>
              <a:t>Zhang et al., Nature, 4th June 2018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172496" y="74037"/>
            <a:ext cx="1057340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Detailed </a:t>
            </a:r>
            <a:r>
              <a:rPr lang="en-US" dirty="0"/>
              <a:t>G</a:t>
            </a:r>
            <a:r>
              <a:rPr dirty="0"/>
              <a:t>alactic chemical evolution modelling: </a:t>
            </a:r>
          </a:p>
        </p:txBody>
      </p:sp>
      <p:sp>
        <p:nvSpPr>
          <p:cNvPr id="247" name="Shape 247"/>
          <p:cNvSpPr/>
          <p:nvPr/>
        </p:nvSpPr>
        <p:spPr>
          <a:xfrm>
            <a:off x="726983" y="6548308"/>
            <a:ext cx="4324127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rPr dirty="0"/>
              <a:t>Stellar yields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Stellar lifetimes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Initial metallicities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Outflow</a:t>
            </a:r>
          </a:p>
        </p:txBody>
      </p:sp>
      <p:pic>
        <p:nvPicPr>
          <p:cNvPr id="24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3971" y="1108633"/>
            <a:ext cx="6930246" cy="234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9296" y="3456445"/>
            <a:ext cx="6930112" cy="233203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74091" y="1014623"/>
            <a:ext cx="5719917" cy="387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/>
            </a:pPr>
            <a:r>
              <a:rPr dirty="0"/>
              <a:t>Benchmarked with rich</a:t>
            </a:r>
          </a:p>
          <a:p>
            <a:pPr algn="l">
              <a:defRPr sz="3500"/>
            </a:pPr>
            <a:r>
              <a:rPr dirty="0"/>
              <a:t>data in the MW, including</a:t>
            </a:r>
          </a:p>
          <a:p>
            <a:pPr algn="l">
              <a:defRPr sz="3500"/>
            </a:pPr>
            <a:r>
              <a:rPr dirty="0"/>
              <a:t>a large range of cosmic ages, metallicities (radial gradients),</a:t>
            </a:r>
          </a:p>
          <a:p>
            <a:pPr algn="l">
              <a:defRPr sz="3500"/>
            </a:pPr>
            <a:r>
              <a:rPr dirty="0"/>
              <a:t>against both ISM and stars</a:t>
            </a:r>
          </a:p>
          <a:p>
            <a:pPr algn="l">
              <a:defRPr sz="3500"/>
            </a:pPr>
            <a:endParaRPr dirty="0"/>
          </a:p>
          <a:p>
            <a:pPr algn="l">
              <a:defRPr sz="3500"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Anchored </a:t>
            </a:r>
            <a:r>
              <a:rPr lang="en-US" dirty="0"/>
              <a:t>i</a:t>
            </a:r>
            <a:r>
              <a:rPr dirty="0"/>
              <a:t>n stellar physics</a:t>
            </a:r>
          </a:p>
        </p:txBody>
      </p:sp>
      <p:sp>
        <p:nvSpPr>
          <p:cNvPr id="251" name="Shape 251"/>
          <p:cNvSpPr/>
          <p:nvPr/>
        </p:nvSpPr>
        <p:spPr>
          <a:xfrm>
            <a:off x="9924814" y="5746083"/>
            <a:ext cx="2638543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rPr dirty="0"/>
              <a:t>Romano</a:t>
            </a:r>
            <a:r>
              <a:rPr lang="en-US" dirty="0"/>
              <a:t>+</a:t>
            </a:r>
            <a:r>
              <a:rPr dirty="0"/>
              <a:t>2017</a:t>
            </a:r>
          </a:p>
        </p:txBody>
      </p:sp>
      <p:sp>
        <p:nvSpPr>
          <p:cNvPr id="252" name="Shape 252"/>
          <p:cNvSpPr/>
          <p:nvPr/>
        </p:nvSpPr>
        <p:spPr>
          <a:xfrm>
            <a:off x="6817194" y="6810900"/>
            <a:ext cx="6121869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rPr lang="en-US" dirty="0" smtClean="0"/>
              <a:t>Gas inflow</a:t>
            </a:r>
            <a:endParaRPr dirty="0"/>
          </a:p>
          <a:p>
            <a:pPr marL="228600" indent="-228600" algn="l">
              <a:buSzPct val="100000"/>
              <a:buChar char="•"/>
            </a:pPr>
            <a:r>
              <a:rPr dirty="0"/>
              <a:t>Pr</a:t>
            </a:r>
            <a:r>
              <a:rPr lang="en-US" dirty="0"/>
              <a:t>evious</a:t>
            </a:r>
            <a:r>
              <a:rPr dirty="0"/>
              <a:t> galactic evolution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Dark matter halo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Mixing history</a:t>
            </a:r>
          </a:p>
        </p:txBody>
      </p:sp>
      <p:sp>
        <p:nvSpPr>
          <p:cNvPr id="253" name="Shape 253"/>
          <p:cNvSpPr/>
          <p:nvPr/>
        </p:nvSpPr>
        <p:spPr>
          <a:xfrm>
            <a:off x="508432" y="6008545"/>
            <a:ext cx="494366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Key parameter input</a:t>
            </a:r>
            <a:r>
              <a:rPr lang="en-US" dirty="0"/>
              <a:t>s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885" y="1341514"/>
            <a:ext cx="9986500" cy="784352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172496" y="74037"/>
            <a:ext cx="1161055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Testing against various IMFs with extreme starbursts</a:t>
            </a:r>
          </a:p>
        </p:txBody>
      </p:sp>
      <p:sp>
        <p:nvSpPr>
          <p:cNvPr id="257" name="Shape 257"/>
          <p:cNvSpPr/>
          <p:nvPr/>
        </p:nvSpPr>
        <p:spPr>
          <a:xfrm>
            <a:off x="6997820" y="9198109"/>
            <a:ext cx="492846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Zhang et al., Nature, 4th June 2018</a:t>
            </a:r>
          </a:p>
        </p:txBody>
      </p:sp>
      <p:pic>
        <p:nvPicPr>
          <p:cNvPr id="258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r="26149"/>
          <a:stretch>
            <a:fillRect/>
          </a:stretch>
        </p:blipFill>
        <p:spPr>
          <a:xfrm>
            <a:off x="6105796" y="2199662"/>
            <a:ext cx="4456659" cy="1844797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79481" y="1984834"/>
            <a:ext cx="264816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/>
            </a:pPr>
            <a:r>
              <a:rPr dirty="0"/>
              <a:t>Star-formation </a:t>
            </a:r>
          </a:p>
          <a:p>
            <a:pPr algn="l">
              <a:defRPr sz="3200"/>
            </a:pPr>
            <a:r>
              <a:rPr lang="en-US" dirty="0"/>
              <a:t>h</a:t>
            </a:r>
            <a:r>
              <a:rPr dirty="0"/>
              <a:t>istory</a:t>
            </a:r>
          </a:p>
        </p:txBody>
      </p:sp>
      <p:sp>
        <p:nvSpPr>
          <p:cNvPr id="260" name="Shape 260"/>
          <p:cNvSpPr/>
          <p:nvPr/>
        </p:nvSpPr>
        <p:spPr>
          <a:xfrm>
            <a:off x="-6781" y="5797599"/>
            <a:ext cx="295593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/>
            </a:pPr>
            <a:r>
              <a:rPr dirty="0"/>
              <a:t>Evolutionary </a:t>
            </a:r>
          </a:p>
          <a:p>
            <a:pPr algn="l">
              <a:defRPr sz="3200"/>
            </a:pPr>
            <a:r>
              <a:rPr lang="en-US" dirty="0"/>
              <a:t>t</a:t>
            </a:r>
            <a:r>
              <a:rPr dirty="0"/>
              <a:t>racks of </a:t>
            </a:r>
            <a:r>
              <a:rPr baseline="31999" dirty="0"/>
              <a:t>13</a:t>
            </a:r>
            <a:r>
              <a:rPr dirty="0"/>
              <a:t>C/</a:t>
            </a:r>
            <a:r>
              <a:rPr baseline="31999" dirty="0"/>
              <a:t>18</a:t>
            </a:r>
            <a:r>
              <a:rPr dirty="0"/>
              <a:t>O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7501080" y="1010862"/>
            <a:ext cx="5208157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/>
            </a:pPr>
            <a:r>
              <a:rPr i="1" dirty="0"/>
              <a:t>M</a:t>
            </a:r>
            <a:r>
              <a:rPr baseline="-5999" dirty="0"/>
              <a:t>DM</a:t>
            </a:r>
            <a:r>
              <a:rPr dirty="0"/>
              <a:t>   = 10</a:t>
            </a:r>
            <a:r>
              <a:rPr baseline="31999" dirty="0"/>
              <a:t>12</a:t>
            </a:r>
            <a:r>
              <a:rPr dirty="0"/>
              <a:t> M</a:t>
            </a:r>
            <a:r>
              <a:rPr baseline="-5999" dirty="0"/>
              <a:t>⊙</a:t>
            </a:r>
            <a:r>
              <a:rPr dirty="0"/>
              <a:t>, after burst</a:t>
            </a:r>
          </a:p>
          <a:p>
            <a:pPr algn="l">
              <a:defRPr sz="3400"/>
            </a:pPr>
            <a:r>
              <a:rPr i="1" dirty="0"/>
              <a:t>M</a:t>
            </a:r>
            <a:r>
              <a:rPr baseline="-25000" dirty="0"/>
              <a:t>* </a:t>
            </a:r>
            <a:r>
              <a:rPr dirty="0"/>
              <a:t>     = 10</a:t>
            </a:r>
            <a:r>
              <a:rPr baseline="31999" dirty="0"/>
              <a:t>11</a:t>
            </a:r>
            <a:r>
              <a:rPr dirty="0"/>
              <a:t> M</a:t>
            </a:r>
            <a:r>
              <a:rPr baseline="-5999" dirty="0"/>
              <a:t>⊙</a:t>
            </a:r>
            <a:r>
              <a:rPr dirty="0"/>
              <a:t>, after burst</a:t>
            </a:r>
          </a:p>
          <a:p>
            <a:pPr algn="l">
              <a:defRPr sz="3400"/>
            </a:pPr>
            <a:r>
              <a:rPr dirty="0"/>
              <a:t>∆</a:t>
            </a:r>
            <a:r>
              <a:rPr i="1" dirty="0" smtClean="0"/>
              <a:t>t</a:t>
            </a:r>
            <a:r>
              <a:rPr baseline="-5999" dirty="0" smtClean="0"/>
              <a:t>burst</a:t>
            </a:r>
            <a:r>
              <a:rPr lang="en-US" baseline="-5999" dirty="0" smtClean="0"/>
              <a:t> </a:t>
            </a:r>
            <a:r>
              <a:rPr dirty="0" smtClean="0"/>
              <a:t> </a:t>
            </a:r>
            <a:r>
              <a:rPr dirty="0"/>
              <a:t>= 1 Gyr</a:t>
            </a:r>
          </a:p>
        </p:txBody>
      </p:sp>
      <p:pic>
        <p:nvPicPr>
          <p:cNvPr id="26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8492" y="3011716"/>
            <a:ext cx="5493123" cy="431436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172496" y="86548"/>
            <a:ext cx="79491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Messages from the modelling figure: </a:t>
            </a:r>
          </a:p>
        </p:txBody>
      </p:sp>
      <p:sp>
        <p:nvSpPr>
          <p:cNvPr id="265" name="Shape 265"/>
          <p:cNvSpPr/>
          <p:nvPr/>
        </p:nvSpPr>
        <p:spPr>
          <a:xfrm>
            <a:off x="41853" y="1193452"/>
            <a:ext cx="7215841" cy="795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endParaRPr dirty="0"/>
          </a:p>
          <a:p>
            <a:pPr marL="590884" indent="-590884" algn="l">
              <a:buSzPct val="100000"/>
              <a:buAutoNum type="alphaLcParenR"/>
              <a:defRPr sz="3000"/>
            </a:pPr>
            <a:r>
              <a:rPr dirty="0"/>
              <a:t>Only a top-heavy IMF or mixed IMFs can produce the SMG/ULIRG results,  irrespective of SF </a:t>
            </a:r>
            <a:r>
              <a:rPr dirty="0" smtClean="0"/>
              <a:t>history</a:t>
            </a:r>
            <a:r>
              <a:rPr lang="en-US" dirty="0" smtClean="0"/>
              <a:t>.</a:t>
            </a:r>
            <a:r>
              <a:rPr dirty="0" smtClean="0"/>
              <a:t> </a:t>
            </a:r>
            <a:endParaRPr dirty="0"/>
          </a:p>
          <a:p>
            <a:pPr marL="590884" indent="-590884" algn="l">
              <a:buSzPct val="100000"/>
              <a:buAutoNum type="alphaLcParenR"/>
              <a:defRPr sz="3000"/>
            </a:pPr>
            <a:r>
              <a:rPr dirty="0"/>
              <a:t>A Kroupa IMF can still reproduce Galactic abundance ratios, but it never reaches a </a:t>
            </a:r>
            <a:r>
              <a:rPr lang="en-US" dirty="0"/>
              <a:t>ratio of </a:t>
            </a:r>
            <a:r>
              <a:rPr dirty="0" smtClean="0"/>
              <a:t>unity</a:t>
            </a:r>
            <a:r>
              <a:rPr lang="en-US" dirty="0" smtClean="0"/>
              <a:t>.</a:t>
            </a:r>
            <a:endParaRPr dirty="0"/>
          </a:p>
          <a:p>
            <a:pPr marL="590884" indent="-590884" algn="l">
              <a:buSzPct val="100000"/>
              <a:buAutoNum type="alphaLcParenR"/>
              <a:defRPr sz="3000"/>
            </a:pPr>
            <a:r>
              <a:rPr dirty="0"/>
              <a:t>Our top-heavy IMFs overshoot the abundance ratios but can reproduce the extreme ratio found in the centre of </a:t>
            </a:r>
            <a:r>
              <a:rPr dirty="0" smtClean="0"/>
              <a:t>IRAS13120-5453</a:t>
            </a:r>
            <a:r>
              <a:rPr lang="en-US" dirty="0" smtClean="0"/>
              <a:t>.</a:t>
            </a:r>
            <a:endParaRPr dirty="0"/>
          </a:p>
          <a:p>
            <a:pPr marL="590884" indent="-590884" algn="l">
              <a:buSzPct val="100000"/>
              <a:buAutoNum type="alphaLcParenR"/>
              <a:defRPr sz="3000"/>
            </a:pPr>
            <a:r>
              <a:rPr dirty="0"/>
              <a:t>A bottom-heavy IMF </a:t>
            </a:r>
            <a:r>
              <a:rPr lang="en-US" dirty="0"/>
              <a:t>is incompatible with</a:t>
            </a:r>
            <a:r>
              <a:rPr dirty="0"/>
              <a:t> starbursts, but </a:t>
            </a:r>
            <a:r>
              <a:rPr lang="en-US" dirty="0"/>
              <a:t>can be </a:t>
            </a:r>
            <a:r>
              <a:rPr dirty="0"/>
              <a:t>reconcile</a:t>
            </a:r>
            <a:r>
              <a:rPr lang="en-US" dirty="0"/>
              <a:t>d</a:t>
            </a:r>
            <a:r>
              <a:rPr dirty="0"/>
              <a:t> with dwarf </a:t>
            </a:r>
            <a:r>
              <a:rPr dirty="0" smtClean="0"/>
              <a:t>galaxies</a:t>
            </a:r>
            <a:r>
              <a:rPr lang="en-US" dirty="0" smtClean="0"/>
              <a:t>.</a:t>
            </a:r>
            <a:endParaRPr dirty="0"/>
          </a:p>
          <a:p>
            <a:pPr marL="590884" indent="-590884" algn="l">
              <a:buSzPct val="100000"/>
              <a:buAutoNum type="alphaLcParenR"/>
              <a:defRPr sz="3000"/>
            </a:pPr>
            <a:r>
              <a:rPr dirty="0"/>
              <a:t>A mixed IMF is very likely everywhere: e.g. top-heavy IMF in starburst knots locally and a normal IMF </a:t>
            </a:r>
            <a:r>
              <a:rPr dirty="0" smtClean="0"/>
              <a:t>globally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266" name="Shape 266"/>
          <p:cNvSpPr/>
          <p:nvPr/>
        </p:nvSpPr>
        <p:spPr>
          <a:xfrm>
            <a:off x="7700823" y="7620577"/>
            <a:ext cx="492846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Zhang et al., Nature, 4th June 2018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earthlights_dmsp_b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25600"/>
            <a:ext cx="13004801" cy="65024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5936579" y="1167776"/>
            <a:ext cx="7031404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DCDEE0"/>
                </a:solidFill>
              </a:defRPr>
            </a:pPr>
            <a:r>
              <a:t>今夜，我不关心人类，我只想星辰。</a:t>
            </a:r>
          </a:p>
          <a:p>
            <a:pPr>
              <a:defRPr sz="2700">
                <a:solidFill>
                  <a:srgbClr val="DCDEE0"/>
                </a:solidFill>
              </a:defRPr>
            </a:pPr>
            <a:r>
              <a:t>Tonight, I only care about stars, not the earthlings.</a:t>
            </a:r>
          </a:p>
        </p:txBody>
      </p:sp>
      <p:sp>
        <p:nvSpPr>
          <p:cNvPr id="74" name="Shape 74"/>
          <p:cNvSpPr/>
          <p:nvPr/>
        </p:nvSpPr>
        <p:spPr>
          <a:xfrm>
            <a:off x="194253" y="438085"/>
            <a:ext cx="925632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Does light always trace mass (population)?</a:t>
            </a:r>
          </a:p>
        </p:txBody>
      </p:sp>
      <p:sp>
        <p:nvSpPr>
          <p:cNvPr id="75" name="Shape 75"/>
          <p:cNvSpPr/>
          <p:nvPr/>
        </p:nvSpPr>
        <p:spPr>
          <a:xfrm>
            <a:off x="9374414" y="7656076"/>
            <a:ext cx="346889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rPr sz="2400" dirty="0"/>
              <a:t>Earth at night, from APOD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5412" y="5413169"/>
            <a:ext cx="5954735" cy="399603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11235437" y="9373933"/>
            <a:ext cx="1666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Yan et al. 2017</a:t>
            </a:r>
          </a:p>
        </p:txBody>
      </p:sp>
      <p:sp>
        <p:nvSpPr>
          <p:cNvPr id="270" name="Shape 270"/>
          <p:cNvSpPr/>
          <p:nvPr/>
        </p:nvSpPr>
        <p:spPr>
          <a:xfrm>
            <a:off x="9423680" y="6404920"/>
            <a:ext cx="344609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r>
              <a:t>The IGIMF theory.</a:t>
            </a:r>
          </a:p>
        </p:txBody>
      </p:sp>
      <p:sp>
        <p:nvSpPr>
          <p:cNvPr id="271" name="Shape 271"/>
          <p:cNvSpPr/>
          <p:nvPr/>
        </p:nvSpPr>
        <p:spPr>
          <a:xfrm>
            <a:off x="2622594" y="9373933"/>
            <a:ext cx="35363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De Masi+2018, Matteucci+1998</a:t>
            </a:r>
          </a:p>
        </p:txBody>
      </p:sp>
      <p:pic>
        <p:nvPicPr>
          <p:cNvPr id="272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552" y="5413169"/>
            <a:ext cx="5865747" cy="3996039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1429574" y="8065996"/>
            <a:ext cx="355570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r>
              <a:t>[alpha/Fe] &amp; [Fe/H]</a:t>
            </a:r>
          </a:p>
        </p:txBody>
      </p:sp>
      <p:pic>
        <p:nvPicPr>
          <p:cNvPr id="274" name="pasted-imag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552" y="1109067"/>
            <a:ext cx="5865747" cy="3996039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4205486" y="5033445"/>
            <a:ext cx="194800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Schneider+2018</a:t>
            </a:r>
          </a:p>
        </p:txBody>
      </p:sp>
      <p:sp>
        <p:nvSpPr>
          <p:cNvPr id="276" name="Shape 276"/>
          <p:cNvSpPr/>
          <p:nvPr/>
        </p:nvSpPr>
        <p:spPr>
          <a:xfrm>
            <a:off x="2835995" y="273858"/>
            <a:ext cx="206100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000000"/>
                </a:solidFill>
              </a:defRPr>
            </a:pPr>
            <a:r>
              <a:t>Top-heavy IMF</a:t>
            </a:r>
          </a:p>
          <a:p>
            <a:pPr>
              <a:defRPr sz="2500">
                <a:solidFill>
                  <a:srgbClr val="000000"/>
                </a:solidFill>
              </a:defRPr>
            </a:pPr>
            <a:r>
              <a:t> in 30 Dor</a:t>
            </a:r>
          </a:p>
        </p:txBody>
      </p:sp>
      <p:pic>
        <p:nvPicPr>
          <p:cNvPr id="277" name="pasted-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1297" y="1116103"/>
            <a:ext cx="6224042" cy="399603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9850258" y="5014727"/>
            <a:ext cx="4550153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Motte+2018</a:t>
            </a:r>
          </a:p>
        </p:txBody>
      </p:sp>
      <p:sp>
        <p:nvSpPr>
          <p:cNvPr id="279" name="Shape 279"/>
          <p:cNvSpPr/>
          <p:nvPr/>
        </p:nvSpPr>
        <p:spPr>
          <a:xfrm>
            <a:off x="9632819" y="58197"/>
            <a:ext cx="2624845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Top-heavy CMF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in W43</a:t>
            </a:r>
          </a:p>
        </p:txBody>
      </p:sp>
      <p:sp>
        <p:nvSpPr>
          <p:cNvPr id="280" name="Shape 280"/>
          <p:cNvSpPr/>
          <p:nvPr/>
        </p:nvSpPr>
        <p:spPr>
          <a:xfrm>
            <a:off x="172496" y="86548"/>
            <a:ext cx="1250256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Other evidence of top-heavy IMFs in starburst conditions</a:t>
            </a:r>
          </a:p>
        </p:txBody>
      </p:sp>
      <p:sp>
        <p:nvSpPr>
          <p:cNvPr id="281" name="Shape 281"/>
          <p:cNvSpPr/>
          <p:nvPr/>
        </p:nvSpPr>
        <p:spPr>
          <a:xfrm>
            <a:off x="4077739" y="1307238"/>
            <a:ext cx="170147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hueOff val="178658"/>
                    <a:satOff val="-2415"/>
                    <a:lumOff val="-35555"/>
                  </a:schemeClr>
                </a:solidFill>
              </a:defRPr>
            </a:lvl1pPr>
          </a:lstStyle>
          <a:p>
            <a:r>
              <a:t>30 Dor</a:t>
            </a:r>
          </a:p>
        </p:txBody>
      </p:sp>
      <p:sp>
        <p:nvSpPr>
          <p:cNvPr id="282" name="Shape 282"/>
          <p:cNvSpPr/>
          <p:nvPr/>
        </p:nvSpPr>
        <p:spPr>
          <a:xfrm>
            <a:off x="11459182" y="1307238"/>
            <a:ext cx="12035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hueOff val="178658"/>
                    <a:satOff val="-2415"/>
                    <a:lumOff val="-35555"/>
                  </a:schemeClr>
                </a:solidFill>
              </a:defRPr>
            </a:lvl1pPr>
          </a:lstStyle>
          <a:p>
            <a:r>
              <a:t>W43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49" y="3318619"/>
            <a:ext cx="6139756" cy="5021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asted-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3645" y="3318619"/>
            <a:ext cx="6710955" cy="5021362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232636" y="394657"/>
            <a:ext cx="1268295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dirty="0"/>
              <a:t>IMF systematically varying from bottom-heavy to top-heavy, </a:t>
            </a:r>
            <a:endParaRPr lang="en-US" sz="4000" dirty="0"/>
          </a:p>
          <a:p>
            <a:r>
              <a:rPr sz="4000" dirty="0"/>
              <a:t>the higher the formation rates (densities) of massive stars </a:t>
            </a:r>
          </a:p>
        </p:txBody>
      </p:sp>
      <p:sp>
        <p:nvSpPr>
          <p:cNvPr id="287" name="Shape 287"/>
          <p:cNvSpPr/>
          <p:nvPr/>
        </p:nvSpPr>
        <p:spPr>
          <a:xfrm>
            <a:off x="2449088" y="8429000"/>
            <a:ext cx="173124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rPr dirty="0"/>
              <a:t>Zhang</a:t>
            </a:r>
            <a:r>
              <a:rPr lang="en-US" dirty="0"/>
              <a:t>+</a:t>
            </a:r>
            <a:r>
              <a:rPr dirty="0"/>
              <a:t>2018</a:t>
            </a:r>
          </a:p>
        </p:txBody>
      </p:sp>
      <p:sp>
        <p:nvSpPr>
          <p:cNvPr id="288" name="Shape 288"/>
          <p:cNvSpPr/>
          <p:nvPr/>
        </p:nvSpPr>
        <p:spPr>
          <a:xfrm>
            <a:off x="8961088" y="8444389"/>
            <a:ext cx="131606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rPr dirty="0"/>
              <a:t>Yan</a:t>
            </a:r>
            <a:r>
              <a:rPr lang="en-US" dirty="0"/>
              <a:t>+</a:t>
            </a:r>
            <a:r>
              <a:rPr dirty="0"/>
              <a:t>2017</a:t>
            </a:r>
          </a:p>
        </p:txBody>
      </p:sp>
      <p:sp>
        <p:nvSpPr>
          <p:cNvPr id="289" name="Shape 289"/>
          <p:cNvSpPr/>
          <p:nvPr/>
        </p:nvSpPr>
        <p:spPr>
          <a:xfrm>
            <a:off x="2938122" y="2087115"/>
            <a:ext cx="71285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dirty="0"/>
              <a:t>Reconciles with the IGIMF theory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134" y="900525"/>
            <a:ext cx="6974607" cy="524685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4088277" y="273995"/>
            <a:ext cx="4270400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 dirty="0"/>
              <a:t>Potential </a:t>
            </a:r>
            <a:r>
              <a:rPr dirty="0" smtClean="0"/>
              <a:t>impact</a:t>
            </a:r>
            <a:r>
              <a:rPr lang="en-US" dirty="0" smtClean="0"/>
              <a:t>s</a:t>
            </a:r>
            <a:endParaRPr dirty="0"/>
          </a:p>
        </p:txBody>
      </p:sp>
      <p:sp>
        <p:nvSpPr>
          <p:cNvPr id="293" name="Shape 293"/>
          <p:cNvSpPr/>
          <p:nvPr/>
        </p:nvSpPr>
        <p:spPr>
          <a:xfrm>
            <a:off x="414480" y="6526896"/>
            <a:ext cx="11592595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3200"/>
            </a:pPr>
            <a:r>
              <a:rPr lang="en-US" dirty="0"/>
              <a:t>What happens to the </a:t>
            </a:r>
            <a:r>
              <a:rPr dirty="0"/>
              <a:t>“main</a:t>
            </a:r>
            <a:r>
              <a:rPr lang="en-US" dirty="0"/>
              <a:t> </a:t>
            </a:r>
            <a:r>
              <a:rPr dirty="0"/>
              <a:t>sequence” of star-forming galaxie</a:t>
            </a:r>
            <a:r>
              <a:rPr lang="en-US" dirty="0"/>
              <a:t>s</a:t>
            </a:r>
            <a:r>
              <a:rPr dirty="0"/>
              <a:t>, </a:t>
            </a:r>
            <a:r>
              <a:rPr lang="en-US" dirty="0"/>
              <a:t>if</a:t>
            </a:r>
            <a:r>
              <a:rPr dirty="0"/>
              <a:t> the bursty nature of the high-z “main-sequence” galaxies and</a:t>
            </a:r>
            <a:r>
              <a:rPr lang="de-DE" dirty="0"/>
              <a:t> </a:t>
            </a:r>
            <a:r>
              <a:rPr lang="en-US" dirty="0"/>
              <a:t>dusty starbursts implies radically different SFRs and possibly </a:t>
            </a:r>
            <a:r>
              <a:rPr lang="en-US" i="1" dirty="0"/>
              <a:t>M</a:t>
            </a:r>
            <a:r>
              <a:rPr lang="en-US" baseline="-25000" dirty="0"/>
              <a:t>* </a:t>
            </a:r>
            <a:r>
              <a:rPr lang="en-US" dirty="0"/>
              <a:t>?</a:t>
            </a:r>
            <a:r>
              <a:rPr dirty="0"/>
              <a:t> </a:t>
            </a:r>
          </a:p>
          <a:p>
            <a:pPr marL="228600" indent="-228600" algn="l">
              <a:buSzPct val="100000"/>
              <a:buChar char="•"/>
              <a:defRPr sz="3200"/>
            </a:pPr>
            <a:endParaRPr dirty="0"/>
          </a:p>
          <a:p>
            <a:pPr marL="228600" indent="-228600" algn="l">
              <a:buSzPct val="100000"/>
              <a:buChar char="•"/>
              <a:defRPr sz="3200"/>
            </a:pPr>
            <a:r>
              <a:rPr lang="en-US" dirty="0"/>
              <a:t>Does this</a:t>
            </a:r>
            <a:r>
              <a:rPr dirty="0"/>
              <a:t> change </a:t>
            </a:r>
            <a:r>
              <a:rPr lang="en-US" dirty="0"/>
              <a:t>our</a:t>
            </a:r>
            <a:r>
              <a:rPr dirty="0"/>
              <a:t> understanding of the </a:t>
            </a:r>
            <a:r>
              <a:rPr lang="en-US" dirty="0"/>
              <a:t>cosmic </a:t>
            </a:r>
            <a:r>
              <a:rPr dirty="0"/>
              <a:t>history of sta</a:t>
            </a:r>
            <a:r>
              <a:rPr lang="en-US" dirty="0"/>
              <a:t>r </a:t>
            </a:r>
            <a:r>
              <a:rPr dirty="0"/>
              <a:t>formation</a:t>
            </a:r>
            <a:r>
              <a:rPr lang="en-US" dirty="0"/>
              <a:t> </a:t>
            </a:r>
            <a:r>
              <a:rPr dirty="0"/>
              <a:t>? </a:t>
            </a:r>
          </a:p>
        </p:txBody>
      </p:sp>
      <p:pic>
        <p:nvPicPr>
          <p:cNvPr id="29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2950" y="1119622"/>
            <a:ext cx="5622334" cy="444616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9267108" y="5645706"/>
            <a:ext cx="322363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rPr sz="2400" dirty="0" err="1"/>
              <a:t>Mad</a:t>
            </a:r>
            <a:r>
              <a:rPr lang="en-US" sz="2400" dirty="0" err="1"/>
              <a:t>au</a:t>
            </a:r>
            <a:r>
              <a:rPr sz="2400" dirty="0"/>
              <a:t> &amp; Dickinson 2014</a:t>
            </a:r>
          </a:p>
        </p:txBody>
      </p:sp>
      <p:sp>
        <p:nvSpPr>
          <p:cNvPr id="11" name="Shape 295"/>
          <p:cNvSpPr/>
          <p:nvPr/>
        </p:nvSpPr>
        <p:spPr>
          <a:xfrm>
            <a:off x="1313507" y="5733408"/>
            <a:ext cx="473366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rPr lang="en-US" sz="2400" dirty="0" smtClean="0"/>
              <a:t>Classification of </a:t>
            </a:r>
            <a:r>
              <a:rPr lang="en-US" sz="2400" dirty="0"/>
              <a:t>Star-forming </a:t>
            </a:r>
            <a:r>
              <a:rPr lang="en-US" sz="2400" dirty="0" smtClean="0"/>
              <a:t>galaxies</a:t>
            </a:r>
            <a:endParaRPr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3955584" y="435147"/>
            <a:ext cx="482166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Take home messages: </a:t>
            </a:r>
          </a:p>
        </p:txBody>
      </p:sp>
      <p:sp>
        <p:nvSpPr>
          <p:cNvPr id="299" name="Shape 299"/>
          <p:cNvSpPr/>
          <p:nvPr/>
        </p:nvSpPr>
        <p:spPr>
          <a:xfrm>
            <a:off x="207219" y="1329189"/>
            <a:ext cx="12254839" cy="376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057" indent="-185057" algn="l">
              <a:buSzPct val="100000"/>
              <a:buChar char="•"/>
              <a:defRPr sz="3400"/>
            </a:pPr>
            <a:endParaRPr dirty="0"/>
          </a:p>
          <a:p>
            <a:pPr algn="l">
              <a:defRPr sz="3400"/>
            </a:pPr>
            <a:endParaRPr dirty="0"/>
          </a:p>
          <a:p>
            <a:pPr marL="185057" indent="-185057" algn="l">
              <a:buSzPct val="100000"/>
              <a:buChar char="•"/>
              <a:defRPr sz="3400"/>
            </a:pPr>
            <a:r>
              <a:rPr dirty="0"/>
              <a:t>A new and independent method to measure IMF in dusty galaxies</a:t>
            </a:r>
          </a:p>
          <a:p>
            <a:pPr marL="185057" indent="-185057" algn="l">
              <a:buSzPct val="100000"/>
              <a:buChar char="•"/>
              <a:defRPr sz="3400"/>
            </a:pPr>
            <a:endParaRPr dirty="0"/>
          </a:p>
          <a:p>
            <a:pPr marL="185057" indent="-185057" algn="l">
              <a:buSzPct val="100000"/>
              <a:buChar char="•"/>
              <a:defRPr sz="3400"/>
            </a:pPr>
            <a:r>
              <a:rPr dirty="0"/>
              <a:t>Top-heavy IMF found for dusty starburst galaxies</a:t>
            </a:r>
            <a:r>
              <a:rPr lang="en-US" dirty="0"/>
              <a:t>,</a:t>
            </a:r>
            <a:r>
              <a:rPr dirty="0"/>
              <a:t> near and far</a:t>
            </a:r>
          </a:p>
          <a:p>
            <a:pPr algn="l">
              <a:defRPr sz="3400"/>
            </a:pPr>
            <a:endParaRPr dirty="0"/>
          </a:p>
          <a:p>
            <a:pPr algn="l">
              <a:defRPr sz="3400"/>
            </a:pPr>
            <a:endParaRPr dirty="0"/>
          </a:p>
        </p:txBody>
      </p:sp>
      <p:sp>
        <p:nvSpPr>
          <p:cNvPr id="300" name="Shape 300"/>
          <p:cNvSpPr/>
          <p:nvPr/>
        </p:nvSpPr>
        <p:spPr>
          <a:xfrm>
            <a:off x="207218" y="6322053"/>
            <a:ext cx="12254839" cy="2718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400"/>
            </a:pPr>
            <a:endParaRPr dirty="0"/>
          </a:p>
          <a:p>
            <a:pPr marL="185057" indent="-185057" algn="l">
              <a:buSzPct val="100000"/>
              <a:buChar char="•"/>
              <a:defRPr sz="3400"/>
            </a:pPr>
            <a:r>
              <a:rPr dirty="0"/>
              <a:t> </a:t>
            </a:r>
            <a:r>
              <a:rPr lang="en-US" dirty="0" smtClean="0"/>
              <a:t>What other implications </a:t>
            </a:r>
            <a:r>
              <a:rPr lang="en-US" dirty="0"/>
              <a:t>for</a:t>
            </a:r>
            <a:r>
              <a:rPr dirty="0"/>
              <a:t> the </a:t>
            </a:r>
            <a:r>
              <a:rPr dirty="0" smtClean="0"/>
              <a:t>star-forming </a:t>
            </a:r>
            <a:r>
              <a:rPr lang="en-US" dirty="0" smtClean="0"/>
              <a:t>mode of </a:t>
            </a:r>
            <a:r>
              <a:rPr dirty="0" smtClean="0"/>
              <a:t>galaxies</a:t>
            </a:r>
            <a:r>
              <a:rPr lang="en-US" dirty="0" smtClean="0"/>
              <a:t>, when both </a:t>
            </a:r>
            <a:r>
              <a:rPr lang="en-US" sz="3400" dirty="0" smtClean="0"/>
              <a:t>SFR </a:t>
            </a:r>
            <a:r>
              <a:rPr lang="en-US" sz="3400" dirty="0"/>
              <a:t>and M</a:t>
            </a:r>
            <a:r>
              <a:rPr lang="en-US" sz="3400" baseline="-25000" dirty="0"/>
              <a:t>*</a:t>
            </a:r>
            <a:r>
              <a:rPr lang="en-US" sz="3400" dirty="0"/>
              <a:t> are likely </a:t>
            </a:r>
            <a:r>
              <a:rPr lang="en-US" sz="3400" dirty="0" smtClean="0"/>
              <a:t>varying, </a:t>
            </a:r>
            <a:r>
              <a:rPr lang="en-US" sz="3400" dirty="0"/>
              <a:t>and significantly </a:t>
            </a:r>
            <a:r>
              <a:rPr lang="en-US" sz="3400" dirty="0" smtClean="0"/>
              <a:t>so</a:t>
            </a:r>
            <a:r>
              <a:rPr dirty="0" smtClean="0"/>
              <a:t>?</a:t>
            </a:r>
            <a:endParaRPr dirty="0"/>
          </a:p>
          <a:p>
            <a:pPr marL="185057" indent="-185057" algn="l">
              <a:buSzPct val="100000"/>
              <a:buChar char="•"/>
              <a:defRPr sz="3400"/>
            </a:pPr>
            <a:endParaRPr dirty="0"/>
          </a:p>
          <a:p>
            <a:pPr marL="185057" indent="-185057" algn="l">
              <a:buSzPct val="100000"/>
              <a:buChar char="•"/>
              <a:defRPr sz="3400"/>
            </a:pPr>
            <a:r>
              <a:rPr dirty="0"/>
              <a:t> What </a:t>
            </a:r>
            <a:r>
              <a:rPr lang="en-US" dirty="0"/>
              <a:t>is the </a:t>
            </a:r>
            <a:r>
              <a:rPr dirty="0"/>
              <a:t>underlying physics contro</a:t>
            </a:r>
            <a:r>
              <a:rPr lang="en-US" dirty="0"/>
              <a:t>l</a:t>
            </a:r>
            <a:r>
              <a:rPr dirty="0"/>
              <a:t>l</a:t>
            </a:r>
            <a:r>
              <a:rPr lang="en-US" dirty="0"/>
              <a:t>ing</a:t>
            </a:r>
            <a:r>
              <a:rPr dirty="0"/>
              <a:t> the IMF? </a:t>
            </a:r>
          </a:p>
        </p:txBody>
      </p:sp>
      <p:sp>
        <p:nvSpPr>
          <p:cNvPr id="301" name="Shape 301"/>
          <p:cNvSpPr/>
          <p:nvPr/>
        </p:nvSpPr>
        <p:spPr>
          <a:xfrm>
            <a:off x="5057935" y="5731625"/>
            <a:ext cx="255340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Questions: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"/>
          <p:cNvPicPr>
            <a:picLocks noChangeAspect="1"/>
          </p:cNvPicPr>
          <p:nvPr/>
        </p:nvPicPr>
        <p:blipFill>
          <a:blip r:embed="rId2">
            <a:alphaModFix amt="58741"/>
            <a:extLst/>
          </a:blip>
          <a:stretch>
            <a:fillRect/>
          </a:stretch>
        </p:blipFill>
        <p:spPr>
          <a:xfrm>
            <a:off x="-4035678" y="-597561"/>
            <a:ext cx="19056839" cy="1270455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5061849" y="3308350"/>
            <a:ext cx="2677902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Thank you!</a:t>
            </a:r>
          </a:p>
          <a:p>
            <a:endParaRPr dirty="0"/>
          </a:p>
        </p:txBody>
      </p:sp>
      <p:sp>
        <p:nvSpPr>
          <p:cNvPr id="305" name="Shape 305"/>
          <p:cNvSpPr/>
          <p:nvPr/>
        </p:nvSpPr>
        <p:spPr>
          <a:xfrm>
            <a:off x="3268503" y="8999245"/>
            <a:ext cx="1038402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/>
            </a:pPr>
            <a:r>
              <a:rPr dirty="0"/>
              <a:t>Questions and comments are </a:t>
            </a:r>
            <a:r>
              <a:rPr dirty="0" smtClean="0"/>
              <a:t>welcome</a:t>
            </a:r>
            <a:r>
              <a:rPr lang="en-US" dirty="0" smtClean="0"/>
              <a:t>:</a:t>
            </a:r>
            <a:r>
              <a:rPr dirty="0" smtClean="0"/>
              <a:t> </a:t>
            </a:r>
            <a:r>
              <a:rPr dirty="0"/>
              <a:t>Zhi-Yu Zhang </a:t>
            </a:r>
            <a:r>
              <a:rPr dirty="0" smtClean="0"/>
              <a:t>(</a:t>
            </a:r>
            <a:r>
              <a:rPr lang="en-US" dirty="0" smtClean="0"/>
              <a:t>zzhang@roe.ac.uk</a:t>
            </a:r>
            <a:r>
              <a:rPr dirty="0" smtClean="0"/>
              <a:t>)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61756" y="4507468"/>
            <a:ext cx="30812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0912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" name="Table 307"/>
          <p:cNvGraphicFramePr/>
          <p:nvPr/>
        </p:nvGraphicFramePr>
        <p:xfrm>
          <a:off x="773355" y="1962150"/>
          <a:ext cx="10129672" cy="5944549"/>
        </p:xfrm>
        <a:graphic>
          <a:graphicData uri="http://schemas.openxmlformats.org/drawingml/2006/table">
            <a:tbl>
              <a:tblPr>
                <a:tableStyleId>{33BA23B1-9221-436E-865A-0063620EA4FD}</a:tableStyleId>
              </a:tblPr>
              <a:tblGrid>
                <a:gridCol w="1819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94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94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243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68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1278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Isotope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Nucleus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Origin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Release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Reaction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2787">
                <a:tc rowSpan="2">
                  <a:txBody>
                    <a:bodyPr/>
                    <a:lstStyle/>
                    <a:p>
                      <a:pPr defTabSz="914400">
                        <a:defRPr sz="2800">
                          <a:sym typeface="Helvetica Light"/>
                        </a:defRPr>
                      </a:pPr>
                      <a:r>
                        <a:rPr baseline="31999"/>
                        <a:t>12</a:t>
                      </a:r>
                      <a:r>
                        <a:t>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primary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massive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winds/pre-SN</a:t>
                      </a:r>
                    </a:p>
                  </a:txBody>
                  <a:tcPr marL="50800" marR="50800" marT="50800" marB="50800" anchor="ctr" horzOverflow="overflow"/>
                </a:tc>
                <a:tc rowSpan="2">
                  <a:txBody>
                    <a:bodyPr/>
                    <a:lstStyle/>
                    <a:p>
                      <a:pPr defTabSz="914400">
                        <a:defRPr sz="2800"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2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AGB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winds</a:t>
                      </a:r>
                    </a:p>
                  </a:txBody>
                  <a:tcPr marL="50800" marR="50800" marT="50800" marB="5080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2787">
                <a:tc rowSpan="2">
                  <a:txBody>
                    <a:bodyPr/>
                    <a:lstStyle/>
                    <a:p>
                      <a:pPr defTabSz="914400">
                        <a:defRPr sz="2800" b="1" i="1">
                          <a:solidFill>
                            <a:srgbClr val="8EFA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aseline="31999"/>
                        <a:t>13</a:t>
                      </a:r>
                      <a:r>
                        <a:t>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secondary
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winds</a:t>
                      </a:r>
                    </a:p>
                  </a:txBody>
                  <a:tcPr marL="50800" marR="50800" marT="50800" marB="50800" anchor="ctr" horzOverflow="overflow"/>
                </a:tc>
                <a:tc rowSpan="2"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
rotation?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2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primary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33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defRPr>
                      </a:pPr>
                      <a:r>
                        <a:t>4-8 M</a:t>
                      </a:r>
                      <a:r>
                        <a:rPr baseline="-5999"/>
                        <a:t>☉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dredge-up/HBB</a:t>
                      </a:r>
                    </a:p>
                  </a:txBody>
                  <a:tcPr marL="50800" marR="50800" marT="50800" marB="5080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2787">
                <a:tc rowSpan="2">
                  <a:txBody>
                    <a:bodyPr/>
                    <a:lstStyle/>
                    <a:p>
                      <a:pPr defTabSz="914400">
                        <a:defRPr sz="2800">
                          <a:sym typeface="Helvetica Light"/>
                        </a:defRPr>
                      </a:pPr>
                      <a:r>
                        <a:rPr baseline="31999"/>
                        <a:t>16</a:t>
                      </a:r>
                      <a:r>
                        <a:t>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primary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massive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winds/pre-SN</a:t>
                      </a:r>
                    </a:p>
                  </a:txBody>
                  <a:tcPr marL="50800" marR="50800" marT="50800" marB="50800" anchor="ctr" horzOverflow="overflow"/>
                </a:tc>
                <a:tc rowSpan="2">
                  <a:txBody>
                    <a:bodyPr/>
                    <a:lstStyle/>
                    <a:p>
                      <a:pPr defTabSz="914400">
                        <a:defRPr sz="2800"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2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AGB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Winds</a:t>
                      </a:r>
                    </a:p>
                  </a:txBody>
                  <a:tcPr marL="50800" marR="50800" marT="50800" marB="5080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2787">
                <a:tc>
                  <a:txBody>
                    <a:bodyPr/>
                    <a:lstStyle/>
                    <a:p>
                      <a:pPr defTabSz="914400">
                        <a:defRPr sz="2800" b="1" i="1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aseline="31999"/>
                        <a:t>18</a:t>
                      </a:r>
                      <a:r>
                        <a:t>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secondary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26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massive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Helvetica Light"/>
                        </a:rPr>
                        <a:t>Winds/pre-SN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sym typeface="Helvetica Light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08" name="Shape 308"/>
          <p:cNvSpPr/>
          <p:nvPr/>
        </p:nvSpPr>
        <p:spPr>
          <a:xfrm>
            <a:off x="9393686" y="3150990"/>
            <a:ext cx="32898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rPr baseline="31999"/>
              <a:t>4</a:t>
            </a:r>
            <a:r>
              <a:t>He + </a:t>
            </a:r>
            <a:r>
              <a:rPr baseline="31999"/>
              <a:t>4</a:t>
            </a:r>
            <a:r>
              <a:t>He + </a:t>
            </a:r>
            <a:r>
              <a:rPr baseline="31999"/>
              <a:t>4</a:t>
            </a:r>
            <a:r>
              <a:t>He =&gt; </a:t>
            </a:r>
            <a:r>
              <a:rPr baseline="31999"/>
              <a:t>12</a:t>
            </a:r>
            <a:r>
              <a:t>C</a:t>
            </a:r>
          </a:p>
        </p:txBody>
      </p:sp>
      <p:sp>
        <p:nvSpPr>
          <p:cNvPr id="309" name="Shape 309"/>
          <p:cNvSpPr/>
          <p:nvPr/>
        </p:nvSpPr>
        <p:spPr>
          <a:xfrm>
            <a:off x="9347835" y="4277280"/>
            <a:ext cx="190166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rPr baseline="31999"/>
              <a:t>12</a:t>
            </a:r>
            <a:r>
              <a:t>C + </a:t>
            </a:r>
            <a:r>
              <a:rPr baseline="31999"/>
              <a:t>1</a:t>
            </a:r>
            <a:r>
              <a:t>H =&gt;</a:t>
            </a:r>
            <a:r>
              <a:rPr baseline="31999"/>
              <a:t>13</a:t>
            </a:r>
            <a:r>
              <a:t>C</a:t>
            </a:r>
          </a:p>
        </p:txBody>
      </p:sp>
      <p:sp>
        <p:nvSpPr>
          <p:cNvPr id="310" name="Shape 310"/>
          <p:cNvSpPr/>
          <p:nvPr/>
        </p:nvSpPr>
        <p:spPr>
          <a:xfrm>
            <a:off x="322798" y="8269606"/>
            <a:ext cx="10134015" cy="52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500">
                <a:solidFill>
                  <a:srgbClr val="C7C7C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Timmes et al. 1995; Woolley et al. 2002; Hughes et al. 2008; Meyer et al. 2008</a:t>
            </a:r>
          </a:p>
        </p:txBody>
      </p:sp>
      <p:sp>
        <p:nvSpPr>
          <p:cNvPr id="311" name="Shape 311"/>
          <p:cNvSpPr/>
          <p:nvPr/>
        </p:nvSpPr>
        <p:spPr>
          <a:xfrm>
            <a:off x="9395824" y="6005709"/>
            <a:ext cx="241463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baseline="31999"/>
              <a:t>12</a:t>
            </a:r>
            <a:r>
              <a:t>C + </a:t>
            </a:r>
            <a:r>
              <a:rPr baseline="31999"/>
              <a:t>4</a:t>
            </a:r>
            <a:r>
              <a:t>He =&gt; </a:t>
            </a:r>
            <a:r>
              <a:rPr baseline="31999"/>
              <a:t>16</a:t>
            </a:r>
            <a:r>
              <a:t>O</a:t>
            </a:r>
          </a:p>
        </p:txBody>
      </p:sp>
      <p:sp>
        <p:nvSpPr>
          <p:cNvPr id="312" name="Shape 312"/>
          <p:cNvSpPr/>
          <p:nvPr/>
        </p:nvSpPr>
        <p:spPr>
          <a:xfrm>
            <a:off x="10696379" y="4635500"/>
            <a:ext cx="20754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rgbClr val="919191"/>
                </a:solidFill>
              </a:defRPr>
            </a:pPr>
            <a:r>
              <a:t>with </a:t>
            </a:r>
            <a:r>
              <a:rPr baseline="31999"/>
              <a:t>12</a:t>
            </a:r>
            <a:r>
              <a:t>C seeds</a:t>
            </a:r>
          </a:p>
        </p:txBody>
      </p:sp>
      <p:sp>
        <p:nvSpPr>
          <p:cNvPr id="313" name="Shape 313"/>
          <p:cNvSpPr/>
          <p:nvPr/>
        </p:nvSpPr>
        <p:spPr>
          <a:xfrm>
            <a:off x="9380457" y="7124958"/>
            <a:ext cx="24453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/>
            </a:pPr>
            <a:r>
              <a:rPr baseline="31999"/>
              <a:t>14</a:t>
            </a:r>
            <a:r>
              <a:t>N+ </a:t>
            </a:r>
            <a:r>
              <a:rPr baseline="31999"/>
              <a:t>4</a:t>
            </a:r>
            <a:r>
              <a:t>He =&gt; </a:t>
            </a:r>
            <a:r>
              <a:rPr baseline="31999"/>
              <a:t>18</a:t>
            </a:r>
            <a:r>
              <a:t>O</a:t>
            </a:r>
          </a:p>
        </p:txBody>
      </p:sp>
      <p:sp>
        <p:nvSpPr>
          <p:cNvPr id="314" name="Shape 314"/>
          <p:cNvSpPr/>
          <p:nvPr/>
        </p:nvSpPr>
        <p:spPr>
          <a:xfrm>
            <a:off x="10677353" y="7645237"/>
            <a:ext cx="211345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rgbClr val="919191"/>
                </a:solidFill>
              </a:defRPr>
            </a:pPr>
            <a:r>
              <a:rPr dirty="0"/>
              <a:t>with </a:t>
            </a:r>
            <a:r>
              <a:rPr baseline="31999" dirty="0"/>
              <a:t>16</a:t>
            </a:r>
            <a:r>
              <a:rPr dirty="0"/>
              <a:t>O seeds</a:t>
            </a:r>
          </a:p>
        </p:txBody>
      </p:sp>
      <p:sp>
        <p:nvSpPr>
          <p:cNvPr id="315" name="Shape 315"/>
          <p:cNvSpPr/>
          <p:nvPr/>
        </p:nvSpPr>
        <p:spPr>
          <a:xfrm>
            <a:off x="170424" y="346499"/>
            <a:ext cx="674864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mtClean="0"/>
              <a:t>Major sources of </a:t>
            </a:r>
            <a:r>
              <a:rPr lang="en-US"/>
              <a:t>s</a:t>
            </a:r>
            <a:r>
              <a:rPr smtClean="0"/>
              <a:t>tellar </a:t>
            </a:r>
            <a:r>
              <a:rPr dirty="0" smtClean="0"/>
              <a:t>yields:</a:t>
            </a:r>
            <a:endParaRPr dirty="0"/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02388"/>
            <a:ext cx="13004801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22765" y="-99837"/>
            <a:ext cx="432758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Stellar yields tables:</a:t>
            </a:r>
          </a:p>
        </p:txBody>
      </p:sp>
      <p:pic>
        <p:nvPicPr>
          <p:cNvPr id="31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6871" y="2847099"/>
            <a:ext cx="7733052" cy="6866655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703919" y="8240461"/>
            <a:ext cx="330897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Romano+2017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345299" y="215900"/>
            <a:ext cx="308130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/>
          </a:lstStyle>
          <a:p>
            <a:r>
              <a:t>CMB Heating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4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8713"/>
            <a:ext cx="13004801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9858018" y="2725600"/>
            <a:ext cx="234359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400"/>
            </a:lvl1pPr>
          </a:lstStyle>
          <a:p>
            <a:r>
              <a:rPr dirty="0"/>
              <a:t>Zhang et al. 2016</a:t>
            </a:r>
          </a:p>
        </p:txBody>
      </p:sp>
      <p:sp>
        <p:nvSpPr>
          <p:cNvPr id="349" name="Shape 349"/>
          <p:cNvSpPr/>
          <p:nvPr/>
        </p:nvSpPr>
        <p:spPr>
          <a:xfrm>
            <a:off x="319618" y="3344693"/>
            <a:ext cx="12365565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400"/>
            </a:pPr>
            <a:r>
              <a:rPr dirty="0"/>
              <a:t>Thermodynamic equilibrium equivalent </a:t>
            </a:r>
            <a:r>
              <a:rPr i="1" dirty="0" err="1"/>
              <a:t>T</a:t>
            </a:r>
            <a:r>
              <a:rPr baseline="-5999" dirty="0" err="1"/>
              <a:t>dust</a:t>
            </a:r>
            <a:r>
              <a:rPr dirty="0"/>
              <a:t> values </a:t>
            </a:r>
            <a:r>
              <a:rPr lang="en-US" dirty="0"/>
              <a:t>in</a:t>
            </a:r>
            <a:r>
              <a:rPr dirty="0"/>
              <a:t> high-z systems </a:t>
            </a:r>
            <a:endParaRPr sz="1800" dirty="0">
              <a:solidFill>
                <a:srgbClr val="000000"/>
              </a:solidFill>
            </a:endParaRPr>
          </a:p>
        </p:txBody>
      </p:sp>
      <p:pic>
        <p:nvPicPr>
          <p:cNvPr id="35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331" y="4051048"/>
            <a:ext cx="9448801" cy="561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30" y="127000"/>
            <a:ext cx="7827962" cy="962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Rectangle 20"/>
          <p:cNvSpPr>
            <a:spLocks noChangeArrowheads="1"/>
          </p:cNvSpPr>
          <p:nvPr/>
        </p:nvSpPr>
        <p:spPr bwMode="auto">
          <a:xfrm>
            <a:off x="4003466" y="627063"/>
            <a:ext cx="7841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/>
              <a:t>H</a:t>
            </a:r>
            <a:r>
              <a:rPr lang="en-GB" altLang="en-US" sz="4400" baseline="-33000" dirty="0"/>
              <a:t>2</a:t>
            </a:r>
            <a:endParaRPr lang="en-GB" altLang="en-US" sz="4400" dirty="0"/>
          </a:p>
        </p:txBody>
      </p:sp>
      <p:sp>
        <p:nvSpPr>
          <p:cNvPr id="20485" name="Rectangle 22"/>
          <p:cNvSpPr>
            <a:spLocks noChangeArrowheads="1"/>
          </p:cNvSpPr>
          <p:nvPr/>
        </p:nvSpPr>
        <p:spPr bwMode="auto">
          <a:xfrm>
            <a:off x="3775642" y="3784600"/>
            <a:ext cx="10779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/>
              <a:t>CO</a:t>
            </a:r>
          </a:p>
        </p:txBody>
      </p:sp>
      <p:sp>
        <p:nvSpPr>
          <p:cNvPr id="20486" name="Rectangle 23"/>
          <p:cNvSpPr>
            <a:spLocks noChangeArrowheads="1"/>
          </p:cNvSpPr>
          <p:nvPr/>
        </p:nvSpPr>
        <p:spPr bwMode="auto">
          <a:xfrm>
            <a:off x="3963210" y="2095500"/>
            <a:ext cx="7377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/>
              <a:t>HI</a:t>
            </a:r>
          </a:p>
        </p:txBody>
      </p:sp>
      <p:sp>
        <p:nvSpPr>
          <p:cNvPr id="20487" name="Rectangle 24"/>
          <p:cNvSpPr>
            <a:spLocks noChangeArrowheads="1"/>
          </p:cNvSpPr>
          <p:nvPr/>
        </p:nvSpPr>
        <p:spPr bwMode="auto">
          <a:xfrm>
            <a:off x="3945015" y="5381625"/>
            <a:ext cx="7248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/>
              <a:t>CI</a:t>
            </a:r>
          </a:p>
        </p:txBody>
      </p:sp>
      <p:sp>
        <p:nvSpPr>
          <p:cNvPr id="20488" name="Rectangle 25"/>
          <p:cNvSpPr>
            <a:spLocks noChangeArrowheads="1"/>
          </p:cNvSpPr>
          <p:nvPr/>
        </p:nvSpPr>
        <p:spPr bwMode="auto">
          <a:xfrm>
            <a:off x="3879246" y="7007225"/>
            <a:ext cx="8659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/>
              <a:t>CII</a:t>
            </a:r>
          </a:p>
        </p:txBody>
      </p:sp>
      <p:sp>
        <p:nvSpPr>
          <p:cNvPr id="20489" name="Rectangle 26"/>
          <p:cNvSpPr>
            <a:spLocks noChangeArrowheads="1"/>
          </p:cNvSpPr>
          <p:nvPr/>
        </p:nvSpPr>
        <p:spPr bwMode="auto">
          <a:xfrm>
            <a:off x="3836572" y="8405813"/>
            <a:ext cx="9909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 err="1"/>
              <a:t>T</a:t>
            </a:r>
            <a:r>
              <a:rPr lang="en-GB" altLang="en-US" sz="4400" baseline="-25000" dirty="0" err="1"/>
              <a:t>gas</a:t>
            </a:r>
            <a:endParaRPr lang="en-GB" altLang="en-US" sz="4400" baseline="-25000" dirty="0"/>
          </a:p>
        </p:txBody>
      </p:sp>
      <p:sp>
        <p:nvSpPr>
          <p:cNvPr id="20490" name="Rectangle 27"/>
          <p:cNvSpPr>
            <a:spLocks noChangeArrowheads="1"/>
          </p:cNvSpPr>
          <p:nvPr/>
        </p:nvSpPr>
        <p:spPr bwMode="auto">
          <a:xfrm>
            <a:off x="5707630" y="258763"/>
            <a:ext cx="766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/>
              <a:t>ζ'=1</a:t>
            </a:r>
          </a:p>
        </p:txBody>
      </p:sp>
      <p:sp>
        <p:nvSpPr>
          <p:cNvPr id="20491" name="Rectangle 28"/>
          <p:cNvSpPr>
            <a:spLocks noChangeArrowheads="1"/>
          </p:cNvSpPr>
          <p:nvPr/>
        </p:nvSpPr>
        <p:spPr bwMode="auto">
          <a:xfrm>
            <a:off x="7507855" y="258763"/>
            <a:ext cx="946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/>
              <a:t>ζ'=10</a:t>
            </a:r>
          </a:p>
        </p:txBody>
      </p:sp>
      <p:sp>
        <p:nvSpPr>
          <p:cNvPr id="20492" name="Rectangle 29"/>
          <p:cNvSpPr>
            <a:spLocks noChangeArrowheads="1"/>
          </p:cNvSpPr>
          <p:nvPr/>
        </p:nvSpPr>
        <p:spPr bwMode="auto">
          <a:xfrm>
            <a:off x="9438255" y="258763"/>
            <a:ext cx="1125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/>
              <a:t>ζ'=100</a:t>
            </a:r>
          </a:p>
        </p:txBody>
      </p:sp>
      <p:sp>
        <p:nvSpPr>
          <p:cNvPr id="20493" name="Rectangle 30"/>
          <p:cNvSpPr>
            <a:spLocks noChangeArrowheads="1"/>
          </p:cNvSpPr>
          <p:nvPr/>
        </p:nvSpPr>
        <p:spPr bwMode="auto">
          <a:xfrm>
            <a:off x="11206730" y="258763"/>
            <a:ext cx="1304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/>
              <a:t>ζ'=1000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14970" y="288756"/>
            <a:ext cx="290175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dirty="0" smtClean="0"/>
              <a:t>Cosmic Ray</a:t>
            </a:r>
          </a:p>
          <a:p>
            <a:r>
              <a:rPr lang="en-GB" altLang="en-US" sz="4400" dirty="0" smtClean="0"/>
              <a:t>Heating -2</a:t>
            </a:r>
            <a:endParaRPr lang="en-GB" altLang="en-US" sz="4400" dirty="0"/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60091" y="8914440"/>
            <a:ext cx="3411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3600" dirty="0" err="1" smtClean="0"/>
              <a:t>Bisbas</a:t>
            </a:r>
            <a:r>
              <a:rPr lang="en-GB" altLang="en-US" sz="3600" dirty="0" smtClean="0"/>
              <a:t> et al. 2017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69309" y="3908207"/>
            <a:ext cx="28729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3600" dirty="0" smtClean="0"/>
              <a:t>Detailed 3-D</a:t>
            </a:r>
          </a:p>
          <a:p>
            <a:r>
              <a:rPr lang="en-GB" altLang="en-US" sz="3600" dirty="0" smtClean="0"/>
              <a:t>Astrochemical</a:t>
            </a:r>
          </a:p>
          <a:p>
            <a:r>
              <a:rPr lang="en-GB" altLang="en-US" sz="3600" dirty="0" smtClean="0"/>
              <a:t>Modelling.</a:t>
            </a:r>
          </a:p>
        </p:txBody>
      </p:sp>
    </p:spTree>
    <p:extLst>
      <p:ext uri="{BB962C8B-B14F-4D97-AF65-F5344CB8AC3E}">
        <p14:creationId xmlns:p14="http://schemas.microsoft.com/office/powerpoint/2010/main" val="5645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4444" y="141326"/>
            <a:ext cx="810071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stellar initial mass function (IMF)</a:t>
            </a:r>
          </a:p>
        </p:txBody>
      </p:sp>
      <p:sp>
        <p:nvSpPr>
          <p:cNvPr id="78" name="Shape 78"/>
          <p:cNvSpPr/>
          <p:nvPr/>
        </p:nvSpPr>
        <p:spPr>
          <a:xfrm>
            <a:off x="131471" y="936747"/>
            <a:ext cx="90466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r>
              <a:rPr dirty="0"/>
              <a:t>A probability distribution function of stars with different masses formed in a single star-formation episode. 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11933" y="1998867"/>
            <a:ext cx="8165738" cy="7886672"/>
            <a:chOff x="-123143" y="0"/>
            <a:chExt cx="8165737" cy="7886671"/>
          </a:xfrm>
        </p:grpSpPr>
        <p:pic>
          <p:nvPicPr>
            <p:cNvPr id="79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-123144" y="-1"/>
              <a:ext cx="8165738" cy="7886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" name="Shape 80"/>
            <p:cNvSpPr/>
            <p:nvPr/>
          </p:nvSpPr>
          <p:spPr>
            <a:xfrm flipH="1" flipV="1">
              <a:off x="4729203" y="3589700"/>
              <a:ext cx="2905133" cy="2045261"/>
            </a:xfrm>
            <a:prstGeom prst="line">
              <a:avLst/>
            </a:prstGeom>
            <a:noFill/>
            <a:ln w="25400" cap="flat">
              <a:solidFill>
                <a:srgbClr val="FF37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 flipH="1" flipV="1">
              <a:off x="4678461" y="3574516"/>
              <a:ext cx="1020441" cy="2615820"/>
            </a:xfrm>
            <a:prstGeom prst="line">
              <a:avLst/>
            </a:prstGeom>
            <a:noFill/>
            <a:ln w="25400" cap="flat">
              <a:solidFill>
                <a:schemeClr val="accent3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3295993" y="5298369"/>
              <a:ext cx="3170784" cy="1137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>
                  <a:solidFill>
                    <a:schemeClr val="accent3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Top-light</a:t>
              </a:r>
            </a:p>
          </p:txBody>
        </p:sp>
        <p:sp>
          <p:nvSpPr>
            <p:cNvPr id="83" name="Shape 83"/>
            <p:cNvSpPr/>
            <p:nvPr/>
          </p:nvSpPr>
          <p:spPr>
            <a:xfrm>
              <a:off x="5621467" y="3980549"/>
              <a:ext cx="2304965" cy="95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>
                  <a:solidFill>
                    <a:srgbClr val="FF46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dirty="0"/>
                <a:t>Top</a:t>
              </a:r>
              <a:r>
                <a:rPr lang="en-US" dirty="0"/>
                <a:t>-</a:t>
              </a:r>
              <a:r>
                <a:rPr dirty="0"/>
                <a:t>heavy</a:t>
              </a:r>
            </a:p>
          </p:txBody>
        </p:sp>
      </p:grpSp>
      <p:sp>
        <p:nvSpPr>
          <p:cNvPr id="85" name="Shape 85"/>
          <p:cNvSpPr/>
          <p:nvPr/>
        </p:nvSpPr>
        <p:spPr>
          <a:xfrm>
            <a:off x="8538925" y="1705298"/>
            <a:ext cx="441530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rPr dirty="0"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The fundamental function</a:t>
            </a:r>
            <a:r>
              <a:rPr dirty="0"/>
              <a:t> for understanding star</a:t>
            </a:r>
            <a:r>
              <a:rPr lang="en-US" dirty="0"/>
              <a:t> </a:t>
            </a:r>
            <a:r>
              <a:rPr dirty="0"/>
              <a:t>formation, galaxy evolution and </a:t>
            </a:r>
            <a:r>
              <a:rPr lang="en-US" dirty="0"/>
              <a:t>the </a:t>
            </a:r>
            <a:r>
              <a:rPr dirty="0"/>
              <a:t>Baryon cycl</a:t>
            </a:r>
            <a:r>
              <a:rPr lang="en-US" dirty="0"/>
              <a:t>e</a:t>
            </a:r>
            <a:r>
              <a:rPr dirty="0"/>
              <a:t> across cosmic time</a:t>
            </a:r>
          </a:p>
        </p:txBody>
      </p:sp>
      <p:sp>
        <p:nvSpPr>
          <p:cNvPr id="86" name="Shape 86"/>
          <p:cNvSpPr/>
          <p:nvPr/>
        </p:nvSpPr>
        <p:spPr>
          <a:xfrm>
            <a:off x="2130562" y="7589060"/>
            <a:ext cx="203085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chemeClr val="accent4">
                    <a:satOff val="21150"/>
                    <a:lumOff val="-1599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Mass</a:t>
            </a:r>
          </a:p>
        </p:txBody>
      </p:sp>
      <p:sp>
        <p:nvSpPr>
          <p:cNvPr id="87" name="Shape 87"/>
          <p:cNvSpPr/>
          <p:nvPr/>
        </p:nvSpPr>
        <p:spPr>
          <a:xfrm>
            <a:off x="5231339" y="7828293"/>
            <a:ext cx="2161122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chemeClr val="accent1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Light</a:t>
            </a:r>
          </a:p>
        </p:txBody>
      </p:sp>
      <p:sp>
        <p:nvSpPr>
          <p:cNvPr id="88" name="Shape 88"/>
          <p:cNvSpPr/>
          <p:nvPr/>
        </p:nvSpPr>
        <p:spPr>
          <a:xfrm>
            <a:off x="8981670" y="4626117"/>
            <a:ext cx="3529812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rPr dirty="0"/>
              <a:t>Total stellar mass</a:t>
            </a:r>
          </a:p>
          <a:p>
            <a:pPr>
              <a:defRPr sz="3400"/>
            </a:pPr>
            <a:endParaRPr dirty="0"/>
          </a:p>
          <a:p>
            <a:pPr>
              <a:defRPr sz="3400"/>
            </a:pPr>
            <a:endParaRPr dirty="0"/>
          </a:p>
          <a:p>
            <a:pPr>
              <a:defRPr sz="3400"/>
            </a:pPr>
            <a:endParaRPr dirty="0"/>
          </a:p>
          <a:p>
            <a:pPr>
              <a:defRPr sz="3400"/>
            </a:pPr>
            <a:r>
              <a:rPr dirty="0"/>
              <a:t> </a:t>
            </a:r>
          </a:p>
          <a:p>
            <a:pPr>
              <a:defRPr sz="3400"/>
            </a:pPr>
            <a:r>
              <a:rPr dirty="0"/>
              <a:t>Star</a:t>
            </a:r>
            <a:r>
              <a:rPr lang="en-US" dirty="0"/>
              <a:t>-</a:t>
            </a:r>
            <a:r>
              <a:rPr dirty="0"/>
              <a:t>formation rate</a:t>
            </a:r>
          </a:p>
        </p:txBody>
      </p:sp>
      <p:sp>
        <p:nvSpPr>
          <p:cNvPr id="89" name="Shape 89"/>
          <p:cNvSpPr/>
          <p:nvPr/>
        </p:nvSpPr>
        <p:spPr>
          <a:xfrm flipH="1" flipV="1">
            <a:off x="3097905" y="2242792"/>
            <a:ext cx="963548" cy="2379865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2593042" y="2237944"/>
            <a:ext cx="1973273" cy="708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solidFill>
                  <a:schemeClr val="accent4">
                    <a:satOff val="21150"/>
                    <a:lumOff val="-1599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Bottom-heavy</a:t>
            </a:r>
          </a:p>
        </p:txBody>
      </p:sp>
      <p:sp>
        <p:nvSpPr>
          <p:cNvPr id="91" name="Shape 91"/>
          <p:cNvSpPr/>
          <p:nvPr/>
        </p:nvSpPr>
        <p:spPr>
          <a:xfrm flipH="1" flipV="1">
            <a:off x="1687735" y="4830948"/>
            <a:ext cx="2637066" cy="498283"/>
          </a:xfrm>
          <a:prstGeom prst="line">
            <a:avLst/>
          </a:prstGeom>
          <a:ln w="25400">
            <a:solidFill>
              <a:schemeClr val="accent6">
                <a:hueOff val="-194191"/>
                <a:satOff val="-4488"/>
                <a:lumOff val="-21153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5442351" y="6792294"/>
            <a:ext cx="1270001" cy="205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blipFill>
            <a:blip r:embed="rId4">
              <a:alphaModFix amt="4936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2020616" y="3371800"/>
            <a:ext cx="2161122" cy="5434231"/>
          </a:xfrm>
          <a:prstGeom prst="rect">
            <a:avLst/>
          </a:prstGeom>
          <a:solidFill>
            <a:schemeClr val="accent5">
              <a:hueOff val="243052"/>
              <a:satOff val="19712"/>
              <a:lumOff val="-10957"/>
              <a:alpha val="2445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1692372" y="4570322"/>
            <a:ext cx="185006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1">
                    <a:hueOff val="203473"/>
                    <a:lumOff val="-13814"/>
                  </a:schemeClr>
                </a:solidFill>
              </a:defRPr>
            </a:lvl1pPr>
          </a:lstStyle>
          <a:p>
            <a:r>
              <a:t>bottom-light</a:t>
            </a:r>
          </a:p>
        </p:txBody>
      </p:sp>
      <p:sp>
        <p:nvSpPr>
          <p:cNvPr id="95" name="Shape 95"/>
          <p:cNvSpPr/>
          <p:nvPr/>
        </p:nvSpPr>
        <p:spPr>
          <a:xfrm>
            <a:off x="211580" y="9244503"/>
            <a:ext cx="231579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t>from Wikipedia</a:t>
            </a:r>
          </a:p>
        </p:txBody>
      </p:sp>
      <p:sp>
        <p:nvSpPr>
          <p:cNvPr id="96" name="Shape 96"/>
          <p:cNvSpPr/>
          <p:nvPr/>
        </p:nvSpPr>
        <p:spPr>
          <a:xfrm>
            <a:off x="7392461" y="8984459"/>
            <a:ext cx="1376785" cy="27488"/>
          </a:xfrm>
          <a:prstGeom prst="line">
            <a:avLst/>
          </a:pr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414321" y="8466437"/>
            <a:ext cx="434574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dirty="0"/>
              <a:t>UV,  </a:t>
            </a:r>
            <a:r>
              <a:rPr dirty="0" smtClean="0"/>
              <a:t>H</a:t>
            </a:r>
            <a:r>
              <a:rPr lang="el-GR" dirty="0"/>
              <a:t>α</a:t>
            </a:r>
            <a:r>
              <a:rPr dirty="0" smtClean="0"/>
              <a:t>, </a:t>
            </a:r>
            <a:r>
              <a:rPr dirty="0"/>
              <a:t>radio </a:t>
            </a:r>
          </a:p>
          <a:p>
            <a:pPr>
              <a:defRPr sz="3500"/>
            </a:pPr>
            <a:r>
              <a:rPr dirty="0"/>
              <a:t>continuum, optical, etc.</a:t>
            </a:r>
          </a:p>
        </p:txBody>
      </p:sp>
      <p:sp>
        <p:nvSpPr>
          <p:cNvPr id="98" name="Shape 98"/>
          <p:cNvSpPr/>
          <p:nvPr/>
        </p:nvSpPr>
        <p:spPr>
          <a:xfrm>
            <a:off x="9269141" y="6286099"/>
            <a:ext cx="1348592" cy="938999"/>
          </a:xfrm>
          <a:prstGeom prst="line">
            <a:avLst/>
          </a:pr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 flipV="1">
            <a:off x="9242650" y="5314069"/>
            <a:ext cx="1399875" cy="936451"/>
          </a:xfrm>
          <a:prstGeom prst="line">
            <a:avLst/>
          </a:pr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8446147" y="6004236"/>
            <a:ext cx="88196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400"/>
            </a:lvl1pPr>
          </a:lstStyle>
          <a:p>
            <a:r>
              <a:t>IMF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41" y="1454130"/>
            <a:ext cx="8589387" cy="787203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266484" y="338420"/>
            <a:ext cx="1288974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Inefficient star</a:t>
            </a:r>
            <a:r>
              <a:rPr lang="en-US" dirty="0"/>
              <a:t> </a:t>
            </a:r>
            <a:r>
              <a:rPr dirty="0"/>
              <a:t>formation in low-metallicity dwarf galaxies? </a:t>
            </a:r>
          </a:p>
        </p:txBody>
      </p:sp>
      <p:sp>
        <p:nvSpPr>
          <p:cNvPr id="371" name="Shape 371"/>
          <p:cNvSpPr/>
          <p:nvPr/>
        </p:nvSpPr>
        <p:spPr>
          <a:xfrm>
            <a:off x="9264836" y="2366176"/>
            <a:ext cx="324127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Top-light </a:t>
            </a:r>
            <a:r>
              <a:rPr dirty="0" smtClean="0"/>
              <a:t>IMF</a:t>
            </a:r>
            <a:r>
              <a:rPr lang="en-US" dirty="0" smtClean="0"/>
              <a:t>,</a:t>
            </a:r>
          </a:p>
          <a:p>
            <a:r>
              <a:rPr lang="en-US" dirty="0"/>
              <a:t>o</a:t>
            </a:r>
            <a:r>
              <a:rPr lang="en-US" dirty="0" smtClean="0"/>
              <a:t>r low SFE</a:t>
            </a:r>
            <a:r>
              <a:rPr dirty="0" smtClean="0"/>
              <a:t>?</a:t>
            </a:r>
            <a:endParaRPr dirty="0"/>
          </a:p>
        </p:txBody>
      </p:sp>
      <p:sp>
        <p:nvSpPr>
          <p:cNvPr id="5" name="Shape 371"/>
          <p:cNvSpPr/>
          <p:nvPr/>
        </p:nvSpPr>
        <p:spPr>
          <a:xfrm>
            <a:off x="8983521" y="8465044"/>
            <a:ext cx="371896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200" dirty="0" smtClean="0"/>
              <a:t>Shi et al. 2014, nature</a:t>
            </a:r>
            <a:endParaRPr sz="3200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85961" y="51283"/>
            <a:ext cx="568088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Measuring the stellar IMF:</a:t>
            </a:r>
          </a:p>
        </p:txBody>
      </p:sp>
      <p:sp>
        <p:nvSpPr>
          <p:cNvPr id="103" name="Shape 103"/>
          <p:cNvSpPr/>
          <p:nvPr/>
        </p:nvSpPr>
        <p:spPr>
          <a:xfrm>
            <a:off x="492260" y="8648646"/>
            <a:ext cx="109068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FB00"/>
                </a:solidFill>
              </a:defRPr>
            </a:lvl1pPr>
          </a:lstStyle>
          <a:p>
            <a:r>
              <a:rPr dirty="0"/>
              <a:t>All limited </a:t>
            </a:r>
            <a:r>
              <a:rPr lang="en-US" dirty="0"/>
              <a:t>to use at</a:t>
            </a:r>
            <a:r>
              <a:rPr dirty="0"/>
              <a:t> optical, UV, NIR wavelengths</a:t>
            </a:r>
          </a:p>
        </p:txBody>
      </p:sp>
      <p:pic>
        <p:nvPicPr>
          <p:cNvPr id="10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8627" y="1714887"/>
            <a:ext cx="6797234" cy="697182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11821264" y="7133259"/>
            <a:ext cx="106415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M68</a:t>
            </a:r>
          </a:p>
        </p:txBody>
      </p:sp>
      <p:sp>
        <p:nvSpPr>
          <p:cNvPr id="106" name="Shape 106"/>
          <p:cNvSpPr/>
          <p:nvPr/>
        </p:nvSpPr>
        <p:spPr>
          <a:xfrm>
            <a:off x="9357770" y="7844121"/>
            <a:ext cx="368007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from Wikipedia</a:t>
            </a:r>
          </a:p>
          <a:p>
            <a:pPr>
              <a:defRPr sz="2400"/>
            </a:pPr>
            <a:r>
              <a:t>Credit: NASA/STScI/WikiSky</a:t>
            </a:r>
          </a:p>
        </p:txBody>
      </p:sp>
      <p:sp>
        <p:nvSpPr>
          <p:cNvPr id="107" name="Shape 107"/>
          <p:cNvSpPr/>
          <p:nvPr/>
        </p:nvSpPr>
        <p:spPr>
          <a:xfrm>
            <a:off x="164047" y="2479834"/>
            <a:ext cx="5898410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700"/>
            </a:pPr>
            <a:r>
              <a:rPr dirty="0"/>
              <a:t>Classical methods:</a:t>
            </a:r>
          </a:p>
          <a:p>
            <a:pPr algn="l">
              <a:defRPr sz="2000"/>
            </a:pPr>
            <a:endParaRPr dirty="0"/>
          </a:p>
          <a:p>
            <a:pPr marL="212271" indent="-212271" algn="l">
              <a:buSzPct val="100000"/>
              <a:buChar char="•"/>
              <a:defRPr sz="3900"/>
            </a:pPr>
            <a:r>
              <a:rPr dirty="0"/>
              <a:t>Star counting</a:t>
            </a:r>
          </a:p>
          <a:p>
            <a:pPr marL="212271" indent="-212271" algn="l">
              <a:buSzPct val="100000"/>
              <a:buChar char="•"/>
              <a:defRPr sz="3900"/>
            </a:pPr>
            <a:r>
              <a:rPr dirty="0"/>
              <a:t>Spectroscopic identification</a:t>
            </a:r>
          </a:p>
          <a:p>
            <a:pPr marL="212271" indent="-212271" algn="l">
              <a:buSzPct val="100000"/>
              <a:buChar char="•"/>
              <a:defRPr sz="3900"/>
            </a:pPr>
            <a:r>
              <a:rPr dirty="0" smtClean="0"/>
              <a:t>H</a:t>
            </a:r>
            <a:r>
              <a:rPr lang="el-GR" dirty="0"/>
              <a:t>α</a:t>
            </a:r>
            <a:r>
              <a:rPr dirty="0" smtClean="0"/>
              <a:t> </a:t>
            </a:r>
            <a:r>
              <a:rPr dirty="0"/>
              <a:t>+  UV</a:t>
            </a:r>
          </a:p>
          <a:p>
            <a:pPr marL="212271" indent="-212271" algn="l">
              <a:buSzPct val="100000"/>
              <a:buChar char="•"/>
              <a:defRPr sz="3900"/>
            </a:pPr>
            <a:r>
              <a:rPr dirty="0" smtClean="0"/>
              <a:t>H</a:t>
            </a:r>
            <a:r>
              <a:rPr lang="el-GR" dirty="0"/>
              <a:t>α</a:t>
            </a:r>
            <a:r>
              <a:rPr dirty="0" smtClean="0"/>
              <a:t> </a:t>
            </a:r>
            <a:r>
              <a:rPr dirty="0"/>
              <a:t>+ colo</a:t>
            </a:r>
            <a:r>
              <a:rPr lang="en-US" dirty="0"/>
              <a:t>u</a:t>
            </a:r>
            <a:r>
              <a:rPr dirty="0"/>
              <a:t>r</a:t>
            </a:r>
          </a:p>
          <a:p>
            <a:pPr marL="212271" indent="-212271" algn="l">
              <a:buSzPct val="100000"/>
              <a:buChar char="•"/>
              <a:defRPr sz="3900"/>
            </a:pPr>
            <a:r>
              <a:rPr dirty="0" err="1"/>
              <a:t>M</a:t>
            </a:r>
            <a:r>
              <a:rPr baseline="-5999" dirty="0" err="1"/>
              <a:t>dyn</a:t>
            </a:r>
            <a:r>
              <a:rPr dirty="0"/>
              <a:t>/L and M</a:t>
            </a:r>
            <a:r>
              <a:rPr baseline="-5999" dirty="0"/>
              <a:t>*</a:t>
            </a:r>
            <a:r>
              <a:rPr dirty="0"/>
              <a:t>/L ratio</a:t>
            </a:r>
          </a:p>
          <a:p>
            <a:pPr marL="212271" indent="-212271" algn="l">
              <a:buSzPct val="100000"/>
              <a:buChar char="•"/>
              <a:defRPr sz="3900"/>
            </a:pPr>
            <a:r>
              <a:rPr dirty="0" err="1"/>
              <a:t>TiO</a:t>
            </a:r>
            <a:r>
              <a:rPr dirty="0"/>
              <a:t>, </a:t>
            </a:r>
            <a:r>
              <a:rPr dirty="0" err="1"/>
              <a:t>CaH</a:t>
            </a:r>
            <a:r>
              <a:rPr dirty="0"/>
              <a:t>, </a:t>
            </a:r>
            <a:r>
              <a:rPr dirty="0" err="1"/>
              <a:t>NaD</a:t>
            </a:r>
            <a:r>
              <a:rPr dirty="0"/>
              <a:t>, </a:t>
            </a:r>
            <a:r>
              <a:rPr dirty="0" err="1"/>
              <a:t>FeH</a:t>
            </a:r>
            <a:r>
              <a:rPr dirty="0"/>
              <a:t>…</a:t>
            </a:r>
          </a:p>
          <a:p>
            <a:pPr marL="212271" indent="-212271" algn="l">
              <a:buSzPct val="100000"/>
              <a:buChar char="•"/>
              <a:defRPr sz="3900"/>
            </a:pPr>
            <a:r>
              <a:rPr dirty="0"/>
              <a:t>Dynamics</a:t>
            </a:r>
          </a:p>
        </p:txBody>
      </p:sp>
      <p:sp>
        <p:nvSpPr>
          <p:cNvPr id="108" name="Shape 108"/>
          <p:cNvSpPr/>
          <p:nvPr/>
        </p:nvSpPr>
        <p:spPr>
          <a:xfrm>
            <a:off x="4098733" y="700243"/>
            <a:ext cx="8447826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rPr dirty="0"/>
              <a:t>There is </a:t>
            </a:r>
            <a:r>
              <a:rPr dirty="0">
                <a:solidFill>
                  <a:srgbClr val="FFFB00"/>
                </a:solidFill>
              </a:rPr>
              <a:t>no</a:t>
            </a:r>
            <a:r>
              <a:rPr dirty="0"/>
              <a:t> direct way to measure the full </a:t>
            </a:r>
            <a:r>
              <a:rPr dirty="0" smtClean="0"/>
              <a:t>IMF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109" name="Shape 109"/>
          <p:cNvSpPr/>
          <p:nvPr/>
        </p:nvSpPr>
        <p:spPr>
          <a:xfrm>
            <a:off x="4154003" y="1125900"/>
            <a:ext cx="8749191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dirty="0"/>
              <a:t>We can only count the </a:t>
            </a:r>
            <a:r>
              <a:rPr dirty="0">
                <a:solidFill>
                  <a:srgbClr val="73FDFF"/>
                </a:solidFill>
              </a:rPr>
              <a:t>present-day mass </a:t>
            </a:r>
            <a:r>
              <a:rPr dirty="0" smtClean="0">
                <a:solidFill>
                  <a:srgbClr val="73FDFF"/>
                </a:solidFill>
              </a:rPr>
              <a:t>function</a:t>
            </a:r>
            <a:r>
              <a:rPr lang="en-US" dirty="0" smtClean="0">
                <a:solidFill>
                  <a:srgbClr val="73FDFF"/>
                </a:solidFill>
              </a:rPr>
              <a:t>.</a:t>
            </a:r>
            <a:endParaRPr dirty="0">
              <a:solidFill>
                <a:srgbClr val="73FD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03227" y="1507082"/>
            <a:ext cx="8245063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rPr lang="en-US" dirty="0"/>
              <a:t>IMF s</a:t>
            </a:r>
            <a:r>
              <a:rPr dirty="0"/>
              <a:t>eems universal in Galaxy and </a:t>
            </a:r>
            <a:r>
              <a:rPr lang="en-US" dirty="0"/>
              <a:t>in </a:t>
            </a:r>
            <a:r>
              <a:rPr dirty="0"/>
              <a:t>nearby galaxies</a:t>
            </a:r>
          </a:p>
          <a:p>
            <a:pPr algn="l">
              <a:defRPr sz="2500"/>
            </a:pPr>
            <a:r>
              <a:rPr dirty="0"/>
              <a:t>(star counting). </a:t>
            </a:r>
          </a:p>
        </p:txBody>
      </p:sp>
      <p:sp>
        <p:nvSpPr>
          <p:cNvPr id="112" name="Shape 112"/>
          <p:cNvSpPr/>
          <p:nvPr/>
        </p:nvSpPr>
        <p:spPr>
          <a:xfrm>
            <a:off x="110278" y="4363839"/>
            <a:ext cx="704840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rPr dirty="0"/>
              <a:t>Large variation in early</a:t>
            </a:r>
            <a:r>
              <a:rPr lang="en-US" dirty="0"/>
              <a:t>-</a:t>
            </a:r>
            <a:r>
              <a:rPr dirty="0"/>
              <a:t>type galaxies (ETGs)</a:t>
            </a:r>
          </a:p>
          <a:p>
            <a:pPr algn="l">
              <a:defRPr sz="3000"/>
            </a:pPr>
            <a:r>
              <a:rPr dirty="0" smtClean="0"/>
              <a:t>(</a:t>
            </a:r>
            <a:r>
              <a:rPr lang="en-US" dirty="0" smtClean="0"/>
              <a:t>using </a:t>
            </a:r>
            <a:r>
              <a:rPr dirty="0" smtClean="0"/>
              <a:t>M</a:t>
            </a:r>
            <a:r>
              <a:rPr baseline="-5999" dirty="0"/>
              <a:t>*</a:t>
            </a:r>
            <a:r>
              <a:rPr dirty="0"/>
              <a:t>/L, M</a:t>
            </a:r>
            <a:r>
              <a:rPr baseline="-5999" dirty="0"/>
              <a:t>dyn</a:t>
            </a:r>
            <a:r>
              <a:rPr dirty="0"/>
              <a:t>/L, etc.)</a:t>
            </a:r>
          </a:p>
        </p:txBody>
      </p:sp>
      <p:pic>
        <p:nvPicPr>
          <p:cNvPr id="113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8306" y="704029"/>
            <a:ext cx="4090622" cy="2554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4862" y="3364921"/>
            <a:ext cx="5361717" cy="317648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319214" y="5403849"/>
            <a:ext cx="696014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Cappellari+2012, Conroy &amp; van Dokkum 2012, van Dokkum+2016</a:t>
            </a:r>
          </a:p>
        </p:txBody>
      </p:sp>
      <p:sp>
        <p:nvSpPr>
          <p:cNvPr id="116" name="Shape 116"/>
          <p:cNvSpPr/>
          <p:nvPr/>
        </p:nvSpPr>
        <p:spPr>
          <a:xfrm>
            <a:off x="77337" y="102736"/>
            <a:ext cx="72915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Universal, variable, or mixed IMF?</a:t>
            </a:r>
          </a:p>
        </p:txBody>
      </p:sp>
      <p:sp>
        <p:nvSpPr>
          <p:cNvPr id="117" name="Shape 117"/>
          <p:cNvSpPr/>
          <p:nvPr/>
        </p:nvSpPr>
        <p:spPr>
          <a:xfrm>
            <a:off x="2773679" y="2156941"/>
            <a:ext cx="447310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see reviews by Massey 2003, Bastian+2010</a:t>
            </a:r>
          </a:p>
        </p:txBody>
      </p:sp>
      <p:pic>
        <p:nvPicPr>
          <p:cNvPr id="118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0172" y="6590620"/>
            <a:ext cx="5471097" cy="31764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5240882" y="8052350"/>
            <a:ext cx="17813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Schneider+2018</a:t>
            </a:r>
          </a:p>
        </p:txBody>
      </p:sp>
      <p:sp>
        <p:nvSpPr>
          <p:cNvPr id="120" name="Shape 120"/>
          <p:cNvSpPr/>
          <p:nvPr/>
        </p:nvSpPr>
        <p:spPr>
          <a:xfrm>
            <a:off x="16206" y="7125527"/>
            <a:ext cx="724557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rPr lang="en-US" dirty="0"/>
              <a:t>T</a:t>
            </a:r>
            <a:r>
              <a:rPr dirty="0"/>
              <a:t>op-heavy IMF found in </a:t>
            </a:r>
            <a:r>
              <a:rPr lang="en-US" dirty="0"/>
              <a:t>30 </a:t>
            </a:r>
            <a:r>
              <a:rPr lang="en-US" dirty="0" err="1"/>
              <a:t>Dor</a:t>
            </a:r>
            <a:r>
              <a:rPr lang="en-US" dirty="0"/>
              <a:t>, </a:t>
            </a:r>
            <a:r>
              <a:rPr dirty="0"/>
              <a:t>a starburst</a:t>
            </a:r>
          </a:p>
          <a:p>
            <a:pPr algn="l">
              <a:defRPr sz="3000"/>
            </a:pPr>
            <a:r>
              <a:rPr lang="en-US" dirty="0"/>
              <a:t>region in the </a:t>
            </a:r>
            <a:r>
              <a:rPr dirty="0"/>
              <a:t>LMC, </a:t>
            </a:r>
            <a:r>
              <a:rPr lang="en-US" dirty="0"/>
              <a:t>via</a:t>
            </a:r>
            <a:r>
              <a:rPr dirty="0"/>
              <a:t> detailed </a:t>
            </a:r>
            <a:r>
              <a:rPr dirty="0" smtClean="0"/>
              <a:t>star-counting</a:t>
            </a:r>
            <a:r>
              <a:rPr lang="en-US" dirty="0" smtClean="0"/>
              <a:t>.</a:t>
            </a:r>
            <a:r>
              <a:rPr dirty="0" smtClean="0"/>
              <a:t> 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47224" y="126292"/>
            <a:ext cx="1291035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Dusty starburst galaxies: top-heavy or bottom-heavy IMF?</a:t>
            </a:r>
          </a:p>
        </p:txBody>
      </p:sp>
      <p:sp>
        <p:nvSpPr>
          <p:cNvPr id="123" name="Shape 123"/>
          <p:cNvSpPr/>
          <p:nvPr/>
        </p:nvSpPr>
        <p:spPr>
          <a:xfrm>
            <a:off x="131906" y="858765"/>
            <a:ext cx="1316321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9223" indent="-339223" algn="l">
              <a:buSzPct val="75000"/>
              <a:buChar char="•"/>
              <a:defRPr sz="2800"/>
            </a:pPr>
            <a:r>
              <a:rPr dirty="0"/>
              <a:t>Very dusty</a:t>
            </a:r>
            <a:r>
              <a:rPr lang="en-US" dirty="0"/>
              <a:t>, so</a:t>
            </a:r>
            <a:r>
              <a:rPr dirty="0"/>
              <a:t> A</a:t>
            </a:r>
            <a:r>
              <a:rPr lang="en-US" i="1" baseline="-25000" dirty="0"/>
              <a:t>V</a:t>
            </a:r>
            <a:r>
              <a:rPr dirty="0"/>
              <a:t> &gt; </a:t>
            </a:r>
            <a:r>
              <a:rPr lang="en-US" dirty="0"/>
              <a:t>1</a:t>
            </a:r>
            <a:r>
              <a:rPr dirty="0"/>
              <a:t>00 (e.g. Simpson+2017):  not possible </a:t>
            </a:r>
            <a:r>
              <a:rPr lang="en-US" dirty="0"/>
              <a:t>to use</a:t>
            </a:r>
            <a:r>
              <a:rPr dirty="0"/>
              <a:t> UV/optical/IR</a:t>
            </a:r>
          </a:p>
          <a:p>
            <a:pPr marL="339223" indent="-339223" algn="l">
              <a:buSzPct val="75000"/>
              <a:buChar char="•"/>
              <a:defRPr sz="2800"/>
            </a:pPr>
            <a:r>
              <a:rPr dirty="0"/>
              <a:t>Very high apparent SFR ~ 100</a:t>
            </a:r>
            <a:r>
              <a:rPr lang="en-US" dirty="0"/>
              <a:t>–</a:t>
            </a:r>
            <a:r>
              <a:rPr dirty="0"/>
              <a:t>1000 M</a:t>
            </a:r>
            <a:r>
              <a:rPr baseline="-5999" dirty="0"/>
              <a:t>⊙</a:t>
            </a:r>
            <a:r>
              <a:rPr dirty="0"/>
              <a:t>/</a:t>
            </a:r>
            <a:r>
              <a:rPr dirty="0" err="1"/>
              <a:t>yr</a:t>
            </a:r>
            <a:endParaRPr dirty="0"/>
          </a:p>
          <a:p>
            <a:pPr marL="339223" indent="-339223" algn="l">
              <a:buSzPct val="75000"/>
              <a:buChar char="•"/>
              <a:defRPr sz="2800"/>
            </a:pPr>
            <a:r>
              <a:rPr dirty="0"/>
              <a:t>Expected to evolve </a:t>
            </a:r>
            <a:r>
              <a:rPr lang="en-US" dirty="0"/>
              <a:t>in</a:t>
            </a:r>
            <a:r>
              <a:rPr dirty="0"/>
              <a:t>to today’s ETGs, with most of their stars formed </a:t>
            </a:r>
            <a:r>
              <a:rPr lang="en-US" dirty="0"/>
              <a:t>in</a:t>
            </a:r>
            <a:r>
              <a:rPr dirty="0"/>
              <a:t> starburst</a:t>
            </a:r>
            <a:r>
              <a:rPr lang="en-US" dirty="0"/>
              <a:t>(s)</a:t>
            </a:r>
            <a:r>
              <a:rPr dirty="0"/>
              <a:t>  </a:t>
            </a:r>
          </a:p>
        </p:txBody>
      </p:sp>
      <p:pic>
        <p:nvPicPr>
          <p:cNvPr id="1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229" y="2292007"/>
            <a:ext cx="8701915" cy="273118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051130" y="4288864"/>
            <a:ext cx="170415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Toft+2014</a:t>
            </a:r>
          </a:p>
        </p:txBody>
      </p:sp>
      <p:grpSp>
        <p:nvGrpSpPr>
          <p:cNvPr id="129" name="Group 129"/>
          <p:cNvGrpSpPr/>
          <p:nvPr/>
        </p:nvGrpSpPr>
        <p:grpSpPr>
          <a:xfrm>
            <a:off x="410689" y="5664667"/>
            <a:ext cx="6732219" cy="4118229"/>
            <a:chOff x="0" y="0"/>
            <a:chExt cx="6732218" cy="4118228"/>
          </a:xfrm>
        </p:grpSpPr>
        <p:pic>
          <p:nvPicPr>
            <p:cNvPr id="12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42241" cy="409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" name="Shape 127"/>
            <p:cNvSpPr/>
            <p:nvPr/>
          </p:nvSpPr>
          <p:spPr>
            <a:xfrm>
              <a:off x="155705" y="3724528"/>
              <a:ext cx="2300214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Gunawardhana+2011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4145818" y="2111446"/>
              <a:ext cx="2586401" cy="1408022"/>
            </a:xfrm>
            <a:prstGeom prst="ellipse">
              <a:avLst/>
            </a:prstGeom>
            <a:noFill/>
            <a:ln w="63500" cap="flat">
              <a:solidFill>
                <a:srgbClr val="FF7E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30" name="Shape 130"/>
          <p:cNvSpPr/>
          <p:nvPr/>
        </p:nvSpPr>
        <p:spPr>
          <a:xfrm>
            <a:off x="2228362" y="4935291"/>
            <a:ext cx="26140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defRPr>
            </a:lvl1pPr>
          </a:lstStyle>
          <a:p>
            <a:r>
              <a:t>Top-heavy ?</a:t>
            </a:r>
          </a:p>
        </p:txBody>
      </p:sp>
      <p:sp>
        <p:nvSpPr>
          <p:cNvPr id="131" name="Shape 131"/>
          <p:cNvSpPr/>
          <p:nvPr/>
        </p:nvSpPr>
        <p:spPr>
          <a:xfrm>
            <a:off x="7813045" y="4935291"/>
            <a:ext cx="346628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C79"/>
                </a:solidFill>
              </a:defRPr>
            </a:lvl1pPr>
          </a:lstStyle>
          <a:p>
            <a:r>
              <a:t>Bottom-heavy ?</a:t>
            </a:r>
          </a:p>
        </p:txBody>
      </p:sp>
      <p:sp>
        <p:nvSpPr>
          <p:cNvPr id="132" name="Shape 132"/>
          <p:cNvSpPr/>
          <p:nvPr/>
        </p:nvSpPr>
        <p:spPr>
          <a:xfrm>
            <a:off x="5992700" y="4935291"/>
            <a:ext cx="67009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vs.</a:t>
            </a:r>
          </a:p>
        </p:txBody>
      </p:sp>
      <p:sp>
        <p:nvSpPr>
          <p:cNvPr id="133" name="Shape 133"/>
          <p:cNvSpPr/>
          <p:nvPr/>
        </p:nvSpPr>
        <p:spPr>
          <a:xfrm>
            <a:off x="3919748" y="8820145"/>
            <a:ext cx="132087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defRPr>
            </a:lvl1pPr>
          </a:lstStyle>
          <a:p>
            <a:r>
              <a:rPr dirty="0" smtClean="0"/>
              <a:t>H</a:t>
            </a:r>
            <a:r>
              <a:rPr lang="el-GR" dirty="0" smtClean="0"/>
              <a:t>α </a:t>
            </a:r>
            <a:r>
              <a:rPr dirty="0" smtClean="0"/>
              <a:t>+</a:t>
            </a:r>
            <a:r>
              <a:rPr dirty="0"/>
              <a:t>color</a:t>
            </a:r>
          </a:p>
        </p:txBody>
      </p:sp>
      <p:pic>
        <p:nvPicPr>
          <p:cNvPr id="134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t="44239" r="61608"/>
          <a:stretch>
            <a:fillRect/>
          </a:stretch>
        </p:blipFill>
        <p:spPr>
          <a:xfrm>
            <a:off x="7212051" y="5532188"/>
            <a:ext cx="4785963" cy="411815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0118757" y="5791269"/>
            <a:ext cx="2276600" cy="1371446"/>
          </a:xfrm>
          <a:prstGeom prst="ellipse">
            <a:avLst/>
          </a:prstGeom>
          <a:ln w="635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7134352" y="9269475"/>
            <a:ext cx="197746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t>Cappellari+2012</a:t>
            </a:r>
          </a:p>
        </p:txBody>
      </p:sp>
      <p:sp>
        <p:nvSpPr>
          <p:cNvPr id="137" name="Shape 137"/>
          <p:cNvSpPr/>
          <p:nvPr/>
        </p:nvSpPr>
        <p:spPr>
          <a:xfrm>
            <a:off x="4634191" y="8152672"/>
            <a:ext cx="24214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defRPr>
            </a:lvl1pPr>
          </a:lstStyle>
          <a:p>
            <a:r>
              <a:t>Expectation</a:t>
            </a:r>
          </a:p>
        </p:txBody>
      </p:sp>
      <p:sp>
        <p:nvSpPr>
          <p:cNvPr id="138" name="Shape 138"/>
          <p:cNvSpPr/>
          <p:nvPr/>
        </p:nvSpPr>
        <p:spPr>
          <a:xfrm>
            <a:off x="10247336" y="5955657"/>
            <a:ext cx="134205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defRPr>
            </a:lvl1pPr>
          </a:lstStyle>
          <a:p>
            <a:r>
              <a:t>found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08793" y="147307"/>
            <a:ext cx="1300480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000"/>
            </a:lvl1pPr>
          </a:lstStyle>
          <a:p>
            <a:r>
              <a:rPr dirty="0"/>
              <a:t>Cosmic Ray</a:t>
            </a:r>
            <a:r>
              <a:rPr lang="en-US" dirty="0"/>
              <a:t> </a:t>
            </a:r>
            <a:r>
              <a:rPr dirty="0"/>
              <a:t>(CR)</a:t>
            </a:r>
            <a:r>
              <a:rPr lang="en-US" dirty="0"/>
              <a:t>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CMB heating —&gt;Top-heavy IMF?</a:t>
            </a:r>
          </a:p>
        </p:txBody>
      </p:sp>
      <p:sp>
        <p:nvSpPr>
          <p:cNvPr id="141" name="Shape 141"/>
          <p:cNvSpPr/>
          <p:nvPr/>
        </p:nvSpPr>
        <p:spPr>
          <a:xfrm>
            <a:off x="550798" y="7539153"/>
            <a:ext cx="241893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/>
          </a:lstStyle>
          <a:p>
            <a:r>
              <a:rPr sz="4000" dirty="0"/>
              <a:t>Jeans Mass:</a:t>
            </a:r>
          </a:p>
        </p:txBody>
      </p:sp>
      <p:pic>
        <p:nvPicPr>
          <p:cNvPr id="1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8614" y="7074102"/>
            <a:ext cx="6667572" cy="197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r="383" b="6555"/>
          <a:stretch>
            <a:fillRect/>
          </a:stretch>
        </p:blipFill>
        <p:spPr>
          <a:xfrm>
            <a:off x="-27400" y="1620135"/>
            <a:ext cx="13059576" cy="4294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351913" y="6398698"/>
            <a:ext cx="8184933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400"/>
            </a:pPr>
            <a:r>
              <a:rPr dirty="0"/>
              <a:t>T</a:t>
            </a:r>
            <a:r>
              <a:rPr baseline="-5999" dirty="0"/>
              <a:t>CMB</a:t>
            </a:r>
            <a:r>
              <a:rPr dirty="0"/>
              <a:t>(z=10) equivalent to </a:t>
            </a:r>
            <a:r>
              <a:rPr dirty="0" err="1"/>
              <a:t>T</a:t>
            </a:r>
            <a:r>
              <a:rPr baseline="-5999" dirty="0" err="1"/>
              <a:t>gas</a:t>
            </a:r>
            <a:r>
              <a:rPr dirty="0"/>
              <a:t>(100 x </a:t>
            </a:r>
            <a:r>
              <a:rPr dirty="0" err="1"/>
              <a:t>CR</a:t>
            </a:r>
            <a:r>
              <a:rPr lang="en-US" baseline="-5999" dirty="0" err="1"/>
              <a:t>G</a:t>
            </a:r>
            <a:r>
              <a:rPr baseline="-5999" dirty="0" err="1"/>
              <a:t>alactic</a:t>
            </a:r>
            <a:r>
              <a:rPr dirty="0"/>
              <a:t>)</a:t>
            </a:r>
            <a:endParaRPr baseline="-5999" dirty="0"/>
          </a:p>
        </p:txBody>
      </p:sp>
      <p:sp>
        <p:nvSpPr>
          <p:cNvPr id="145" name="Shape 145"/>
          <p:cNvSpPr/>
          <p:nvPr/>
        </p:nvSpPr>
        <p:spPr>
          <a:xfrm flipV="1">
            <a:off x="2548014" y="1586934"/>
            <a:ext cx="1" cy="3912732"/>
          </a:xfrm>
          <a:prstGeom prst="line">
            <a:avLst/>
          </a:prstGeom>
          <a:ln w="50800">
            <a:solidFill>
              <a:schemeClr val="accent3">
                <a:alpha val="44755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 flipV="1">
            <a:off x="9158772" y="1650434"/>
            <a:ext cx="1" cy="3912732"/>
          </a:xfrm>
          <a:prstGeom prst="line">
            <a:avLst/>
          </a:prstGeom>
          <a:ln w="50800">
            <a:solidFill>
              <a:schemeClr val="accent3">
                <a:alpha val="44755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8707781" y="9118058"/>
            <a:ext cx="422551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sz="2600" dirty="0"/>
              <a:t>Larson 2005, Elmegreen</a:t>
            </a:r>
            <a:r>
              <a:rPr lang="en-US" sz="2600" dirty="0"/>
              <a:t>+</a:t>
            </a:r>
            <a:r>
              <a:rPr sz="2600" dirty="0"/>
              <a:t>2008</a:t>
            </a:r>
          </a:p>
        </p:txBody>
      </p:sp>
      <p:sp>
        <p:nvSpPr>
          <p:cNvPr id="149" name="Shape 149"/>
          <p:cNvSpPr/>
          <p:nvPr/>
        </p:nvSpPr>
        <p:spPr>
          <a:xfrm>
            <a:off x="6948128" y="5977674"/>
            <a:ext cx="605460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 algn="r"/>
            <a:r>
              <a:rPr sz="2400" dirty="0"/>
              <a:t>Papadopoulos</a:t>
            </a:r>
            <a:r>
              <a:rPr lang="en-US" sz="2400" dirty="0"/>
              <a:t>+</a:t>
            </a:r>
            <a:r>
              <a:rPr sz="2400" dirty="0"/>
              <a:t>2010,</a:t>
            </a:r>
            <a:r>
              <a:rPr lang="en-US" sz="2400" dirty="0"/>
              <a:t> </a:t>
            </a:r>
            <a:r>
              <a:rPr sz="2400" dirty="0" smtClean="0"/>
              <a:t>2011</a:t>
            </a:r>
            <a:r>
              <a:rPr lang="en-US" sz="2400" dirty="0" smtClean="0"/>
              <a:t>; </a:t>
            </a:r>
            <a:r>
              <a:rPr lang="en-GB" altLang="en-US" sz="2400" dirty="0" err="1"/>
              <a:t>Bisbas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+ 2015; 2017</a:t>
            </a:r>
            <a:endParaRPr lang="en-GB" altLang="en-US" sz="2400" dirty="0"/>
          </a:p>
          <a:p>
            <a:pPr algn="r"/>
            <a:endParaRPr lang="en-US" dirty="0"/>
          </a:p>
        </p:txBody>
      </p:sp>
      <p:sp>
        <p:nvSpPr>
          <p:cNvPr id="150" name="Shape 150"/>
          <p:cNvSpPr/>
          <p:nvPr/>
        </p:nvSpPr>
        <p:spPr>
          <a:xfrm>
            <a:off x="351913" y="968572"/>
            <a:ext cx="10892405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500"/>
            </a:pPr>
            <a:r>
              <a:rPr dirty="0" err="1"/>
              <a:t>T</a:t>
            </a:r>
            <a:r>
              <a:rPr baseline="-5999" dirty="0" err="1"/>
              <a:t>gas</a:t>
            </a:r>
            <a:r>
              <a:rPr dirty="0"/>
              <a:t>, </a:t>
            </a:r>
            <a:r>
              <a:rPr dirty="0" err="1"/>
              <a:t>M</a:t>
            </a:r>
            <a:r>
              <a:rPr baseline="-5999" dirty="0" err="1"/>
              <a:t>jeans</a:t>
            </a:r>
            <a:r>
              <a:rPr dirty="0"/>
              <a:t>, at different CR heating rates </a:t>
            </a:r>
            <a:r>
              <a:rPr lang="en-US" dirty="0"/>
              <a:t>in</a:t>
            </a:r>
            <a:r>
              <a:rPr dirty="0"/>
              <a:t> dense gas cores: </a:t>
            </a:r>
          </a:p>
        </p:txBody>
      </p:sp>
      <p:sp>
        <p:nvSpPr>
          <p:cNvPr id="2" name="Rectangle 1"/>
          <p:cNvSpPr/>
          <p:nvPr/>
        </p:nvSpPr>
        <p:spPr>
          <a:xfrm>
            <a:off x="8707781" y="6547167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2400" dirty="0" smtClean="0"/>
              <a:t>Zhang+2016, RSOS</a:t>
            </a:r>
            <a:endParaRPr lang="de-DE" sz="2400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191285" y="331008"/>
            <a:ext cx="1012544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Gravo-Turbulence: —&gt; Top- or Bottom-heavy?</a:t>
            </a:r>
          </a:p>
        </p:txBody>
      </p:sp>
      <p:pic>
        <p:nvPicPr>
          <p:cNvPr id="153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3499" y="2092862"/>
            <a:ext cx="5856361" cy="601011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 rot="16200000">
            <a:off x="9353462" y="4700368"/>
            <a:ext cx="6008675" cy="1100788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0540381" y="8718614"/>
            <a:ext cx="229894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defRPr>
            </a:lvl1pPr>
          </a:lstStyle>
          <a:p>
            <a:r>
              <a:t>Milky Way</a:t>
            </a:r>
          </a:p>
        </p:txBody>
      </p:sp>
      <p:sp>
        <p:nvSpPr>
          <p:cNvPr id="156" name="Shape 156"/>
          <p:cNvSpPr/>
          <p:nvPr/>
        </p:nvSpPr>
        <p:spPr>
          <a:xfrm>
            <a:off x="10638570" y="1059009"/>
            <a:ext cx="210257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defRPr>
            </a:lvl1pPr>
          </a:lstStyle>
          <a:p>
            <a:r>
              <a:t>Starburst</a:t>
            </a:r>
          </a:p>
        </p:txBody>
      </p:sp>
      <p:sp>
        <p:nvSpPr>
          <p:cNvPr id="157" name="Shape 157"/>
          <p:cNvSpPr/>
          <p:nvPr/>
        </p:nvSpPr>
        <p:spPr>
          <a:xfrm>
            <a:off x="6008207" y="8144175"/>
            <a:ext cx="568687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Hennebelle &amp; Chabrier 2011; Chabrier+2014</a:t>
            </a:r>
          </a:p>
        </p:txBody>
      </p:sp>
      <p:sp>
        <p:nvSpPr>
          <p:cNvPr id="158" name="Shape 158"/>
          <p:cNvSpPr/>
          <p:nvPr/>
        </p:nvSpPr>
        <p:spPr>
          <a:xfrm>
            <a:off x="9656808" y="1518424"/>
            <a:ext cx="325138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defRPr>
            </a:pPr>
            <a:r>
              <a:t>higher </a:t>
            </a:r>
            <a:r>
              <a:rPr i="1"/>
              <a:t>M</a:t>
            </a:r>
            <a:r>
              <a:rPr baseline="-5999"/>
              <a:t>ch</a:t>
            </a:r>
            <a:r>
              <a:t>, </a:t>
            </a:r>
            <a:r>
              <a:rPr i="1"/>
              <a:t>n</a:t>
            </a:r>
            <a:r>
              <a:t>(H</a:t>
            </a:r>
            <a:r>
              <a:rPr baseline="-5999"/>
              <a:t>2</a:t>
            </a:r>
            <a:r>
              <a:t>), </a:t>
            </a:r>
            <a:r>
              <a:rPr i="1"/>
              <a:t>T</a:t>
            </a:r>
            <a:r>
              <a:rPr baseline="-5999"/>
              <a:t>kin</a:t>
            </a:r>
          </a:p>
        </p:txBody>
      </p:sp>
      <p:sp>
        <p:nvSpPr>
          <p:cNvPr id="159" name="Shape 159"/>
          <p:cNvSpPr/>
          <p:nvPr/>
        </p:nvSpPr>
        <p:spPr>
          <a:xfrm>
            <a:off x="6443548" y="1059009"/>
            <a:ext cx="337356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Fragmentation </a:t>
            </a:r>
          </a:p>
        </p:txBody>
      </p:sp>
      <p:sp>
        <p:nvSpPr>
          <p:cNvPr id="160" name="Shape 160"/>
          <p:cNvSpPr/>
          <p:nvPr/>
        </p:nvSpPr>
        <p:spPr>
          <a:xfrm>
            <a:off x="10163648" y="8442283"/>
            <a:ext cx="2653954" cy="457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defRPr>
            </a:pPr>
            <a:r>
              <a:t>lower </a:t>
            </a:r>
            <a:r>
              <a:rPr i="1"/>
              <a:t>M</a:t>
            </a:r>
            <a:r>
              <a:rPr baseline="-5999"/>
              <a:t>ch</a:t>
            </a:r>
            <a:r>
              <a:t>, </a:t>
            </a:r>
            <a:r>
              <a:rPr i="1"/>
              <a:t>n</a:t>
            </a:r>
            <a:r>
              <a:t>(H</a:t>
            </a:r>
            <a:r>
              <a:rPr baseline="-5999"/>
              <a:t>2</a:t>
            </a:r>
            <a:r>
              <a:t>), </a:t>
            </a:r>
            <a:r>
              <a:rPr i="1"/>
              <a:t>T</a:t>
            </a:r>
            <a:r>
              <a:rPr baseline="-5999"/>
              <a:t>kin</a:t>
            </a:r>
          </a:p>
        </p:txBody>
      </p:sp>
      <p:sp>
        <p:nvSpPr>
          <p:cNvPr id="161" name="Shape 161"/>
          <p:cNvSpPr/>
          <p:nvPr/>
        </p:nvSpPr>
        <p:spPr>
          <a:xfrm>
            <a:off x="98812" y="1924049"/>
            <a:ext cx="5856419" cy="219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/>
            </a:lvl1pPr>
          </a:lstStyle>
          <a:p>
            <a:r>
              <a:rPr dirty="0"/>
              <a:t>Gravo-turbulence, therm</a:t>
            </a:r>
            <a:r>
              <a:rPr lang="en-US" dirty="0"/>
              <a:t>o</a:t>
            </a:r>
            <a:r>
              <a:rPr dirty="0"/>
              <a:t>-dynamical models predict top-heavy IMFs for starburst </a:t>
            </a:r>
            <a:r>
              <a:rPr dirty="0" smtClean="0"/>
              <a:t>conditions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162" name="Shape 162"/>
          <p:cNvSpPr/>
          <p:nvPr/>
        </p:nvSpPr>
        <p:spPr>
          <a:xfrm>
            <a:off x="1960982" y="3996759"/>
            <a:ext cx="3832781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rPr dirty="0"/>
              <a:t>e.g. </a:t>
            </a:r>
            <a:r>
              <a:rPr dirty="0" err="1"/>
              <a:t>Hocuk</a:t>
            </a:r>
            <a:r>
              <a:rPr dirty="0"/>
              <a:t> &amp; </a:t>
            </a:r>
            <a:r>
              <a:rPr dirty="0" err="1"/>
              <a:t>Spaans</a:t>
            </a:r>
            <a:r>
              <a:rPr dirty="0"/>
              <a:t> 2011</a:t>
            </a:r>
          </a:p>
          <a:p>
            <a:pPr algn="l">
              <a:defRPr sz="2200"/>
            </a:pPr>
            <a:r>
              <a:rPr dirty="0"/>
              <a:t>reviewed in Papadopoulos+2011</a:t>
            </a:r>
          </a:p>
        </p:txBody>
      </p:sp>
      <p:sp>
        <p:nvSpPr>
          <p:cNvPr id="163" name="Shape 163"/>
          <p:cNvSpPr/>
          <p:nvPr/>
        </p:nvSpPr>
        <p:spPr>
          <a:xfrm>
            <a:off x="111512" y="6229532"/>
            <a:ext cx="585641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/>
            </a:pPr>
            <a:r>
              <a:rPr dirty="0"/>
              <a:t>However, a bottom-heavy IMF </a:t>
            </a:r>
          </a:p>
          <a:p>
            <a:pPr algn="l">
              <a:defRPr sz="3200"/>
            </a:pPr>
            <a:r>
              <a:rPr dirty="0"/>
              <a:t>can be produced by turbulence too, and it reconciles with the bottom-heavy </a:t>
            </a:r>
            <a:r>
              <a:rPr lang="en-US" dirty="0" smtClean="0"/>
              <a:t>IMF </a:t>
            </a:r>
            <a:r>
              <a:rPr dirty="0" smtClean="0"/>
              <a:t>results </a:t>
            </a:r>
            <a:r>
              <a:rPr dirty="0"/>
              <a:t>of </a:t>
            </a:r>
            <a:endParaRPr lang="en-US" dirty="0" smtClean="0"/>
          </a:p>
          <a:p>
            <a:pPr algn="l">
              <a:defRPr sz="3200"/>
            </a:pPr>
            <a:r>
              <a:rPr dirty="0" smtClean="0"/>
              <a:t>local </a:t>
            </a:r>
            <a:r>
              <a:rPr dirty="0"/>
              <a:t>ETGs.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1608975" y="2988062"/>
            <a:ext cx="9951442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Using C and O isotopes measured in the ISM</a:t>
            </a:r>
          </a:p>
          <a:p>
            <a:r>
              <a:rPr dirty="0"/>
              <a:t> to probe the stellar IMF </a:t>
            </a:r>
          </a:p>
          <a:p>
            <a:r>
              <a:rPr dirty="0"/>
              <a:t>in </a:t>
            </a:r>
            <a:r>
              <a:rPr lang="en-US" dirty="0"/>
              <a:t>distant </a:t>
            </a:r>
            <a:r>
              <a:rPr dirty="0">
                <a:solidFill>
                  <a:srgbClr val="FFFB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dusty starburst</a:t>
            </a:r>
            <a:r>
              <a:rPr dirty="0">
                <a:solidFill>
                  <a:srgbClr val="FFFB00"/>
                </a:solidFill>
              </a:rPr>
              <a:t> </a:t>
            </a:r>
            <a:r>
              <a:rPr dirty="0"/>
              <a:t>galaxies</a:t>
            </a:r>
          </a:p>
          <a:p>
            <a:r>
              <a:rPr dirty="0"/>
              <a:t>with ALMA</a:t>
            </a:r>
          </a:p>
        </p:txBody>
      </p:sp>
      <p:sp>
        <p:nvSpPr>
          <p:cNvPr id="166" name="Shape 166"/>
          <p:cNvSpPr/>
          <p:nvPr/>
        </p:nvSpPr>
        <p:spPr>
          <a:xfrm>
            <a:off x="5287162" y="530239"/>
            <a:ext cx="243047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Our work: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1470</Words>
  <Application>Microsoft Macintosh PowerPoint</Application>
  <PresentationFormat>Custom</PresentationFormat>
  <Paragraphs>305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 Black</vt:lpstr>
      <vt:lpstr>Gill Sans</vt:lpstr>
      <vt:lpstr>Gill Sans SemiBold</vt:lpstr>
      <vt:lpstr>Helvetica</vt:lpstr>
      <vt:lpstr>Helvetica Light</vt:lpstr>
      <vt:lpstr>Helvetica Neue</vt:lpstr>
      <vt:lpstr>Lucida Grande</vt:lpstr>
      <vt:lpstr>Times New Roman</vt:lpstr>
      <vt:lpstr>Wingdings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ZHANG Zhiyu</cp:lastModifiedBy>
  <cp:revision>22</cp:revision>
  <dcterms:modified xsi:type="dcterms:W3CDTF">2018-06-04T16:07:55Z</dcterms:modified>
</cp:coreProperties>
</file>