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8"/>
  </p:notesMasterIdLst>
  <p:sldIdLst>
    <p:sldId id="261" r:id="rId2"/>
    <p:sldId id="278" r:id="rId3"/>
    <p:sldId id="258" r:id="rId4"/>
    <p:sldId id="288" r:id="rId5"/>
    <p:sldId id="267" r:id="rId6"/>
    <p:sldId id="300" r:id="rId7"/>
    <p:sldId id="269" r:id="rId8"/>
    <p:sldId id="268" r:id="rId9"/>
    <p:sldId id="280" r:id="rId10"/>
    <p:sldId id="291" r:id="rId11"/>
    <p:sldId id="263" r:id="rId12"/>
    <p:sldId id="292" r:id="rId13"/>
    <p:sldId id="277" r:id="rId14"/>
    <p:sldId id="266" r:id="rId15"/>
    <p:sldId id="265" r:id="rId16"/>
    <p:sldId id="270" r:id="rId17"/>
    <p:sldId id="286" r:id="rId18"/>
    <p:sldId id="264" r:id="rId19"/>
    <p:sldId id="259" r:id="rId20"/>
    <p:sldId id="298" r:id="rId21"/>
    <p:sldId id="274" r:id="rId22"/>
    <p:sldId id="273" r:id="rId23"/>
    <p:sldId id="295" r:id="rId24"/>
    <p:sldId id="296" r:id="rId25"/>
    <p:sldId id="297" r:id="rId26"/>
    <p:sldId id="301" r:id="rId2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0D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16" autoAdjust="0"/>
    <p:restoredTop sz="90952" autoAdjust="0"/>
  </p:normalViewPr>
  <p:slideViewPr>
    <p:cSldViewPr>
      <p:cViewPr varScale="1">
        <p:scale>
          <a:sx n="131" d="100"/>
          <a:sy n="131" d="100"/>
        </p:scale>
        <p:origin x="-160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22C241-491A-B94F-9731-6F0AF0D99337}" type="datetimeFigureOut">
              <a:rPr lang="en-US" smtClean="0"/>
              <a:t>11/10/2011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49A31-D620-5145-80A6-9F8EACF87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8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A2546-F047-49DC-944E-EA10CEFCC1E3}" type="slidenum">
              <a:rPr lang="en-GB" smtClean="0"/>
              <a:pPr/>
              <a:t>10</a:t>
            </a:fld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/>
              <a:t>MoSim is an extra simulator for MIRI.</a:t>
            </a: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ea typeface="ＭＳ Ｐゴシック" charset="0"/>
                <a:cs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A907855-B57D-0546-AC1D-59D6FA285694}" type="slidenum">
              <a:rPr lang="en-GB">
                <a:latin typeface="Arial" charset="0"/>
              </a:rPr>
              <a:pPr eaLnBrk="1" hangingPunct="1"/>
              <a:t>24</a:t>
            </a:fld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096D34-6EE1-D440-A405-C6B9F07A49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1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6BC41F-59E6-6443-AAD9-5F3AF2D7FD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318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552F6F-E089-D244-A6ED-442DBB1A93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452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2A93F-BB4F-564D-B768-17A276A463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30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081718-6AAF-F549-8424-E848717BCE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22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66800"/>
            <a:ext cx="3810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3810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6C1A16-731F-7544-9731-9A1BCB5A87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37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5EFE1-56EF-5543-BEC3-54D48ED5AF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420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2070F-C843-B74B-BD51-D233A901E6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53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4476FA-19CE-6C45-9B00-0E4B54A7A7B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80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C38263-4D1D-6448-A679-56800F0D16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034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04D2ED-1AD5-5B47-ADE7-8A7F55BAD5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48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66800"/>
            <a:ext cx="7772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F3C70F7-F0D3-974F-A12E-58D44B0F2CF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Relationship Id="rId3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Relationship Id="rId3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emf"/><Relationship Id="rId8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jpeg"/><Relationship Id="rId7" Type="http://schemas.openxmlformats.org/officeDocument/2006/relationships/image" Target="../media/image54.png"/><Relationship Id="rId8" Type="http://schemas.openxmlformats.org/officeDocument/2006/relationships/image" Target="../media/image55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emf"/><Relationship Id="rId7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following-phot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32131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Conference summary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3980656"/>
            <a:ext cx="6400800" cy="17526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Richard Massey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Following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Photons Workshop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Edinburgh</a:t>
            </a:r>
          </a:p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12</a:t>
            </a:r>
            <a:r>
              <a:rPr lang="en-US" baseline="30000" dirty="0" smtClean="0">
                <a:latin typeface="Arial" charset="0"/>
                <a:ea typeface="ＭＳ Ｐゴシック" charset="0"/>
                <a:cs typeface="ＭＳ Ｐゴシック" charset="0"/>
              </a:rPr>
              <a:t>th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October 2011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928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9513" y="6453336"/>
            <a:ext cx="8784976" cy="241152"/>
          </a:xfrm>
        </p:spPr>
        <p:txBody>
          <a:bodyPr/>
          <a:lstStyle/>
          <a:p>
            <a:pPr algn="l"/>
            <a:r>
              <a:rPr lang="en-GB" dirty="0" smtClean="0">
                <a:latin typeface="Arial" pitchFamily="34" charset="0"/>
                <a:cs typeface="Arial" pitchFamily="34" charset="0"/>
              </a:rPr>
              <a:t>Bruce Sibthorpe</a:t>
            </a:r>
            <a:r>
              <a:rPr lang="en-GB" dirty="0">
                <a:latin typeface="Arial" pitchFamily="34" charset="0"/>
                <a:cs typeface="Arial" pitchFamily="34" charset="0"/>
              </a:rPr>
              <a:t>	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    Herschel-SPIRE simulator – ROE Workshop 2011      </a:t>
            </a:r>
            <a:r>
              <a:rPr lang="en-GB" dirty="0">
                <a:latin typeface="Arial" pitchFamily="34" charset="0"/>
                <a:cs typeface="Arial" pitchFamily="34" charset="0"/>
              </a:rPr>
              <a:t>		 </a:t>
            </a:r>
            <a:fld id="{8EB3D5E7-6A8A-4AB2-97F3-ED69E6DA2766}" type="slidenum">
              <a:rPr lang="en-GB" smtClean="0">
                <a:latin typeface="Arial" pitchFamily="34" charset="0"/>
                <a:cs typeface="Arial" pitchFamily="34" charset="0"/>
              </a:rPr>
              <a:pPr algn="l"/>
              <a:t>10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6" name="Picture 175" descr="scan_angle_ROE_workshop.png"/>
          <p:cNvPicPr>
            <a:picLocks noChangeAspect="1"/>
          </p:cNvPicPr>
          <p:nvPr/>
        </p:nvPicPr>
        <p:blipFill rotWithShape="1">
          <a:blip r:embed="rId3" cstate="print"/>
          <a:srcRect l="10599" t="-3234" r="-978" b="7689"/>
          <a:stretch/>
        </p:blipFill>
        <p:spPr>
          <a:xfrm>
            <a:off x="18482" y="620688"/>
            <a:ext cx="3725093" cy="55728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722784"/>
            <a:ext cx="7772400" cy="762000"/>
          </a:xfrm>
        </p:spPr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Optimising observation/survey strategy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20" name="Rectangle 17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7" name="Picture 176" descr="line_sep_ROE.png"/>
          <p:cNvPicPr>
            <a:picLocks noChangeAspect="1"/>
          </p:cNvPicPr>
          <p:nvPr/>
        </p:nvPicPr>
        <p:blipFill>
          <a:blip r:embed="rId4" cstate="print"/>
          <a:srcRect l="11454" t="15750" r="10998" b="51701"/>
          <a:stretch>
            <a:fillRect/>
          </a:stretch>
        </p:blipFill>
        <p:spPr>
          <a:xfrm>
            <a:off x="3635896" y="2276872"/>
            <a:ext cx="5221742" cy="3096344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-14252" y="0"/>
            <a:ext cx="3593976" cy="49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2800" dirty="0" smtClean="0"/>
              <a:t>Bruce </a:t>
            </a:r>
            <a:r>
              <a:rPr lang="en-US" sz="2800" dirty="0" err="1" smtClean="0"/>
              <a:t>Sibthorpe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932040" y="5445224"/>
            <a:ext cx="35544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Herschel costs €1M/day:</a:t>
            </a:r>
          </a:p>
          <a:p>
            <a:pPr algn="ctr"/>
            <a:r>
              <a:rPr lang="en-US" dirty="0" smtClean="0"/>
              <a:t>Spend it wisely!</a:t>
            </a:r>
            <a:endParaRPr lang="en-US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800" y="5769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0520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Hello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900"/>
            <a:ext cx="9144000" cy="640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51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r>
              <a:rPr lang="en-US" dirty="0" smtClean="0"/>
              <a:t>And lots more…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728"/>
            <a:ext cx="9144000" cy="563131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-14252" y="0"/>
            <a:ext cx="3593976" cy="49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2800" dirty="0" smtClean="0"/>
              <a:t>Phil Marshall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94005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sinessman2_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85"/>
          <a:stretch/>
        </p:blipFill>
        <p:spPr>
          <a:xfrm>
            <a:off x="4780934" y="0"/>
            <a:ext cx="4363066" cy="688147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562" y="0"/>
            <a:ext cx="4782462" cy="1340768"/>
          </a:xfrm>
        </p:spPr>
        <p:txBody>
          <a:bodyPr/>
          <a:lstStyle/>
          <a:p>
            <a:r>
              <a:rPr lang="en-US" dirty="0" smtClean="0"/>
              <a:t>Who </a:t>
            </a:r>
            <a:r>
              <a:rPr lang="en-US" sz="4000" dirty="0" smtClean="0"/>
              <a:t>will</a:t>
            </a:r>
            <a:r>
              <a:rPr lang="en-US" dirty="0" smtClean="0"/>
              <a:t> simulate?</a:t>
            </a:r>
            <a:br>
              <a:rPr lang="en-US" dirty="0" smtClean="0"/>
            </a:br>
            <a:r>
              <a:rPr lang="en-US" sz="2000" dirty="0" smtClean="0"/>
              <a:t>How can senior people help juniors?</a:t>
            </a:r>
            <a:endParaRPr lang="en-US" sz="2000" dirty="0"/>
          </a:p>
        </p:txBody>
      </p:sp>
      <p:pic>
        <p:nvPicPr>
          <p:cNvPr id="4" name="Picture 3" descr="Modern_homele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0" y="1340768"/>
            <a:ext cx="4789365" cy="55172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1205127">
            <a:off x="1760724" y="3886374"/>
            <a:ext cx="31337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Have deep understanding </a:t>
            </a:r>
          </a:p>
          <a:p>
            <a:pPr algn="ctr"/>
            <a:r>
              <a:rPr lang="en-US" sz="2800" dirty="0" smtClean="0"/>
              <a:t>of data. Will </a:t>
            </a:r>
          </a:p>
          <a:p>
            <a:pPr algn="ctr"/>
            <a:r>
              <a:rPr lang="en-US" sz="2800" dirty="0"/>
              <a:t>s</a:t>
            </a:r>
            <a:r>
              <a:rPr lang="en-US" sz="2800" dirty="0" smtClean="0"/>
              <a:t>imulate</a:t>
            </a:r>
          </a:p>
          <a:p>
            <a:pPr algn="ctr"/>
            <a:r>
              <a:rPr lang="en-US" sz="2800" dirty="0" smtClean="0"/>
              <a:t>for food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900047" y="2060848"/>
            <a:ext cx="400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ourier New"/>
                <a:cs typeface="Courier New"/>
              </a:rPr>
              <a:t>I</a:t>
            </a:r>
            <a:endParaRPr lang="en-US" sz="2800" b="1" dirty="0">
              <a:latin typeface="Courier New"/>
              <a:cs typeface="Courier New"/>
            </a:endParaRPr>
          </a:p>
        </p:txBody>
      </p:sp>
      <p:sp>
        <p:nvSpPr>
          <p:cNvPr id="8" name="Heart 7"/>
          <p:cNvSpPr/>
          <p:nvPr/>
        </p:nvSpPr>
        <p:spPr bwMode="auto">
          <a:xfrm>
            <a:off x="6372200" y="2204864"/>
            <a:ext cx="390912" cy="390912"/>
          </a:xfrm>
          <a:prstGeom prst="hear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96136" y="2492896"/>
            <a:ext cx="1046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Courier New"/>
                <a:cs typeface="Courier New"/>
              </a:rPr>
              <a:t>SIMS</a:t>
            </a:r>
            <a:endParaRPr lang="en-US" sz="2800" b="1" dirty="0">
              <a:solidFill>
                <a:schemeClr val="bg1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831261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18728"/>
            <a:ext cx="7772400" cy="762000"/>
          </a:xfrm>
        </p:spPr>
        <p:txBody>
          <a:bodyPr/>
          <a:lstStyle/>
          <a:p>
            <a:r>
              <a:rPr lang="en-US" dirty="0" smtClean="0"/>
              <a:t>How to simulate:</a:t>
            </a:r>
            <a:br>
              <a:rPr lang="en-US" dirty="0" smtClean="0"/>
            </a:br>
            <a:r>
              <a:rPr lang="en-US" dirty="0" smtClean="0"/>
              <a:t>What is important?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2255130"/>
            <a:ext cx="6156176" cy="4627985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1270248"/>
            <a:ext cx="9144000" cy="143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lvl="1" indent="0">
              <a:lnSpc>
                <a:spcPct val="90000"/>
              </a:lnSpc>
              <a:buFontTx/>
              <a:buNone/>
            </a:pPr>
            <a:r>
              <a:rPr lang="en-US" sz="2400" dirty="0" smtClean="0"/>
              <a:t>Potential to keep adding bells and whistles: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When do we stop?  Do we need to pre-define requirements?</a:t>
            </a:r>
          </a:p>
          <a:p>
            <a:pPr marL="57150" indent="0">
              <a:lnSpc>
                <a:spcPct val="90000"/>
              </a:lnSpc>
              <a:buNone/>
            </a:pPr>
            <a:endParaRPr lang="en-US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2852936"/>
            <a:ext cx="2987824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7150" indent="0">
              <a:lnSpc>
                <a:spcPct val="90000"/>
              </a:lnSpc>
              <a:buNone/>
            </a:pPr>
            <a:r>
              <a:rPr lang="en-US" sz="2800" dirty="0" smtClean="0"/>
              <a:t>Robert Lupton: </a:t>
            </a:r>
          </a:p>
          <a:p>
            <a:pPr marL="57150" indent="0">
              <a:lnSpc>
                <a:spcPct val="90000"/>
              </a:lnSpc>
              <a:buNone/>
            </a:pPr>
            <a:r>
              <a:rPr lang="en-US" sz="2800" dirty="0" smtClean="0"/>
              <a:t>Good enough for problems to be invisible to the pipelines – it’s an arms race.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86607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178D1-3323-2742-8247-FADCE9F4FD29}" type="slidenum">
              <a:rPr lang="en-AU"/>
              <a:pPr/>
              <a:t>15</a:t>
            </a:fld>
            <a:endParaRPr lang="en-AU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7772400" cy="762000"/>
          </a:xfrm>
        </p:spPr>
        <p:txBody>
          <a:bodyPr/>
          <a:lstStyle/>
          <a:p>
            <a:r>
              <a:rPr lang="en-US" dirty="0" smtClean="0"/>
              <a:t>Validate, validate, validate!</a:t>
            </a:r>
            <a:endParaRPr lang="en-AU" dirty="0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683568" y="5661248"/>
            <a:ext cx="47244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AU" dirty="0"/>
              <a:t>Verification of model (solid line) with </a:t>
            </a:r>
            <a:r>
              <a:rPr lang="en-AU" dirty="0" err="1"/>
              <a:t>AAOmega</a:t>
            </a:r>
            <a:r>
              <a:rPr lang="en-AU" dirty="0"/>
              <a:t> observational data (image with dashed line).</a:t>
            </a: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6300192" y="4869160"/>
            <a:ext cx="266531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66FF"/>
                </a:solidFill>
              </a:rPr>
              <a:t>model ~ observed</a:t>
            </a:r>
          </a:p>
          <a:p>
            <a:endParaRPr lang="en-US" sz="2000" dirty="0">
              <a:solidFill>
                <a:srgbClr val="0066FF"/>
              </a:solidFill>
            </a:endParaRPr>
          </a:p>
          <a:p>
            <a:r>
              <a:rPr lang="en-US" sz="2000" dirty="0">
                <a:solidFill>
                  <a:srgbClr val="0066FF"/>
                </a:solidFill>
              </a:rPr>
              <a:t>mechanical alignment</a:t>
            </a:r>
          </a:p>
          <a:p>
            <a:r>
              <a:rPr lang="en-US" sz="2000" dirty="0">
                <a:solidFill>
                  <a:srgbClr val="0066FF"/>
                </a:solidFill>
              </a:rPr>
              <a:t>optical tolerances</a:t>
            </a:r>
            <a:endParaRPr lang="en-AU" sz="2000" dirty="0">
              <a:solidFill>
                <a:srgbClr val="0066FF"/>
              </a:solidFill>
            </a:endParaRPr>
          </a:p>
        </p:txBody>
      </p:sp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601980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6248400" y="2549525"/>
            <a:ext cx="2667000" cy="200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AU" sz="1400"/>
              <a:t>Model can be fitted (mean error ~0.34 pixels) to real data (dashed line) with a simple transformation: </a:t>
            </a:r>
          </a:p>
          <a:p>
            <a:endParaRPr lang="en-AU" sz="1400"/>
          </a:p>
          <a:p>
            <a:r>
              <a:rPr lang="en-AU" sz="1400"/>
              <a:t>y-offset         =  5.5 pixels; </a:t>
            </a:r>
          </a:p>
          <a:p>
            <a:r>
              <a:rPr lang="en-AU" sz="1400"/>
              <a:t>scale factor  =  0.994; </a:t>
            </a:r>
          </a:p>
          <a:p>
            <a:r>
              <a:rPr lang="en-AU" sz="1400"/>
              <a:t>Rotation       = -0.17 degrees </a:t>
            </a:r>
          </a:p>
          <a:p>
            <a:r>
              <a:rPr lang="en-AU" sz="1400"/>
              <a:t>(i.e. clockwise)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-14252" y="0"/>
            <a:ext cx="3593976" cy="49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2800" dirty="0" smtClean="0"/>
              <a:t>Michael Goodwin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98072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Closing the loop with E2E</a:t>
            </a:r>
            <a:r>
              <a:rPr lang="en-US" dirty="0"/>
              <a:t> </a:t>
            </a:r>
            <a:r>
              <a:rPr lang="en-US" dirty="0" smtClean="0"/>
              <a:t>simulations is vital for validating</a:t>
            </a:r>
          </a:p>
          <a:p>
            <a:pPr marL="457200" indent="-457200" algn="ctr">
              <a:buAutoNum type="alphaLcParenBoth"/>
            </a:pPr>
            <a:r>
              <a:rPr lang="en-US" dirty="0" smtClean="0"/>
              <a:t>Simulations themselves (b) Science analysis code</a:t>
            </a:r>
          </a:p>
        </p:txBody>
      </p:sp>
    </p:spTree>
    <p:extLst>
      <p:ext uri="{BB962C8B-B14F-4D97-AF65-F5344CB8AC3E}">
        <p14:creationId xmlns:p14="http://schemas.microsoft.com/office/powerpoint/2010/main" val="777972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r>
              <a:rPr lang="en-US" dirty="0" smtClean="0"/>
              <a:t>Speed hardware commissioning</a:t>
            </a:r>
            <a:endParaRPr lang="en-US" dirty="0"/>
          </a:p>
        </p:txBody>
      </p:sp>
      <p:pic>
        <p:nvPicPr>
          <p:cNvPr id="6" name="Image 1" descr="gole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019324"/>
            <a:ext cx="3995737" cy="543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304800"/>
            <a:ext cx="9144000" cy="6858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7" descr="Logo_cea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25438"/>
            <a:ext cx="6461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1228725" y="304800"/>
            <a:ext cx="77406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Calibri" pitchFamily="34" charset="0"/>
              </a:rPr>
              <a:t>Learn from the monsters of the past</a:t>
            </a:r>
            <a:endParaRPr lang="en-US" sz="2400" dirty="0" smtClean="0">
              <a:solidFill>
                <a:srgbClr val="FFFFFF"/>
              </a:solidFill>
              <a:latin typeface="Calibri" pitchFamily="34" charset="0"/>
            </a:endParaRPr>
          </a:p>
          <a:p>
            <a:pPr algn="ctr"/>
            <a:endParaRPr lang="en-US" sz="2400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1" name="Image 2" descr="220px-Frankenstein's_monster_(Boris_Karloff)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4855" y="980728"/>
            <a:ext cx="1589145" cy="1993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4283968" y="3068960"/>
            <a:ext cx="486003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953735"/>
                </a:solidFill>
                <a:latin typeface="Times New Roman"/>
                <a:cs typeface="Times New Roman"/>
              </a:rPr>
              <a:t>Do anything you can to attract users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Also need separate software developers and instrument specialists</a:t>
            </a:r>
            <a:endParaRPr lang="en-US" sz="2800" dirty="0">
              <a:solidFill>
                <a:srgbClr val="17375E"/>
              </a:solidFill>
              <a:latin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endParaRPr lang="en-US" sz="2800" dirty="0" smtClean="0">
              <a:solidFill>
                <a:srgbClr val="17375E"/>
              </a:solidFill>
              <a:latin typeface="Times New Roman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17375E"/>
                </a:solidFill>
                <a:latin typeface="Times New Roman"/>
                <a:cs typeface="Times New Roman"/>
              </a:rPr>
              <a:t>Start simple</a:t>
            </a:r>
            <a:r>
              <a:rPr lang="en-US" dirty="0" smtClean="0">
                <a:solidFill>
                  <a:srgbClr val="17375E"/>
                </a:solidFill>
                <a:latin typeface="Times New Roman"/>
                <a:cs typeface="Times New Roman"/>
              </a:rPr>
              <a:t> </a:t>
            </a:r>
            <a:r>
              <a:rPr lang="en-US" dirty="0" smtClean="0">
                <a:solidFill>
                  <a:srgbClr val="17375E"/>
                </a:solidFill>
                <a:latin typeface="Times New Roman"/>
                <a:cs typeface="Times New Roman"/>
              </a:rPr>
              <a:t>then grow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17375E"/>
                </a:solidFill>
                <a:latin typeface="Times New Roman"/>
                <a:cs typeface="Times New Roman"/>
              </a:rPr>
              <a:t>(although lots of debate about this!)</a:t>
            </a:r>
            <a:endParaRPr lang="en-US" dirty="0">
              <a:solidFill>
                <a:srgbClr val="17375E"/>
              </a:solidFill>
              <a:latin typeface="Times New Roman"/>
              <a:cs typeface="Times New Roman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0" y="6344063"/>
            <a:ext cx="3593976" cy="49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2800" dirty="0" smtClean="0"/>
              <a:t>Rene </a:t>
            </a:r>
            <a:r>
              <a:rPr lang="en-US" sz="2800" dirty="0" err="1" smtClean="0"/>
              <a:t>Gastaud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45174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wing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4" y="620688"/>
            <a:ext cx="4229466" cy="47767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r>
              <a:rPr lang="en-US" dirty="0" smtClean="0"/>
              <a:t>Don’t do it the ESA way!</a:t>
            </a:r>
            <a:endParaRPr lang="en-US" dirty="0"/>
          </a:p>
        </p:txBody>
      </p:sp>
      <p:pic>
        <p:nvPicPr>
          <p:cNvPr id="3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3586560"/>
            <a:ext cx="5868144" cy="324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75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urtle_artic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4034441" cy="3168352"/>
          </a:xfrm>
          <a:prstGeom prst="rect">
            <a:avLst/>
          </a:prstGeom>
        </p:spPr>
      </p:pic>
      <p:pic>
        <p:nvPicPr>
          <p:cNvPr id="4" name="Picture 3" descr="Fighter_j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32040" y="1628800"/>
            <a:ext cx="4211960" cy="315897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3568" y="620688"/>
            <a:ext cx="7772400" cy="762000"/>
          </a:xfrm>
        </p:spPr>
        <p:txBody>
          <a:bodyPr/>
          <a:lstStyle/>
          <a:p>
            <a:r>
              <a:rPr lang="en-US" dirty="0" smtClean="0"/>
              <a:t>Go back to bed and wait for Moore’s law</a:t>
            </a:r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-14252" y="0"/>
            <a:ext cx="3593976" cy="49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2800" dirty="0" smtClean="0"/>
              <a:t>Alistair </a:t>
            </a:r>
            <a:r>
              <a:rPr lang="en-US" sz="2800" dirty="0" err="1" smtClean="0"/>
              <a:t>Basden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2366395" y="4005064"/>
            <a:ext cx="422182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Unnecessary computing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speeds up global warming 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makes the atmosphere worse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 bwMode="auto">
          <a:xfrm>
            <a:off x="3635896" y="2492896"/>
            <a:ext cx="1584176" cy="504056"/>
          </a:xfrm>
          <a:prstGeom prst="rightArrow">
            <a:avLst>
              <a:gd name="adj1" fmla="val 50000"/>
              <a:gd name="adj2" fmla="val 83974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5400000">
            <a:off x="4103948" y="4617132"/>
            <a:ext cx="720080" cy="504056"/>
          </a:xfrm>
          <a:prstGeom prst="rightArrow">
            <a:avLst>
              <a:gd name="adj1" fmla="val 50000"/>
              <a:gd name="adj2" fmla="val 83974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 rot="5400000">
            <a:off x="4103948" y="5697252"/>
            <a:ext cx="720080" cy="504056"/>
          </a:xfrm>
          <a:prstGeom prst="rightArrow">
            <a:avLst>
              <a:gd name="adj1" fmla="val 50000"/>
              <a:gd name="adj2" fmla="val 83974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703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548680"/>
            <a:ext cx="7772400" cy="762000"/>
          </a:xfrm>
        </p:spPr>
        <p:txBody>
          <a:bodyPr/>
          <a:lstStyle/>
          <a:p>
            <a:r>
              <a:rPr lang="en-US" dirty="0" smtClean="0"/>
              <a:t>Is the atmosphere the hard part?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195" y="293077"/>
            <a:ext cx="9144000" cy="6564923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530279" y="0"/>
            <a:ext cx="3593976" cy="49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>
              <a:lnSpc>
                <a:spcPct val="90000"/>
              </a:lnSpc>
              <a:buNone/>
            </a:pPr>
            <a:r>
              <a:rPr lang="en-US" sz="2800" dirty="0" smtClean="0"/>
              <a:t>Remy </a:t>
            </a:r>
            <a:r>
              <a:rPr lang="en-US" sz="2800" dirty="0" err="1" smtClean="0"/>
              <a:t>Indebetouw</a:t>
            </a:r>
            <a:endParaRPr lang="en-US" sz="2400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620688"/>
            <a:ext cx="406794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>
              <a:lnSpc>
                <a:spcPct val="90000"/>
              </a:lnSpc>
              <a:buNone/>
            </a:pPr>
            <a:r>
              <a:rPr lang="en-US" sz="2800" dirty="0" smtClean="0">
                <a:solidFill>
                  <a:srgbClr val="950D1F"/>
                </a:solidFill>
                <a:latin typeface="Arial Black"/>
                <a:cs typeface="Arial Black"/>
              </a:rPr>
              <a:t>…is the hard part?</a:t>
            </a:r>
            <a:endParaRPr lang="en-US" sz="2400" dirty="0">
              <a:solidFill>
                <a:srgbClr val="950D1F"/>
              </a:solidFill>
              <a:latin typeface="Arial Black"/>
              <a:cs typeface="Arial Black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550024" y="2780928"/>
            <a:ext cx="3593976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>
              <a:lnSpc>
                <a:spcPct val="90000"/>
              </a:lnSpc>
              <a:buNone/>
            </a:pPr>
            <a:r>
              <a:rPr lang="en-US" sz="2800" dirty="0" smtClean="0"/>
              <a:t>Is ALMA</a:t>
            </a:r>
          </a:p>
          <a:p>
            <a:pPr marL="0" indent="0" algn="r">
              <a:lnSpc>
                <a:spcPct val="90000"/>
              </a:lnSpc>
              <a:buNone/>
            </a:pPr>
            <a:r>
              <a:rPr lang="en-US" sz="2800" dirty="0"/>
              <a:t>s</a:t>
            </a:r>
            <a:r>
              <a:rPr lang="en-US" sz="2800" dirty="0" smtClean="0"/>
              <a:t>ited in the 7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 </a:t>
            </a:r>
          </a:p>
          <a:p>
            <a:pPr marL="0" indent="0" algn="r">
              <a:lnSpc>
                <a:spcPct val="90000"/>
              </a:lnSpc>
              <a:buNone/>
            </a:pPr>
            <a:r>
              <a:rPr lang="en-US" sz="2800" dirty="0" smtClean="0"/>
              <a:t>circle of hell?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</p:spPr>
        <p:txBody>
          <a:bodyPr/>
          <a:lstStyle/>
          <a:p>
            <a:r>
              <a:rPr lang="en-US" dirty="0" smtClean="0"/>
              <a:t>How do we convince funding agencies/panels that simulations are essential?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21468" y="2032387"/>
            <a:ext cx="916546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Requires a process of continuous education</a:t>
            </a:r>
          </a:p>
          <a:p>
            <a:r>
              <a:rPr lang="en-US" sz="2000" dirty="0" smtClean="0"/>
              <a:t>			    </a:t>
            </a:r>
            <a:r>
              <a:rPr lang="en-US" sz="2000" b="1" dirty="0" smtClean="0"/>
              <a:t>…or just load panels with sympathetic members.</a:t>
            </a:r>
          </a:p>
          <a:p>
            <a:endParaRPr lang="en-US" sz="2000" b="1" dirty="0" smtClean="0"/>
          </a:p>
          <a:p>
            <a:endParaRPr lang="en-US" sz="2000" b="1" dirty="0" smtClean="0"/>
          </a:p>
          <a:p>
            <a:r>
              <a:rPr lang="en-US" sz="2000" dirty="0" smtClean="0"/>
              <a:t>Risk reduction – speed hardware commissioning, reduce downtime</a:t>
            </a:r>
          </a:p>
          <a:p>
            <a:r>
              <a:rPr lang="en-US" sz="2000" dirty="0" smtClean="0"/>
              <a:t>Cost reduction – speed hardware commissioning, reduce downtime</a:t>
            </a:r>
          </a:p>
          <a:p>
            <a:endParaRPr lang="en-US" sz="2000" dirty="0" smtClean="0"/>
          </a:p>
          <a:p>
            <a:r>
              <a:rPr lang="en-US" sz="2000" dirty="0" smtClean="0"/>
              <a:t>Simulations can provide the flow down from the requirements – which are complex, relying on multidimensional distributions that are not easy to model as a “mean and variance”. </a:t>
            </a:r>
            <a:r>
              <a:rPr lang="en-US" sz="2000" dirty="0" smtClean="0"/>
              <a:t>Simulations also provide accurate error matrices.</a:t>
            </a:r>
            <a:endParaRPr lang="en-US" sz="2000" dirty="0" smtClean="0"/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545783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90736"/>
            <a:ext cx="7772400" cy="762000"/>
          </a:xfrm>
        </p:spPr>
        <p:txBody>
          <a:bodyPr/>
          <a:lstStyle/>
          <a:p>
            <a:r>
              <a:rPr lang="en-US" dirty="0" smtClean="0"/>
              <a:t>Turbulence profiling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530279" y="0"/>
            <a:ext cx="3593976" cy="49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>
              <a:lnSpc>
                <a:spcPct val="90000"/>
              </a:lnSpc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Andrew Connolly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6250"/>
            <a:ext cx="5676049" cy="29188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3403400"/>
            <a:ext cx="3041509" cy="28529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1196752"/>
            <a:ext cx="3225003" cy="2160240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-14252" y="0"/>
            <a:ext cx="3593976" cy="49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2800" dirty="0" smtClean="0"/>
              <a:t>Richard Wilson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88329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Hello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9144000" cy="6611036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530279" y="0"/>
            <a:ext cx="3593976" cy="49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>
              <a:lnSpc>
                <a:spcPct val="90000"/>
              </a:lnSpc>
              <a:buNone/>
            </a:pPr>
            <a:r>
              <a:rPr lang="en-US" sz="2800" dirty="0" smtClean="0"/>
              <a:t>Remy </a:t>
            </a:r>
            <a:r>
              <a:rPr lang="en-US" sz="2800" dirty="0" err="1" smtClean="0"/>
              <a:t>Indebetouw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95513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Hello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63500"/>
            <a:ext cx="8953500" cy="671830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530279" y="0"/>
            <a:ext cx="3593976" cy="49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>
              <a:lnSpc>
                <a:spcPct val="90000"/>
              </a:lnSpc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Andrew Connolly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79512" y="5527104"/>
            <a:ext cx="5976664" cy="49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Complexity avoids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Garbage in – garbage out?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40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6" y="0"/>
            <a:ext cx="4266074" cy="30963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0"/>
            <a:ext cx="3059832" cy="414948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762000"/>
          </a:xfrm>
        </p:spPr>
        <p:txBody>
          <a:bodyPr/>
          <a:lstStyle/>
          <a:p>
            <a:r>
              <a:rPr lang="en-US" dirty="0" smtClean="0"/>
              <a:t>Duplication of effort</a:t>
            </a:r>
            <a:br>
              <a:rPr lang="en-US" dirty="0" smtClean="0"/>
            </a:br>
            <a:r>
              <a:rPr lang="en-US" sz="3200" dirty="0" smtClean="0"/>
              <a:t>Does every project need its own simulator?</a:t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10" y="4149080"/>
            <a:ext cx="6127130" cy="2681704"/>
          </a:xfrm>
          <a:prstGeom prst="rect">
            <a:avLst/>
          </a:prstGeom>
        </p:spPr>
      </p:pic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323528" y="1340768"/>
            <a:ext cx="2954288" cy="3484984"/>
            <a:chOff x="288" y="1008"/>
            <a:chExt cx="2819" cy="3168"/>
          </a:xfrm>
        </p:grpSpPr>
        <p:pic>
          <p:nvPicPr>
            <p:cNvPr id="9" name="Picture 4" descr="hds_model_01_bold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008"/>
              <a:ext cx="2819" cy="3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1680" y="1824"/>
              <a:ext cx="1152" cy="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dirty="0"/>
                <a:t>Atmosphere</a:t>
              </a:r>
              <a:endParaRPr lang="en-AU" sz="1200" dirty="0"/>
            </a:p>
          </p:txBody>
        </p:sp>
      </p:grp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5" y="2924944"/>
            <a:ext cx="12922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097393"/>
            <a:ext cx="3339604" cy="1760607"/>
          </a:xfrm>
          <a:prstGeom prst="rect">
            <a:avLst/>
          </a:prstGeom>
        </p:spPr>
      </p:pic>
      <p:pic>
        <p:nvPicPr>
          <p:cNvPr id="13" name="Picture 12" descr="forward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751" y="3004553"/>
            <a:ext cx="4184577" cy="150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34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ea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151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ur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6663"/>
            <a:ext cx="914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id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205538"/>
            <a:ext cx="493713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MIRI_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25" y="6081713"/>
            <a:ext cx="700088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jwst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6057900"/>
            <a:ext cx="78105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itle 1"/>
          <p:cNvSpPr>
            <a:spLocks noGrp="1"/>
          </p:cNvSpPr>
          <p:nvPr>
            <p:ph type="title"/>
          </p:nvPr>
        </p:nvSpPr>
        <p:spPr>
          <a:xfrm>
            <a:off x="1907704" y="188640"/>
            <a:ext cx="7236296" cy="762000"/>
          </a:xfrm>
        </p:spPr>
        <p:txBody>
          <a:bodyPr/>
          <a:lstStyle/>
          <a:p>
            <a:r>
              <a:rPr lang="en-GB" sz="2400" dirty="0" smtClean="0">
                <a:solidFill>
                  <a:srgbClr val="FFFFFF"/>
                </a:solidFill>
                <a:latin typeface="Lucida Sans" charset="0"/>
                <a:cs typeface="Arial" charset="0"/>
              </a:rPr>
              <a:t>A success story in solving problems only once:</a:t>
            </a:r>
            <a:br>
              <a:rPr lang="en-GB" sz="2400" dirty="0" smtClean="0">
                <a:solidFill>
                  <a:srgbClr val="FFFFFF"/>
                </a:solidFill>
                <a:latin typeface="Lucida Sans" charset="0"/>
                <a:cs typeface="Arial" charset="0"/>
              </a:rPr>
            </a:br>
            <a:r>
              <a:rPr lang="en-GB" sz="2400" dirty="0" smtClean="0">
                <a:solidFill>
                  <a:srgbClr val="FFFFFF"/>
                </a:solidFill>
                <a:latin typeface="Lucida Sans" charset="0"/>
                <a:cs typeface="Arial" charset="0"/>
              </a:rPr>
              <a:t>The </a:t>
            </a:r>
            <a:r>
              <a:rPr lang="en-GB" sz="2400" dirty="0">
                <a:solidFill>
                  <a:srgbClr val="FFFFFF"/>
                </a:solidFill>
                <a:latin typeface="Lucida Sans" charset="0"/>
                <a:cs typeface="Arial" charset="0"/>
              </a:rPr>
              <a:t>MIRI Simulator </a:t>
            </a:r>
            <a:r>
              <a:rPr lang="en-GB" sz="2400" dirty="0" smtClean="0">
                <a:solidFill>
                  <a:srgbClr val="FFFFFF"/>
                </a:solidFill>
                <a:latin typeface="Lucida Sans" charset="0"/>
                <a:cs typeface="Arial" charset="0"/>
              </a:rPr>
              <a:t>Suite </a:t>
            </a:r>
            <a:endParaRPr lang="en-GB" sz="2400" dirty="0">
              <a:solidFill>
                <a:srgbClr val="FFFFFF"/>
              </a:solidFill>
              <a:latin typeface="Lucida Sans" charset="0"/>
              <a:cs typeface="Arial" charset="0"/>
            </a:endParaRPr>
          </a:p>
        </p:txBody>
      </p:sp>
      <p:sp>
        <p:nvSpPr>
          <p:cNvPr id="13317" name="Content Placeholder 3"/>
          <p:cNvSpPr>
            <a:spLocks noGrp="1"/>
          </p:cNvSpPr>
          <p:nvPr>
            <p:ph sz="half" idx="2"/>
          </p:nvPr>
        </p:nvSpPr>
        <p:spPr>
          <a:xfrm>
            <a:off x="4427984" y="1268760"/>
            <a:ext cx="4240213" cy="4752975"/>
          </a:xfrm>
        </p:spPr>
        <p:txBody>
          <a:bodyPr/>
          <a:lstStyle/>
          <a:p>
            <a:r>
              <a:rPr lang="en-GB" sz="2000" dirty="0">
                <a:latin typeface="Lucida Sans" charset="0"/>
                <a:cs typeface="Arial" charset="0"/>
              </a:rPr>
              <a:t>Having a suite of simulators ensures that every problem is solved only once.</a:t>
            </a:r>
          </a:p>
          <a:p>
            <a:pPr lvl="1"/>
            <a:r>
              <a:rPr lang="en-GB" sz="1600" dirty="0">
                <a:latin typeface="Lucida Sans" charset="0"/>
                <a:cs typeface="Arial" charset="0"/>
              </a:rPr>
              <a:t>But we did miss the opportunity to share </a:t>
            </a:r>
            <a:r>
              <a:rPr lang="ja-JP" altLang="en-GB" sz="1600" dirty="0">
                <a:latin typeface="Lucida Sans" charset="0"/>
                <a:cs typeface="Arial" charset="0"/>
              </a:rPr>
              <a:t>“</a:t>
            </a:r>
            <a:r>
              <a:rPr lang="en-GB" sz="1600" dirty="0">
                <a:latin typeface="Lucida Sans" charset="0"/>
                <a:cs typeface="Arial" charset="0"/>
              </a:rPr>
              <a:t>simulate targets</a:t>
            </a:r>
            <a:r>
              <a:rPr lang="ja-JP" altLang="en-GB" sz="1600" dirty="0">
                <a:latin typeface="Lucida Sans" charset="0"/>
                <a:cs typeface="Arial" charset="0"/>
              </a:rPr>
              <a:t>”</a:t>
            </a:r>
            <a:r>
              <a:rPr lang="en-GB" sz="1600" dirty="0">
                <a:latin typeface="Lucida Sans" charset="0"/>
                <a:cs typeface="Arial" charset="0"/>
              </a:rPr>
              <a:t> and </a:t>
            </a:r>
            <a:r>
              <a:rPr lang="ja-JP" altLang="en-GB" sz="1600" dirty="0">
                <a:latin typeface="Lucida Sans" charset="0"/>
                <a:cs typeface="Arial" charset="0"/>
              </a:rPr>
              <a:t>“</a:t>
            </a:r>
            <a:r>
              <a:rPr lang="en-GB" sz="1600" dirty="0">
                <a:latin typeface="Lucida Sans" charset="0"/>
                <a:cs typeface="Arial" charset="0"/>
              </a:rPr>
              <a:t>simulate background</a:t>
            </a:r>
            <a:r>
              <a:rPr lang="ja-JP" altLang="en-GB" sz="1600" dirty="0">
                <a:latin typeface="Lucida Sans" charset="0"/>
                <a:cs typeface="Arial" charset="0"/>
              </a:rPr>
              <a:t>”</a:t>
            </a:r>
            <a:r>
              <a:rPr lang="en-GB" sz="1600" dirty="0">
                <a:latin typeface="Lucida Sans" charset="0"/>
                <a:cs typeface="Arial" charset="0"/>
              </a:rPr>
              <a:t>.</a:t>
            </a:r>
          </a:p>
          <a:p>
            <a:r>
              <a:rPr lang="en-GB" sz="2000" dirty="0" err="1">
                <a:latin typeface="Lucida Sans" charset="0"/>
                <a:cs typeface="Arial" charset="0"/>
              </a:rPr>
              <a:t>SCASim</a:t>
            </a:r>
            <a:r>
              <a:rPr lang="en-GB" sz="2000" dirty="0">
                <a:latin typeface="Lucida Sans" charset="0"/>
                <a:cs typeface="Arial" charset="0"/>
              </a:rPr>
              <a:t> provides a common detector simulation service for the other simulators.</a:t>
            </a:r>
          </a:p>
          <a:p>
            <a:r>
              <a:rPr lang="en-GB" sz="2000" dirty="0">
                <a:latin typeface="Lucida Sans" charset="0"/>
                <a:cs typeface="Arial" charset="0"/>
              </a:rPr>
              <a:t>It converts detector illumination information from any MIRI simulator and generates simulated MIRI data in a choice of formats accepted by MIRI pipeline and analysis software</a:t>
            </a:r>
            <a:r>
              <a:rPr lang="en-GB" sz="1600" dirty="0">
                <a:latin typeface="Lucida Sans" charset="0"/>
                <a:cs typeface="Arial" charset="0"/>
              </a:rPr>
              <a:t>.</a:t>
            </a:r>
          </a:p>
        </p:txBody>
      </p:sp>
      <p:sp>
        <p:nvSpPr>
          <p:cNvPr id="13318" name="Rectangle 7"/>
          <p:cNvSpPr>
            <a:spLocks noChangeArrowheads="1"/>
          </p:cNvSpPr>
          <p:nvPr/>
        </p:nvSpPr>
        <p:spPr bwMode="auto">
          <a:xfrm>
            <a:off x="1289050" y="3470275"/>
            <a:ext cx="344488" cy="314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9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713" y="1268760"/>
            <a:ext cx="3784600" cy="5370513"/>
          </a:xfrm>
          <a:noFill/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0" y="0"/>
            <a:ext cx="3593976" cy="49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Steven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Beard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927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762000"/>
          </a:xfrm>
        </p:spPr>
        <p:txBody>
          <a:bodyPr/>
          <a:lstStyle/>
          <a:p>
            <a:r>
              <a:rPr lang="en-US" sz="2800" dirty="0" smtClean="0">
                <a:latin typeface="Calibri" charset="0"/>
              </a:rPr>
              <a:t>A success story in making simulation code available to others:</a:t>
            </a:r>
            <a:br>
              <a:rPr lang="en-US" sz="2800" dirty="0" smtClean="0">
                <a:latin typeface="Calibri" charset="0"/>
              </a:rPr>
            </a:br>
            <a:r>
              <a:rPr lang="en-US" sz="2800" dirty="0" smtClean="0">
                <a:latin typeface="Calibri" charset="0"/>
              </a:rPr>
              <a:t>ALMA </a:t>
            </a:r>
            <a:r>
              <a:rPr lang="en-US" sz="2800" dirty="0">
                <a:latin typeface="Calibri" charset="0"/>
              </a:rPr>
              <a:t>Observation Support Tool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600450" cy="45259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ea typeface="+mn-ea"/>
                <a:cs typeface="+mn-cs"/>
              </a:rPr>
              <a:t>The OST is a web based ALMA simulator. Accessible from any standard web browser.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ea typeface="+mn-ea"/>
                <a:cs typeface="+mn-cs"/>
              </a:rPr>
              <a:t>Designed for those who are not interferometry experts 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ea typeface="+mn-ea"/>
                <a:cs typeface="+mn-cs"/>
              </a:rPr>
              <a:t>Written by </a:t>
            </a:r>
            <a:r>
              <a:rPr lang="en-US" sz="2400" dirty="0" smtClean="0">
                <a:solidFill>
                  <a:srgbClr val="E46C0A"/>
                </a:solidFill>
                <a:ea typeface="+mn-ea"/>
                <a:cs typeface="+mn-cs"/>
              </a:rPr>
              <a:t>Ian Heywood </a:t>
            </a:r>
            <a:r>
              <a:rPr lang="en-US" sz="2400" dirty="0" smtClean="0">
                <a:ea typeface="+mn-ea"/>
                <a:cs typeface="+mn-cs"/>
              </a:rPr>
              <a:t>(Oxford).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u="sng" dirty="0" smtClean="0">
                <a:solidFill>
                  <a:schemeClr val="accent6">
                    <a:lumMod val="75000"/>
                  </a:schemeClr>
                </a:solidFill>
                <a:latin typeface="Courier"/>
                <a:ea typeface="+mn-ea"/>
                <a:cs typeface="Courier"/>
              </a:rPr>
              <a:t>http://</a:t>
            </a:r>
            <a:r>
              <a:rPr lang="en-US" sz="1400" u="sng" dirty="0" err="1" smtClean="0">
                <a:solidFill>
                  <a:schemeClr val="accent6">
                    <a:lumMod val="75000"/>
                  </a:schemeClr>
                </a:solidFill>
                <a:latin typeface="Courier"/>
                <a:ea typeface="+mn-ea"/>
                <a:cs typeface="Courier"/>
              </a:rPr>
              <a:t>almaost.jb.man.ac.uk</a:t>
            </a:r>
            <a:endParaRPr lang="en-US" sz="1400" u="sng" dirty="0">
              <a:solidFill>
                <a:schemeClr val="accent6">
                  <a:lumMod val="75000"/>
                </a:schemeClr>
              </a:solidFill>
              <a:latin typeface="Courier"/>
              <a:ea typeface="+mn-ea"/>
              <a:cs typeface="Courier"/>
            </a:endParaRPr>
          </a:p>
        </p:txBody>
      </p:sp>
      <p:pic>
        <p:nvPicPr>
          <p:cNvPr id="6147" name="Picture 3" descr="webp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1600200"/>
            <a:ext cx="4757738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0"/>
            <a:ext cx="3593976" cy="49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2800" dirty="0" smtClean="0"/>
              <a:t>Adam </a:t>
            </a:r>
            <a:r>
              <a:rPr lang="en-US" sz="2800" dirty="0" err="1" smtClean="0"/>
              <a:t>Avison</a:t>
            </a:r>
            <a:endParaRPr lang="en-US" sz="24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355976" y="0"/>
            <a:ext cx="4788024" cy="49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>
              <a:lnSpc>
                <a:spcPct val="90000"/>
              </a:lnSpc>
              <a:buNone/>
            </a:pPr>
            <a:r>
              <a:rPr lang="en-US" sz="2800" dirty="0" smtClean="0"/>
              <a:t>(see also GIBIS, Xavier </a:t>
            </a:r>
            <a:r>
              <a:rPr lang="en-US" sz="2800" dirty="0" err="1" smtClean="0"/>
              <a:t>Luri</a:t>
            </a:r>
            <a:r>
              <a:rPr lang="en-US" sz="28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2389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</p:spPr>
        <p:txBody>
          <a:bodyPr/>
          <a:lstStyle/>
          <a:p>
            <a:r>
              <a:rPr lang="en-US" dirty="0" smtClean="0"/>
              <a:t>What next?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21468" y="2032387"/>
            <a:ext cx="91654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Talks on the workshop web page</a:t>
            </a:r>
          </a:p>
          <a:p>
            <a:endParaRPr lang="en-US" sz="3200" dirty="0"/>
          </a:p>
          <a:p>
            <a:r>
              <a:rPr lang="en-US" sz="3200" dirty="0" smtClean="0"/>
              <a:t>Email exploder</a:t>
            </a:r>
          </a:p>
          <a:p>
            <a:endParaRPr lang="en-US" sz="3200" dirty="0"/>
          </a:p>
          <a:p>
            <a:r>
              <a:rPr lang="en-US" sz="3200" dirty="0" smtClean="0"/>
              <a:t>Aspen-style 3 week workshop</a:t>
            </a:r>
          </a:p>
          <a:p>
            <a:endParaRPr lang="en-US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3520927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222" y="3068960"/>
            <a:ext cx="6744778" cy="3789041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483768" y="3140968"/>
            <a:ext cx="3593976" cy="49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2800" dirty="0" smtClean="0"/>
              <a:t>Joe </a:t>
            </a:r>
            <a:r>
              <a:rPr lang="en-US" sz="2800" dirty="0" err="1" smtClean="0"/>
              <a:t>Liske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847"/>
            <a:ext cx="9131300" cy="3111500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550024" y="2636912"/>
            <a:ext cx="3593976" cy="49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>
              <a:lnSpc>
                <a:spcPct val="90000"/>
              </a:lnSpc>
              <a:buNone/>
            </a:pPr>
            <a:r>
              <a:rPr lang="en-US" sz="2800" dirty="0" smtClean="0"/>
              <a:t>Remy </a:t>
            </a:r>
            <a:r>
              <a:rPr lang="en-US" sz="2800" dirty="0" err="1" smtClean="0"/>
              <a:t>Indebetouw</a:t>
            </a:r>
            <a:endParaRPr lang="en-US" sz="2400" dirty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algn="l"/>
            <a:r>
              <a:rPr lang="en-US" sz="2800" dirty="0" smtClean="0"/>
              <a:t>Stunning array of dedicated simulations for every new telescope: perhaps they are already convinced?</a:t>
            </a:r>
            <a:endParaRPr lang="en-US" sz="2800" dirty="0"/>
          </a:p>
        </p:txBody>
      </p:sp>
      <p:pic>
        <p:nvPicPr>
          <p:cNvPr id="13" name="Picture 12" descr="55784385_55784384.jp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2869B0"/>
              </a:clrFrom>
              <a:clrTo>
                <a:srgbClr val="2869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3"/>
          <a:stretch/>
        </p:blipFill>
        <p:spPr>
          <a:xfrm>
            <a:off x="-15188" y="3068960"/>
            <a:ext cx="2496938" cy="3789040"/>
          </a:xfrm>
          <a:prstGeom prst="rect">
            <a:avLst/>
          </a:prstGeom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-9660" y="2636912"/>
            <a:ext cx="3593976" cy="49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2800" dirty="0" smtClean="0"/>
              <a:t>Bianca </a:t>
            </a:r>
            <a:r>
              <a:rPr lang="en-US" sz="2800" dirty="0" err="1" smtClean="0"/>
              <a:t>Garilli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 descr="miri_overal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1760" y="3086100"/>
            <a:ext cx="4419600" cy="37719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847"/>
            <a:ext cx="9131300" cy="3111500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550024" y="2636912"/>
            <a:ext cx="3593976" cy="49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>
              <a:lnSpc>
                <a:spcPct val="90000"/>
              </a:lnSpc>
              <a:buNone/>
            </a:pPr>
            <a:r>
              <a:rPr lang="en-US" sz="2800" dirty="0" smtClean="0"/>
              <a:t>Remy </a:t>
            </a:r>
            <a:r>
              <a:rPr lang="en-US" sz="2800" dirty="0" err="1" smtClean="0"/>
              <a:t>Indebetouw</a:t>
            </a:r>
            <a:endParaRPr lang="en-US" sz="2400" dirty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algn="l"/>
            <a:r>
              <a:rPr lang="en-US" sz="3200" dirty="0" smtClean="0"/>
              <a:t>Stunning array of dedicated simulations for every new telescope: is funding now widely available?</a:t>
            </a:r>
            <a:endParaRPr lang="en-US" sz="3200" dirty="0"/>
          </a:p>
        </p:txBody>
      </p:sp>
      <p:pic>
        <p:nvPicPr>
          <p:cNvPr id="15" name="Picture 5" descr="Herschel_scre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980728"/>
            <a:ext cx="3169206" cy="5877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2" descr="http://www.aerospaceguide.net/telescope/jamesweb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980728"/>
            <a:ext cx="3563888" cy="2672916"/>
          </a:xfrm>
          <a:prstGeom prst="rect">
            <a:avLst/>
          </a:prstGeom>
          <a:noFill/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5550024" y="980728"/>
            <a:ext cx="3593976" cy="49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>
              <a:lnSpc>
                <a:spcPct val="90000"/>
              </a:lnSpc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Owen </a:t>
            </a:r>
            <a:r>
              <a:rPr lang="en-US" sz="2800" dirty="0" err="1" smtClean="0">
                <a:solidFill>
                  <a:srgbClr val="FFFFFF"/>
                </a:solidFill>
              </a:rPr>
              <a:t>Littlejohns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6384534"/>
            <a:ext cx="3593976" cy="49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Bruce </a:t>
            </a:r>
            <a:r>
              <a:rPr lang="en-US" sz="2800" dirty="0" err="1" smtClean="0">
                <a:solidFill>
                  <a:srgbClr val="FFFFFF"/>
                </a:solidFill>
              </a:rPr>
              <a:t>Sibthorpe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5562" y="4077072"/>
            <a:ext cx="3458437" cy="2815252"/>
          </a:xfrm>
          <a:prstGeom prst="rect">
            <a:avLst/>
          </a:prstGeom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5550024" y="3654896"/>
            <a:ext cx="3593976" cy="49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>
              <a:lnSpc>
                <a:spcPct val="90000"/>
              </a:lnSpc>
              <a:buNone/>
            </a:pPr>
            <a:r>
              <a:rPr lang="en-US" sz="2800" dirty="0" smtClean="0"/>
              <a:t>Adam Bolton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5816" y="980727"/>
            <a:ext cx="2808312" cy="224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77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222" y="3068960"/>
            <a:ext cx="6744778" cy="3789041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483768" y="3140968"/>
            <a:ext cx="3593976" cy="49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2800" dirty="0" smtClean="0"/>
              <a:t>Joe </a:t>
            </a:r>
            <a:r>
              <a:rPr lang="en-US" sz="2800" dirty="0" err="1" smtClean="0"/>
              <a:t>Liske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847"/>
            <a:ext cx="9131300" cy="3111500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550024" y="2636912"/>
            <a:ext cx="3593976" cy="49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>
              <a:lnSpc>
                <a:spcPct val="90000"/>
              </a:lnSpc>
              <a:buNone/>
            </a:pPr>
            <a:r>
              <a:rPr lang="en-US" sz="2800" dirty="0" smtClean="0"/>
              <a:t>Remy </a:t>
            </a:r>
            <a:r>
              <a:rPr lang="en-US" sz="2800" dirty="0" err="1" smtClean="0"/>
              <a:t>Indebetouw</a:t>
            </a:r>
            <a:endParaRPr lang="en-US" sz="2400" dirty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algn="l"/>
            <a:r>
              <a:rPr lang="en-US" sz="3200" dirty="0" smtClean="0"/>
              <a:t>End-to-end blind challenges like particle physics:</a:t>
            </a:r>
            <a:br>
              <a:rPr lang="en-US" sz="3200" dirty="0" smtClean="0"/>
            </a:br>
            <a:r>
              <a:rPr lang="en-US" sz="3200" dirty="0" smtClean="0"/>
              <a:t>Do we need them? Can we hope to have them?</a:t>
            </a:r>
            <a:endParaRPr lang="en-US" sz="3200" dirty="0"/>
          </a:p>
        </p:txBody>
      </p:sp>
      <p:pic>
        <p:nvPicPr>
          <p:cNvPr id="7" name="Picture 6" descr="atlas_cern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2"/>
          <a:stretch/>
        </p:blipFill>
        <p:spPr>
          <a:xfrm>
            <a:off x="3840" y="923700"/>
            <a:ext cx="9144000" cy="59342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45689" y="5550331"/>
            <a:ext cx="6566671" cy="830997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Probably depends on the type of observations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Definitely depends on the cost of the telescope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767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</p:spPr>
        <p:txBody>
          <a:bodyPr/>
          <a:lstStyle/>
          <a:p>
            <a:r>
              <a:rPr lang="en-US" dirty="0" smtClean="0"/>
              <a:t>What do you get out of simulations?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21468" y="2032387"/>
            <a:ext cx="916546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Risk reduction – speed hardware commissioning, reduce downtime</a:t>
            </a:r>
          </a:p>
          <a:p>
            <a:r>
              <a:rPr lang="en-US" sz="2000" dirty="0" smtClean="0"/>
              <a:t>Cost reduction – speed hardware commissioning, reduce downtime</a:t>
            </a:r>
          </a:p>
          <a:p>
            <a:endParaRPr lang="en-US" sz="2000" dirty="0" smtClean="0"/>
          </a:p>
          <a:p>
            <a:r>
              <a:rPr lang="en-US" sz="2000" dirty="0" smtClean="0"/>
              <a:t>Simulations can provide the flow down from the requirements – which are complex, relying on multidimensional distributions that are not easy to model as a “mean and variance”. </a:t>
            </a:r>
            <a:r>
              <a:rPr lang="en-US" sz="2000" dirty="0" smtClean="0"/>
              <a:t>Simulations also provide accurate error matrices.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Not just answering questions, but asking them.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Keep community happy while you build the next $</a:t>
            </a:r>
            <a:r>
              <a:rPr lang="en-US" sz="2000" dirty="0" err="1" smtClean="0"/>
              <a:t>nB</a:t>
            </a:r>
            <a:r>
              <a:rPr lang="en-US" sz="2000" dirty="0" smtClean="0"/>
              <a:t> mission.</a:t>
            </a:r>
            <a:endParaRPr lang="en-US" sz="2000" dirty="0" smtClean="0"/>
          </a:p>
          <a:p>
            <a:endParaRPr 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3424641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CRIRES_back"/>
          <p:cNvPicPr>
            <a:picLocks noChangeAspect="1" noChangeArrowheads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5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4588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3814763" cy="1143000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solidFill>
                  <a:srgbClr val="2D2015"/>
                </a:solidFill>
              </a:rPr>
              <a:t>X-shooter Flexure</a:t>
            </a:r>
            <a:endParaRPr lang="en-GB" dirty="0">
              <a:solidFill>
                <a:srgbClr val="2D201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1200"/>
            <a:ext cx="4500563" cy="4114800"/>
          </a:xfrm>
        </p:spPr>
        <p:txBody>
          <a:bodyPr/>
          <a:lstStyle/>
          <a:p>
            <a:pPr>
              <a:defRPr/>
            </a:pPr>
            <a:r>
              <a:rPr lang="en-GB" sz="2400" dirty="0" smtClean="0">
                <a:solidFill>
                  <a:srgbClr val="2D2015"/>
                </a:solidFill>
              </a:rPr>
              <a:t>Backbone flexure</a:t>
            </a:r>
          </a:p>
          <a:p>
            <a:pPr lvl="1">
              <a:defRPr/>
            </a:pPr>
            <a:r>
              <a:rPr lang="en-GB" sz="2000" dirty="0" smtClean="0">
                <a:solidFill>
                  <a:srgbClr val="2D2015"/>
                </a:solidFill>
              </a:rPr>
              <a:t>Causes movement of target on spectrograph slits</a:t>
            </a:r>
          </a:p>
          <a:p>
            <a:pPr lvl="1">
              <a:defRPr/>
            </a:pPr>
            <a:r>
              <a:rPr lang="en-GB" sz="2000" dirty="0" smtClean="0">
                <a:solidFill>
                  <a:srgbClr val="2D2015"/>
                </a:solidFill>
              </a:rPr>
              <a:t>Corrected with </a:t>
            </a:r>
            <a:r>
              <a:rPr lang="en-GB" sz="2000" b="1" i="1" dirty="0" smtClean="0">
                <a:solidFill>
                  <a:srgbClr val="2D2015"/>
                </a:solidFill>
              </a:rPr>
              <a:t>A</a:t>
            </a:r>
            <a:r>
              <a:rPr lang="en-GB" sz="2000" i="1" dirty="0" smtClean="0">
                <a:solidFill>
                  <a:srgbClr val="2D2015"/>
                </a:solidFill>
              </a:rPr>
              <a:t>utomatic </a:t>
            </a:r>
            <a:r>
              <a:rPr lang="en-GB" sz="2000" b="1" i="1" dirty="0" smtClean="0">
                <a:solidFill>
                  <a:srgbClr val="2D2015"/>
                </a:solidFill>
              </a:rPr>
              <a:t>F</a:t>
            </a:r>
            <a:r>
              <a:rPr lang="en-GB" sz="2000" i="1" dirty="0" smtClean="0">
                <a:solidFill>
                  <a:srgbClr val="2D2015"/>
                </a:solidFill>
              </a:rPr>
              <a:t>lexure </a:t>
            </a:r>
            <a:r>
              <a:rPr lang="en-GB" sz="2000" b="1" i="1" dirty="0" smtClean="0">
                <a:solidFill>
                  <a:srgbClr val="2D2015"/>
                </a:solidFill>
              </a:rPr>
              <a:t>C</a:t>
            </a:r>
            <a:r>
              <a:rPr lang="en-GB" sz="2000" i="1" dirty="0" smtClean="0">
                <a:solidFill>
                  <a:srgbClr val="2D2015"/>
                </a:solidFill>
              </a:rPr>
              <a:t>ompensation </a:t>
            </a:r>
            <a:r>
              <a:rPr lang="en-GB" sz="2000" dirty="0" smtClean="0">
                <a:solidFill>
                  <a:srgbClr val="2D2015"/>
                </a:solidFill>
              </a:rPr>
              <a:t>exposures</a:t>
            </a:r>
          </a:p>
          <a:p>
            <a:pPr>
              <a:defRPr/>
            </a:pPr>
            <a:r>
              <a:rPr lang="en-GB" sz="2400" dirty="0" smtClean="0">
                <a:solidFill>
                  <a:srgbClr val="008000"/>
                </a:solidFill>
              </a:rPr>
              <a:t>Spectrograph flexure</a:t>
            </a:r>
          </a:p>
          <a:p>
            <a:pPr lvl="1">
              <a:defRPr/>
            </a:pPr>
            <a:r>
              <a:rPr lang="en-GB" sz="2000" dirty="0" smtClean="0">
                <a:solidFill>
                  <a:srgbClr val="008000"/>
                </a:solidFill>
              </a:rPr>
              <a:t>Flexing of spectrograph optical bench</a:t>
            </a:r>
          </a:p>
          <a:p>
            <a:pPr lvl="1">
              <a:defRPr/>
            </a:pPr>
            <a:r>
              <a:rPr lang="en-GB" sz="2000" dirty="0" smtClean="0">
                <a:solidFill>
                  <a:srgbClr val="008000"/>
                </a:solidFill>
              </a:rPr>
              <a:t>Can also be measured in AFC exposures</a:t>
            </a:r>
          </a:p>
          <a:p>
            <a:pPr lvl="1">
              <a:defRPr/>
            </a:pPr>
            <a:r>
              <a:rPr lang="en-GB" sz="2000" dirty="0" smtClean="0">
                <a:solidFill>
                  <a:srgbClr val="008000"/>
                </a:solidFill>
              </a:rPr>
              <a:t>First order translation automatically removed by pipeline</a:t>
            </a:r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4449762" y="3265574"/>
            <a:ext cx="4694238" cy="3568700"/>
            <a:chOff x="4483395" y="1916832"/>
            <a:chExt cx="4693491" cy="3568462"/>
          </a:xfrm>
        </p:grpSpPr>
        <p:pic>
          <p:nvPicPr>
            <p:cNvPr id="64518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3395" y="1916832"/>
              <a:ext cx="4693491" cy="350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19" name="TextBox 8"/>
            <p:cNvSpPr txBox="1">
              <a:spLocks noChangeArrowheads="1"/>
            </p:cNvSpPr>
            <p:nvPr/>
          </p:nvSpPr>
          <p:spPr bwMode="auto">
            <a:xfrm>
              <a:off x="4716016" y="3861048"/>
              <a:ext cx="61088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GB" sz="2000">
                  <a:solidFill>
                    <a:schemeClr val="accent2"/>
                  </a:solidFill>
                </a:rPr>
                <a:t>VIS</a:t>
              </a:r>
            </a:p>
          </p:txBody>
        </p:sp>
        <p:sp>
          <p:nvSpPr>
            <p:cNvPr id="64520" name="TextBox 10"/>
            <p:cNvSpPr txBox="1">
              <a:spLocks noChangeArrowheads="1"/>
            </p:cNvSpPr>
            <p:nvPr/>
          </p:nvSpPr>
          <p:spPr bwMode="auto">
            <a:xfrm>
              <a:off x="8460432" y="3212976"/>
              <a:ext cx="71202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GB" sz="2000">
                  <a:solidFill>
                    <a:srgbClr val="0B84B7"/>
                  </a:solidFill>
                </a:rPr>
                <a:t>UVB</a:t>
              </a:r>
            </a:p>
          </p:txBody>
        </p:sp>
        <p:sp>
          <p:nvSpPr>
            <p:cNvPr id="64521" name="TextBox 11"/>
            <p:cNvSpPr txBox="1">
              <a:spLocks noChangeArrowheads="1"/>
            </p:cNvSpPr>
            <p:nvPr/>
          </p:nvSpPr>
          <p:spPr bwMode="auto">
            <a:xfrm>
              <a:off x="7020272" y="5085184"/>
              <a:ext cx="62636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GB" sz="2000">
                  <a:solidFill>
                    <a:srgbClr val="800000"/>
                  </a:solidFill>
                </a:rPr>
                <a:t>NIR</a:t>
              </a:r>
            </a:p>
          </p:txBody>
        </p:sp>
      </p:grpSp>
      <p:sp>
        <p:nvSpPr>
          <p:cNvPr id="12" name="Title 4"/>
          <p:cNvSpPr txBox="1">
            <a:spLocks/>
          </p:cNvSpPr>
          <p:nvPr/>
        </p:nvSpPr>
        <p:spPr bwMode="auto">
          <a:xfrm>
            <a:off x="4644008" y="0"/>
            <a:ext cx="4499992" cy="407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/>
              <a:t>Physical understanding</a:t>
            </a:r>
            <a:br>
              <a:rPr lang="en-US" dirty="0" smtClean="0"/>
            </a:br>
            <a:r>
              <a:rPr lang="en-US" dirty="0" smtClean="0"/>
              <a:t>to diagnose problems</a:t>
            </a:r>
            <a:br>
              <a:rPr lang="en-US" dirty="0" smtClean="0"/>
            </a:b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-28038"/>
            <a:ext cx="4705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-19780" y="0"/>
            <a:ext cx="3593976" cy="49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2800" dirty="0" smtClean="0"/>
              <a:t>Paul Bristow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63649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44008" y="0"/>
            <a:ext cx="4499992" cy="4077072"/>
          </a:xfrm>
        </p:spPr>
        <p:txBody>
          <a:bodyPr/>
          <a:lstStyle/>
          <a:p>
            <a:r>
              <a:rPr lang="en-US" dirty="0" smtClean="0"/>
              <a:t>Physical understanding</a:t>
            </a:r>
            <a:br>
              <a:rPr lang="en-US" dirty="0" smtClean="0"/>
            </a:br>
            <a:r>
              <a:rPr lang="en-US" dirty="0" smtClean="0"/>
              <a:t>to diagnose problems…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…at a price</a:t>
            </a:r>
            <a:endParaRPr lang="en-US" dirty="0"/>
          </a:p>
        </p:txBody>
      </p:sp>
      <p:pic>
        <p:nvPicPr>
          <p:cNvPr id="6" name="Picture 5" descr="Pan-STARRS1telescopeCROP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2" t="19814"/>
          <a:stretch/>
        </p:blipFill>
        <p:spPr>
          <a:xfrm>
            <a:off x="-36512" y="-25350"/>
            <a:ext cx="4601339" cy="3819590"/>
          </a:xfrm>
          <a:prstGeom prst="rect">
            <a:avLst/>
          </a:prstGeom>
        </p:spPr>
      </p:pic>
      <p:pic>
        <p:nvPicPr>
          <p:cNvPr id="3" name="Picture 2" descr="mechanic-suspension-431x3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645024"/>
            <a:ext cx="4615976" cy="3212976"/>
          </a:xfrm>
          <a:prstGeom prst="rect">
            <a:avLst/>
          </a:prstGeom>
        </p:spPr>
      </p:pic>
      <p:pic>
        <p:nvPicPr>
          <p:cNvPr id="7" name="Picture 6" descr="krispykremedoughnutsonrollers.jpg20083042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644008" cy="6858000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 bwMode="auto">
          <a:xfrm>
            <a:off x="539552" y="5826162"/>
            <a:ext cx="1872208" cy="1008112"/>
          </a:xfrm>
          <a:prstGeom prst="wedgeEllipseCallout">
            <a:avLst>
              <a:gd name="adj1" fmla="val -44314"/>
              <a:gd name="adj2" fmla="val -7303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95536" y="5877272"/>
            <a:ext cx="2088232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>
              <a:buFontTx/>
              <a:buNone/>
            </a:pPr>
            <a:r>
              <a:rPr lang="en-US" sz="2000" dirty="0" err="1" smtClean="0"/>
              <a:t>Oooh</a:t>
            </a:r>
            <a:r>
              <a:rPr lang="en-US" sz="2000" dirty="0" smtClean="0"/>
              <a:t>, it’ll</a:t>
            </a:r>
          </a:p>
          <a:p>
            <a:pPr lvl="1">
              <a:buFontTx/>
              <a:buNone/>
            </a:pPr>
            <a:r>
              <a:rPr lang="en-US" sz="2000" dirty="0"/>
              <a:t>c</a:t>
            </a:r>
            <a:r>
              <a:rPr lang="en-US" sz="2000" dirty="0" smtClean="0"/>
              <a:t>ost you…</a:t>
            </a:r>
            <a:endParaRPr lang="en-US" sz="2000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-14252" y="0"/>
            <a:ext cx="3593976" cy="49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2800" dirty="0" smtClean="0"/>
              <a:t>Nick Kaiser</a:t>
            </a:r>
            <a:endParaRPr lang="en-US" sz="2400" dirty="0"/>
          </a:p>
        </p:txBody>
      </p:sp>
      <p:pic>
        <p:nvPicPr>
          <p:cNvPr id="13" name="Picture 12" descr="pringlesPack_I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0316">
            <a:off x="1407025" y="3455439"/>
            <a:ext cx="371222" cy="108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23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0" descr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92696"/>
            <a:ext cx="2495029" cy="426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762000"/>
          </a:xfrm>
        </p:spPr>
        <p:txBody>
          <a:bodyPr/>
          <a:lstStyle/>
          <a:p>
            <a:r>
              <a:rPr lang="en-US" dirty="0" smtClean="0"/>
              <a:t>Speed development of data analysis software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126876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Andrew Connolly:</a:t>
            </a:r>
          </a:p>
          <a:p>
            <a:r>
              <a:rPr lang="en-US" b="1" dirty="0" smtClean="0"/>
              <a:t>Develop simulations in concert with the analysis framework (build the complexity to match the analysis).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4572000" y="528834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Nick Kaiser:</a:t>
            </a:r>
          </a:p>
          <a:p>
            <a:r>
              <a:rPr lang="en-US" b="1" dirty="0" smtClean="0"/>
              <a:t>Should we have people simulating a project just </a:t>
            </a:r>
          </a:p>
          <a:p>
            <a:r>
              <a:rPr lang="en-US" b="1" dirty="0" smtClean="0"/>
              <a:t>to shoot it down?</a:t>
            </a:r>
            <a:endParaRPr lang="en-US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2483768" y="321297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Phil Marshall:</a:t>
            </a:r>
          </a:p>
          <a:p>
            <a:r>
              <a:rPr lang="en-US" b="1" dirty="0" smtClean="0"/>
              <a:t>Would you believe something not blind tested? Avoiding observer bias drives us to [independent] simulations.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61668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2773</TotalTime>
  <Words>785</Words>
  <Application>Microsoft Macintosh PowerPoint</Application>
  <PresentationFormat>On-screen Show (4:3)</PresentationFormat>
  <Paragraphs>158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ＭＳ Ｐゴシック</vt:lpstr>
      <vt:lpstr>Blank Presentation</vt:lpstr>
      <vt:lpstr>Conference summary</vt:lpstr>
      <vt:lpstr>How do we convince funding agencies/panels that simulations are essential?</vt:lpstr>
      <vt:lpstr>Stunning array of dedicated simulations for every new telescope: perhaps they are already convinced?</vt:lpstr>
      <vt:lpstr>Stunning array of dedicated simulations for every new telescope: is funding now widely available?</vt:lpstr>
      <vt:lpstr>End-to-end blind challenges like particle physics: Do we need them? Can we hope to have them?</vt:lpstr>
      <vt:lpstr>What do you get out of simulations?</vt:lpstr>
      <vt:lpstr>X-shooter Flexure</vt:lpstr>
      <vt:lpstr>Physical understanding to diagnose problems…  …at a price</vt:lpstr>
      <vt:lpstr>Speed development of data analysis software</vt:lpstr>
      <vt:lpstr>Optimising observation/survey strategy</vt:lpstr>
      <vt:lpstr>Hello</vt:lpstr>
      <vt:lpstr>And lots more…</vt:lpstr>
      <vt:lpstr>Who will simulate? How can senior people help juniors?</vt:lpstr>
      <vt:lpstr>How to simulate: What is important?</vt:lpstr>
      <vt:lpstr>Validate, validate, validate!</vt:lpstr>
      <vt:lpstr>Speed hardware commissioning</vt:lpstr>
      <vt:lpstr>Don’t do it the ESA way!</vt:lpstr>
      <vt:lpstr>Go back to bed and wait for Moore’s law</vt:lpstr>
      <vt:lpstr>Is the atmosphere the hard part?</vt:lpstr>
      <vt:lpstr>Turbulence profiling</vt:lpstr>
      <vt:lpstr>Hello</vt:lpstr>
      <vt:lpstr>Hello</vt:lpstr>
      <vt:lpstr>Duplication of effort Does every project need its own simulator? </vt:lpstr>
      <vt:lpstr>A success story in solving problems only once: The MIRI Simulator Suite </vt:lpstr>
      <vt:lpstr>A success story in making simulation code available to others: ALMA Observation Support Tool</vt:lpstr>
      <vt:lpstr>What next?</vt:lpstr>
    </vt:vector>
  </TitlesOfParts>
  <Company>Nicholas Kaiser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Simulations Questions</dc:title>
  <dc:creator>Nicholas Kaiser</dc:creator>
  <cp:lastModifiedBy>Richard Massey</cp:lastModifiedBy>
  <cp:revision>44</cp:revision>
  <dcterms:created xsi:type="dcterms:W3CDTF">2011-10-10T14:51:03Z</dcterms:created>
  <dcterms:modified xsi:type="dcterms:W3CDTF">2011-10-12T16:59:14Z</dcterms:modified>
</cp:coreProperties>
</file>