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1" r:id="rId4"/>
    <p:sldId id="277" r:id="rId5"/>
    <p:sldId id="264" r:id="rId6"/>
    <p:sldId id="267" r:id="rId7"/>
    <p:sldId id="274" r:id="rId8"/>
    <p:sldId id="275" r:id="rId9"/>
    <p:sldId id="271" r:id="rId10"/>
    <p:sldId id="263" r:id="rId11"/>
    <p:sldId id="269" r:id="rId12"/>
    <p:sldId id="270" r:id="rId13"/>
    <p:sldId id="280" r:id="rId14"/>
    <p:sldId id="279" r:id="rId15"/>
    <p:sldId id="273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9" autoAdjust="0"/>
    <p:restoredTop sz="94686" autoAdjust="0"/>
  </p:normalViewPr>
  <p:slideViewPr>
    <p:cSldViewPr snapToGrid="0" snapToObjects="1">
      <p:cViewPr varScale="1">
        <p:scale>
          <a:sx n="101" d="100"/>
          <a:sy n="101" d="100"/>
        </p:scale>
        <p:origin x="-64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80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2AC45-B3DF-C043-83D3-E8E72B6CB8AE}" type="datetimeFigureOut">
              <a:rPr lang="en-US" smtClean="0"/>
              <a:t>2013-07-01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399FE-EA2B-0E47-BDA2-A7165C7F7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6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2AC45-B3DF-C043-83D3-E8E72B6CB8AE}" type="datetimeFigureOut">
              <a:rPr lang="en-US" smtClean="0"/>
              <a:t>2013-07-01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399FE-EA2B-0E47-BDA2-A7165C7F7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09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2AC45-B3DF-C043-83D3-E8E72B6CB8AE}" type="datetimeFigureOut">
              <a:rPr lang="en-US" smtClean="0"/>
              <a:t>2013-07-01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399FE-EA2B-0E47-BDA2-A7165C7F7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59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2AC45-B3DF-C043-83D3-E8E72B6CB8AE}" type="datetimeFigureOut">
              <a:rPr lang="en-US" smtClean="0"/>
              <a:t>2013-07-01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399FE-EA2B-0E47-BDA2-A7165C7F7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96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2AC45-B3DF-C043-83D3-E8E72B6CB8AE}" type="datetimeFigureOut">
              <a:rPr lang="en-US" smtClean="0"/>
              <a:t>2013-07-01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399FE-EA2B-0E47-BDA2-A7165C7F7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36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2AC45-B3DF-C043-83D3-E8E72B6CB8AE}" type="datetimeFigureOut">
              <a:rPr lang="en-US" smtClean="0"/>
              <a:t>2013-07-01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399FE-EA2B-0E47-BDA2-A7165C7F7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788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2AC45-B3DF-C043-83D3-E8E72B6CB8AE}" type="datetimeFigureOut">
              <a:rPr lang="en-US" smtClean="0"/>
              <a:t>2013-07-01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399FE-EA2B-0E47-BDA2-A7165C7F7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159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2AC45-B3DF-C043-83D3-E8E72B6CB8AE}" type="datetimeFigureOut">
              <a:rPr lang="en-US" smtClean="0"/>
              <a:t>2013-07-01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399FE-EA2B-0E47-BDA2-A7165C7F7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10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2AC45-B3DF-C043-83D3-E8E72B6CB8AE}" type="datetimeFigureOut">
              <a:rPr lang="en-US" smtClean="0"/>
              <a:t>2013-07-01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399FE-EA2B-0E47-BDA2-A7165C7F7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75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2AC45-B3DF-C043-83D3-E8E72B6CB8AE}" type="datetimeFigureOut">
              <a:rPr lang="en-US" smtClean="0"/>
              <a:t>2013-07-01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399FE-EA2B-0E47-BDA2-A7165C7F7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383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2AC45-B3DF-C043-83D3-E8E72B6CB8AE}" type="datetimeFigureOut">
              <a:rPr lang="en-US" smtClean="0"/>
              <a:t>2013-07-01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399FE-EA2B-0E47-BDA2-A7165C7F7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61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2AC45-B3DF-C043-83D3-E8E72B6CB8AE}" type="datetimeFigureOut">
              <a:rPr lang="en-US" smtClean="0"/>
              <a:t>2013-07-01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399FE-EA2B-0E47-BDA2-A7165C7F7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68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1333" y="-239889"/>
            <a:ext cx="10379483" cy="7337778"/>
          </a:xfrm>
          <a:prstGeom prst="rect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9166" y="969522"/>
            <a:ext cx="7772400" cy="1470025"/>
          </a:xfrm>
          <a:solidFill>
            <a:schemeClr val="tx1">
              <a:alpha val="21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The Dominant Role of Bulge Mass in Quenching Local SDSS Galaxies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1698" y="3348567"/>
            <a:ext cx="6989966" cy="1752600"/>
          </a:xfrm>
          <a:solidFill>
            <a:schemeClr val="tx1">
              <a:alpha val="2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Implications for the Formation of the Red </a:t>
            </a:r>
            <a:r>
              <a:rPr lang="en-US" dirty="0">
                <a:solidFill>
                  <a:srgbClr val="CCFFCC"/>
                </a:solidFill>
              </a:rPr>
              <a:t>S</a:t>
            </a:r>
            <a:r>
              <a:rPr lang="en-US" dirty="0" smtClean="0">
                <a:solidFill>
                  <a:srgbClr val="CCFFCC"/>
                </a:solidFill>
              </a:rPr>
              <a:t>equence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02681" y="5360705"/>
            <a:ext cx="3547851" cy="1384995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CCFFCC"/>
                </a:solidFill>
              </a:rPr>
              <a:t>Asa F. L. Bluck</a:t>
            </a:r>
          </a:p>
          <a:p>
            <a:pPr algn="ctr"/>
            <a:r>
              <a:rPr lang="en-US" sz="2800" dirty="0" smtClean="0">
                <a:solidFill>
                  <a:srgbClr val="CCFFCC"/>
                </a:solidFill>
              </a:rPr>
              <a:t>University of Victoria</a:t>
            </a:r>
          </a:p>
          <a:p>
            <a:pPr algn="ctr"/>
            <a:r>
              <a:rPr lang="en-US" sz="2800" dirty="0" smtClean="0">
                <a:solidFill>
                  <a:srgbClr val="CCFFCC"/>
                </a:solidFill>
              </a:rPr>
              <a:t>(Canada)</a:t>
            </a:r>
            <a:endParaRPr lang="en-US" sz="2800" dirty="0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431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340"/>
            <a:ext cx="8229600" cy="1143000"/>
          </a:xfrm>
        </p:spPr>
        <p:txBody>
          <a:bodyPr/>
          <a:lstStyle/>
          <a:p>
            <a:r>
              <a:rPr lang="en-US" dirty="0" smtClean="0"/>
              <a:t>Stellar Mass &amp; Environment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999" y="1170570"/>
            <a:ext cx="4493679" cy="31061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582" y="1170570"/>
            <a:ext cx="4484064" cy="31491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1841" y="4027077"/>
            <a:ext cx="4372462" cy="29723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54303" y="4705393"/>
            <a:ext cx="9877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n>
                  <a:solidFill>
                    <a:srgbClr val="000000"/>
                  </a:solidFill>
                </a:ln>
              </a:rPr>
              <a:t>Log M*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11 – 12</a:t>
            </a:r>
          </a:p>
          <a:p>
            <a:r>
              <a:rPr lang="en-US" dirty="0" smtClean="0">
                <a:solidFill>
                  <a:srgbClr val="56FF50"/>
                </a:solidFill>
              </a:rPr>
              <a:t>10 – 11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93EDFF"/>
                </a:solidFill>
              </a:rPr>
              <a:t> 9 – 10</a:t>
            </a:r>
          </a:p>
          <a:p>
            <a:r>
              <a:rPr lang="en-US" dirty="0" smtClean="0"/>
              <a:t>  </a:t>
            </a:r>
            <a:r>
              <a:rPr lang="en-US" dirty="0" smtClean="0">
                <a:solidFill>
                  <a:srgbClr val="3366FF"/>
                </a:solidFill>
              </a:rPr>
              <a:t>8 – 9 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180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84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Stellar Mass vs. Bulge &amp; Disk Mass</a:t>
            </a:r>
            <a:br>
              <a:rPr lang="en-US" sz="3600" dirty="0" smtClean="0">
                <a:solidFill>
                  <a:srgbClr val="000000"/>
                </a:solidFill>
              </a:rPr>
            </a:br>
            <a:r>
              <a:rPr lang="en-US" sz="3600" dirty="0" smtClean="0">
                <a:solidFill>
                  <a:srgbClr val="000000"/>
                </a:solidFill>
              </a:rPr>
              <a:t>@ Fixed Environment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021" y="840392"/>
            <a:ext cx="4824167" cy="33559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5146" y="1057186"/>
            <a:ext cx="4688854" cy="31391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3399" y="3891956"/>
            <a:ext cx="4444860" cy="306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09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Morphology vs. Bulge &amp; Disk Mass</a:t>
            </a:r>
            <a:br>
              <a:rPr lang="en-US" sz="3600" dirty="0" smtClean="0">
                <a:solidFill>
                  <a:srgbClr val="000000"/>
                </a:solidFill>
              </a:rPr>
            </a:br>
            <a:r>
              <a:rPr lang="en-US" sz="3600" dirty="0" smtClean="0">
                <a:solidFill>
                  <a:srgbClr val="000000"/>
                </a:solidFill>
              </a:rPr>
              <a:t>@ Fixed Environment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867"/>
            <a:ext cx="4634769" cy="3113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498" y="952867"/>
            <a:ext cx="4712502" cy="32029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6637" y="3899600"/>
            <a:ext cx="4336264" cy="29537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18259" y="4564288"/>
            <a:ext cx="9877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n>
                  <a:solidFill>
                    <a:srgbClr val="000000"/>
                  </a:solidFill>
                </a:ln>
              </a:rPr>
              <a:t>Log M*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11 – 12</a:t>
            </a:r>
          </a:p>
          <a:p>
            <a:r>
              <a:rPr lang="en-US" dirty="0" smtClean="0">
                <a:solidFill>
                  <a:srgbClr val="56FF50"/>
                </a:solidFill>
              </a:rPr>
              <a:t>10 – 11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93EDFF"/>
                </a:solidFill>
              </a:rPr>
              <a:t> 9 – 10</a:t>
            </a:r>
          </a:p>
          <a:p>
            <a:r>
              <a:rPr lang="en-US" dirty="0" smtClean="0"/>
              <a:t>  </a:t>
            </a:r>
            <a:r>
              <a:rPr lang="en-US" dirty="0" smtClean="0">
                <a:solidFill>
                  <a:srgbClr val="3366FF"/>
                </a:solidFill>
              </a:rPr>
              <a:t>8 – 9 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555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191"/>
            <a:ext cx="8229600" cy="995423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Final Comparison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9398" y="734553"/>
            <a:ext cx="4824167" cy="33559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5146" y="951347"/>
            <a:ext cx="4688854" cy="31391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44507"/>
            <a:ext cx="4634769" cy="31134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1498" y="3774166"/>
            <a:ext cx="4712502" cy="320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02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1333" y="-239889"/>
            <a:ext cx="10379483" cy="7337778"/>
          </a:xfrm>
          <a:prstGeom prst="rect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65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Conclusions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9812"/>
            <a:ext cx="8229600" cy="4525963"/>
          </a:xfrm>
          <a:solidFill>
            <a:schemeClr val="tx1">
              <a:alpha val="25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Bulge mass couples more strongly to the global star forming properties in SDSS galaxies than either total stellar mass or morphology alone</a:t>
            </a:r>
          </a:p>
          <a:p>
            <a:r>
              <a:rPr lang="en-US" dirty="0" smtClean="0">
                <a:solidFill>
                  <a:srgbClr val="CCFFCC"/>
                </a:solidFill>
              </a:rPr>
              <a:t>There is still an environmental effect on quenching independent of mass and morphology</a:t>
            </a:r>
          </a:p>
          <a:p>
            <a:r>
              <a:rPr lang="en-US" dirty="0" smtClean="0">
                <a:solidFill>
                  <a:srgbClr val="CCFFCC"/>
                </a:solidFill>
              </a:rPr>
              <a:t>There are several morphology – star formation sequences dependent on mass</a:t>
            </a:r>
          </a:p>
          <a:p>
            <a:r>
              <a:rPr lang="en-US" dirty="0" smtClean="0">
                <a:solidFill>
                  <a:srgbClr val="CCFFCC"/>
                </a:solidFill>
              </a:rPr>
              <a:t>Complementarily, there are several mass – star formation sequences dependent on morphology</a:t>
            </a:r>
          </a:p>
          <a:p>
            <a:r>
              <a:rPr lang="en-US" dirty="0" smtClean="0">
                <a:solidFill>
                  <a:srgbClr val="CCFFCC"/>
                </a:solidFill>
              </a:rPr>
              <a:t>AGN driven quenching models can lead to a natural explanation of these relationships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83137" y="5775498"/>
            <a:ext cx="6600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Coming Soon – Bluck et al. (2013 in prep.)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301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8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 Possible Explanation?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000000"/>
                </a:solidFill>
              </a:rPr>
              <a:t>The AGN Driven Quenching </a:t>
            </a:r>
            <a:r>
              <a:rPr lang="en-US" dirty="0">
                <a:solidFill>
                  <a:srgbClr val="000000"/>
                </a:solidFill>
              </a:rPr>
              <a:t>A</a:t>
            </a:r>
            <a:r>
              <a:rPr lang="en-US" dirty="0" smtClean="0">
                <a:solidFill>
                  <a:srgbClr val="000000"/>
                </a:solidFill>
              </a:rPr>
              <a:t>rgument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5317"/>
            <a:ext cx="9143999" cy="13687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0" y="3271149"/>
            <a:ext cx="4162778" cy="1058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889" y="4329482"/>
            <a:ext cx="4938889" cy="9383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6889" y="5423091"/>
            <a:ext cx="3400778" cy="1030107"/>
          </a:xfrm>
          <a:prstGeom prst="rect">
            <a:avLst/>
          </a:prstGeom>
          <a:solidFill>
            <a:srgbClr val="CCFFCC"/>
          </a:solidFill>
        </p:spPr>
      </p:pic>
    </p:spTree>
    <p:extLst>
      <p:ext uri="{BB962C8B-B14F-4D97-AF65-F5344CB8AC3E}">
        <p14:creationId xmlns:p14="http://schemas.microsoft.com/office/powerpoint/2010/main" val="2707709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429448" cy="70039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388" y="274638"/>
            <a:ext cx="8693881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76FF99"/>
                </a:solidFill>
              </a:rPr>
              <a:t>Talk Outline:</a:t>
            </a:r>
            <a:br>
              <a:rPr lang="en-US" dirty="0" smtClean="0">
                <a:solidFill>
                  <a:srgbClr val="76FF99"/>
                </a:solidFill>
              </a:rPr>
            </a:br>
            <a:r>
              <a:rPr lang="en-US" sz="3600" dirty="0" smtClean="0">
                <a:solidFill>
                  <a:srgbClr val="76FF99"/>
                </a:solidFill>
              </a:rPr>
              <a:t>Why do some galaxies stop forming new stars?</a:t>
            </a:r>
            <a:endParaRPr lang="en-US" sz="3600" dirty="0">
              <a:solidFill>
                <a:srgbClr val="76FF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389" y="1962993"/>
            <a:ext cx="4430719" cy="4525963"/>
          </a:xfrm>
          <a:solidFill>
            <a:schemeClr val="tx1">
              <a:alpha val="25000"/>
            </a:schemeClr>
          </a:solidFill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 smtClean="0">
                <a:solidFill>
                  <a:srgbClr val="76FF99"/>
                </a:solidFill>
              </a:rPr>
              <a:t>Conceptual Overview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rgbClr val="76FF99"/>
                </a:solidFill>
              </a:rPr>
              <a:t>Sample Introduction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rgbClr val="76FF99"/>
                </a:solidFill>
              </a:rPr>
              <a:t>Results</a:t>
            </a:r>
          </a:p>
          <a:p>
            <a:pPr marL="1314450" lvl="2" indent="-514350">
              <a:buAutoNum type="romanLcParenR"/>
            </a:pPr>
            <a:r>
              <a:rPr lang="en-US" dirty="0" smtClean="0">
                <a:solidFill>
                  <a:srgbClr val="76FF99"/>
                </a:solidFill>
              </a:rPr>
              <a:t>Environment</a:t>
            </a:r>
          </a:p>
          <a:p>
            <a:pPr marL="1314450" lvl="2" indent="-514350">
              <a:buAutoNum type="romanLcParenR"/>
            </a:pPr>
            <a:r>
              <a:rPr lang="en-US" dirty="0" smtClean="0">
                <a:solidFill>
                  <a:srgbClr val="76FF99"/>
                </a:solidFill>
              </a:rPr>
              <a:t>Total Stellar Mass</a:t>
            </a:r>
          </a:p>
          <a:p>
            <a:pPr marL="1314450" lvl="2" indent="-514350">
              <a:buAutoNum type="romanLcParenR"/>
            </a:pPr>
            <a:r>
              <a:rPr lang="en-US" dirty="0" smtClean="0">
                <a:solidFill>
                  <a:srgbClr val="76FF99"/>
                </a:solidFill>
              </a:rPr>
              <a:t>Morphology</a:t>
            </a:r>
          </a:p>
          <a:p>
            <a:pPr marL="1314450" lvl="2" indent="-514350">
              <a:buAutoNum type="romanLcParenR"/>
            </a:pPr>
            <a:r>
              <a:rPr lang="en-US" dirty="0" smtClean="0">
                <a:solidFill>
                  <a:srgbClr val="76FF99"/>
                </a:solidFill>
              </a:rPr>
              <a:t>Bulge + Disk Mass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rgbClr val="76FF99"/>
                </a:solidFill>
              </a:rPr>
              <a:t>Conclusions</a:t>
            </a:r>
          </a:p>
          <a:p>
            <a:pPr marL="514350" indent="-514350">
              <a:buAutoNum type="arabicPeriod"/>
            </a:pPr>
            <a:endParaRPr lang="en-US" dirty="0">
              <a:solidFill>
                <a:srgbClr val="76FF99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934570" y="2390386"/>
            <a:ext cx="3209431" cy="5304068"/>
          </a:xfrm>
          <a:prstGeom prst="rect">
            <a:avLst/>
          </a:prstGeom>
          <a:solidFill>
            <a:schemeClr val="tx1">
              <a:alpha val="29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FFFF00"/>
                </a:solidFill>
              </a:rPr>
              <a:t>J. Trevor Mendel</a:t>
            </a:r>
          </a:p>
          <a:p>
            <a:pPr marL="0" indent="0">
              <a:buFont typeface="Arial"/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	(MPE)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Sara L. Ellison</a:t>
            </a:r>
          </a:p>
          <a:p>
            <a:pPr marL="0" indent="0">
              <a:buFont typeface="Arial"/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	(U. Victoria)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Luc </a:t>
            </a:r>
            <a:r>
              <a:rPr lang="en-US" sz="2400" dirty="0" err="1" smtClean="0">
                <a:solidFill>
                  <a:srgbClr val="FFFF00"/>
                </a:solidFill>
              </a:rPr>
              <a:t>Simard</a:t>
            </a:r>
            <a:endParaRPr lang="en-US" sz="2400" dirty="0" smtClean="0">
              <a:solidFill>
                <a:srgbClr val="FFFF00"/>
              </a:solidFill>
            </a:endParaRPr>
          </a:p>
          <a:p>
            <a:pPr marL="0" indent="0">
              <a:buFont typeface="Arial"/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	(HIA)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Jorge Moreno</a:t>
            </a:r>
          </a:p>
          <a:p>
            <a:pPr marL="0" indent="0">
              <a:buFont typeface="Arial"/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	(U. Victoria)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David R. Patton</a:t>
            </a:r>
          </a:p>
          <a:p>
            <a:pPr marL="0" indent="0">
              <a:buFont typeface="Arial"/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	(U. Trent)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934570" y="1519308"/>
            <a:ext cx="3209430" cy="887370"/>
          </a:xfrm>
          <a:prstGeom prst="rect">
            <a:avLst/>
          </a:prstGeom>
          <a:solidFill>
            <a:schemeClr val="tx1">
              <a:alpha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FF00"/>
                </a:solidFill>
              </a:rPr>
              <a:t>Collaborators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459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110" y="150387"/>
            <a:ext cx="5489223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The Big Picture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3387"/>
            <a:ext cx="6267410" cy="3083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Galaxy_color-magnitude_diagr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0" y="3244821"/>
            <a:ext cx="37782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376419"/>
            <a:ext cx="2549558" cy="248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agn0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10" y="676481"/>
            <a:ext cx="2735471" cy="2384941"/>
          </a:xfrm>
          <a:prstGeom prst="rect">
            <a:avLst/>
          </a:prstGeom>
          <a:noFill/>
          <a:ln w="19050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stars-and-galaxi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57" y="4376418"/>
            <a:ext cx="2816193" cy="2481581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007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27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Basic Sample Details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1551"/>
            <a:ext cx="8229600" cy="5440362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SDSS Data Release 7 </a:t>
            </a:r>
            <a:r>
              <a:rPr lang="en-US" dirty="0"/>
              <a:t>S</a:t>
            </a:r>
            <a:r>
              <a:rPr lang="en-US" dirty="0" smtClean="0"/>
              <a:t>pectroscopic </a:t>
            </a:r>
            <a:r>
              <a:rPr lang="en-US" dirty="0"/>
              <a:t>S</a:t>
            </a:r>
            <a:r>
              <a:rPr lang="en-US" dirty="0" smtClean="0"/>
              <a:t>ample.</a:t>
            </a:r>
          </a:p>
          <a:p>
            <a:r>
              <a:rPr lang="en-US" dirty="0" smtClean="0"/>
              <a:t>SFRs from </a:t>
            </a:r>
            <a:r>
              <a:rPr lang="en-US" dirty="0" err="1" smtClean="0">
                <a:solidFill>
                  <a:srgbClr val="FF0000"/>
                </a:solidFill>
              </a:rPr>
              <a:t>Brinchmann</a:t>
            </a:r>
            <a:r>
              <a:rPr lang="en-US" dirty="0" smtClean="0">
                <a:solidFill>
                  <a:srgbClr val="FF0000"/>
                </a:solidFill>
              </a:rPr>
              <a:t> et al. (2004)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These come from Hα fluxes, and D4000 A break – </a:t>
            </a:r>
            <a:r>
              <a:rPr lang="en-US" dirty="0" err="1" smtClean="0"/>
              <a:t>sSFR</a:t>
            </a:r>
            <a:r>
              <a:rPr lang="en-US" dirty="0" smtClean="0"/>
              <a:t> relation for some passive systems.</a:t>
            </a:r>
          </a:p>
          <a:p>
            <a:r>
              <a:rPr lang="en-US" dirty="0" smtClean="0"/>
              <a:t>AGN are excluded with Kauffman‘03 BPT line cut at s/n &gt; 1, ensuring that SFRs are very accurate for star forming galaxies.</a:t>
            </a:r>
          </a:p>
          <a:p>
            <a:r>
              <a:rPr lang="en-US" dirty="0" smtClean="0"/>
              <a:t>Bulge + Disk photometric decomposition and masses from </a:t>
            </a:r>
            <a:r>
              <a:rPr lang="en-US" dirty="0" err="1" smtClean="0">
                <a:solidFill>
                  <a:srgbClr val="FF0000"/>
                </a:solidFill>
              </a:rPr>
              <a:t>Simard</a:t>
            </a:r>
            <a:r>
              <a:rPr lang="en-US" dirty="0" smtClean="0">
                <a:solidFill>
                  <a:srgbClr val="FF0000"/>
                </a:solidFill>
              </a:rPr>
              <a:t> et al. (2011) &amp; Mendel et al. (2013)</a:t>
            </a:r>
            <a:r>
              <a:rPr lang="en-US" dirty="0" smtClean="0"/>
              <a:t>.</a:t>
            </a:r>
          </a:p>
          <a:p>
            <a:r>
              <a:rPr lang="en-US" dirty="0" smtClean="0"/>
              <a:t>Aim is to be as inclusive as possible in terms of SFRs, masses, and morphologies.</a:t>
            </a:r>
          </a:p>
          <a:p>
            <a:r>
              <a:rPr lang="en-US" dirty="0" smtClean="0"/>
              <a:t>This leaves a sample of </a:t>
            </a:r>
            <a:r>
              <a:rPr lang="en-US" dirty="0" smtClean="0">
                <a:solidFill>
                  <a:srgbClr val="FF0000"/>
                </a:solidFill>
              </a:rPr>
              <a:t>~400,000 galaxies </a:t>
            </a:r>
            <a:r>
              <a:rPr lang="en-US" dirty="0" smtClean="0"/>
              <a:t>with reliable bulge + disk decompositions and SFRs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472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Star Formation Main Sequence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589" y="1755916"/>
            <a:ext cx="4606408" cy="32714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624" y="1755916"/>
            <a:ext cx="4910973" cy="33575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7924" y="5449072"/>
            <a:ext cx="391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Definition: Passive = Log </a:t>
            </a:r>
            <a:r>
              <a:rPr lang="en-US" sz="2000" dirty="0" err="1" smtClean="0">
                <a:solidFill>
                  <a:srgbClr val="FF0000"/>
                </a:solidFill>
              </a:rPr>
              <a:t>Δ</a:t>
            </a:r>
            <a:r>
              <a:rPr lang="en-US" sz="2000" dirty="0" smtClean="0">
                <a:solidFill>
                  <a:srgbClr val="FF0000"/>
                </a:solidFill>
              </a:rPr>
              <a:t> SFR &lt; -1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15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SFR vs. Delta SFR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err="1" smtClean="0">
                <a:solidFill>
                  <a:srgbClr val="000000"/>
                </a:solidFill>
              </a:rPr>
              <a:t>i</a:t>
            </a:r>
            <a:r>
              <a:rPr lang="en-US" dirty="0" smtClean="0">
                <a:solidFill>
                  <a:srgbClr val="000000"/>
                </a:solidFill>
              </a:rPr>
              <a:t>) Mass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1999" y="5249340"/>
            <a:ext cx="3485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Confusing due to competing processes – i.e. SFR – M* relation + </a:t>
            </a:r>
            <a:r>
              <a:rPr lang="en-US" dirty="0" err="1" smtClean="0"/>
              <a:t>f_passive</a:t>
            </a:r>
            <a:r>
              <a:rPr lang="en-US" dirty="0" smtClean="0"/>
              <a:t> – M* relations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48955" y="5249340"/>
            <a:ext cx="3502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Simply divides the bimodal peaks, because mass is taken into account iteratively.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238" y="1671457"/>
            <a:ext cx="4553708" cy="30536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64" y="1588063"/>
            <a:ext cx="4567188" cy="313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8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SFR vs. Delta SFR</a:t>
            </a:r>
            <a:br>
              <a:rPr lang="en-US" dirty="0" smtClean="0"/>
            </a:br>
            <a:r>
              <a:rPr lang="en-US" dirty="0" smtClean="0"/>
              <a:t>ii) Morphology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780" y="1709718"/>
            <a:ext cx="4513220" cy="3123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9718"/>
            <a:ext cx="4425055" cy="29852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0411" y="5178008"/>
            <a:ext cx="3485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Confusing due to competing processes: B/T – mass – SFR  interdependencies.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36125" y="5149535"/>
            <a:ext cx="3502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Simply divides the bimodal peaks again, because mass is taken into account iteratively.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267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Few Definitions: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694" y="1965481"/>
            <a:ext cx="5157331" cy="15214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068" y="4059601"/>
            <a:ext cx="2842885" cy="8918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6068" y="5567215"/>
            <a:ext cx="3171746" cy="9364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44324" y="1398576"/>
            <a:ext cx="2264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Passive Fraction:</a:t>
            </a:r>
            <a:endParaRPr lang="en-US" sz="2400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3249199" y="3486894"/>
            <a:ext cx="2625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Density Parameter:</a:t>
            </a:r>
            <a:endParaRPr lang="en-US" sz="2400" u="sng" dirty="0"/>
          </a:p>
        </p:txBody>
      </p:sp>
      <p:sp>
        <p:nvSpPr>
          <p:cNvPr id="11" name="TextBox 10"/>
          <p:cNvSpPr txBox="1"/>
          <p:nvPr/>
        </p:nvSpPr>
        <p:spPr>
          <a:xfrm>
            <a:off x="3056762" y="4951487"/>
            <a:ext cx="3191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Morphology Parameter:</a:t>
            </a:r>
            <a:endParaRPr 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4152165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370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Interrelations: </a:t>
            </a:r>
            <a:r>
              <a:rPr lang="en-US" sz="3200" dirty="0" smtClean="0"/>
              <a:t>Mass, Morphology, Density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74433"/>
            <a:ext cx="4698443" cy="3366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163" y="840394"/>
            <a:ext cx="4642837" cy="32003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" y="3762656"/>
            <a:ext cx="4698005" cy="3192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163" y="3762656"/>
            <a:ext cx="4642837" cy="323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46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434</Words>
  <Application>Microsoft Macintosh PowerPoint</Application>
  <PresentationFormat>On-screen Show (4:3)</PresentationFormat>
  <Paragraphs>69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The Dominant Role of Bulge Mass in Quenching Local SDSS Galaxies</vt:lpstr>
      <vt:lpstr>Talk Outline: Why do some galaxies stop forming new stars?</vt:lpstr>
      <vt:lpstr>The Big Picture</vt:lpstr>
      <vt:lpstr>Basic Sample Details</vt:lpstr>
      <vt:lpstr>The Star Formation Main Sequence</vt:lpstr>
      <vt:lpstr>SFR vs. Delta SFR i) Mass</vt:lpstr>
      <vt:lpstr>SFR vs. Delta SFR ii) Morphology</vt:lpstr>
      <vt:lpstr>A Few Definitions:</vt:lpstr>
      <vt:lpstr>Interrelations: Mass, Morphology, Density</vt:lpstr>
      <vt:lpstr>Stellar Mass &amp; Environment</vt:lpstr>
      <vt:lpstr>Stellar Mass vs. Bulge &amp; Disk Mass @ Fixed Environment</vt:lpstr>
      <vt:lpstr>Morphology vs. Bulge &amp; Disk Mass @ Fixed Environment</vt:lpstr>
      <vt:lpstr>Final Comparison</vt:lpstr>
      <vt:lpstr>Conclusions</vt:lpstr>
      <vt:lpstr>A Possible Explanation? The AGN Driven Quenching Argument</vt:lpstr>
    </vt:vector>
  </TitlesOfParts>
  <Company>UVic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Dominant Role of Bulge Mass in Quenching Local SDSS Galaxies</dc:title>
  <dc:creator>Asa Bluck</dc:creator>
  <cp:lastModifiedBy>Asa Bluck</cp:lastModifiedBy>
  <cp:revision>36</cp:revision>
  <dcterms:created xsi:type="dcterms:W3CDTF">2013-06-24T19:06:37Z</dcterms:created>
  <dcterms:modified xsi:type="dcterms:W3CDTF">2013-07-01T19:57:12Z</dcterms:modified>
</cp:coreProperties>
</file>